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1" r:id="rId16"/>
    <p:sldId id="272" r:id="rId17"/>
    <p:sldId id="275" r:id="rId18"/>
    <p:sldId id="274" r:id="rId19"/>
    <p:sldId id="273" r:id="rId20"/>
    <p:sldId id="276" r:id="rId21"/>
    <p:sldId id="277" r:id="rId22"/>
    <p:sldId id="269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84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FDB7-F706-49E2-AEC6-F70724DF1475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6CA7-F0F1-4148-9D1C-8C0FE625D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16A7-480B-4E0B-8C26-86EB10646A9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EC72-634F-4C78-BA5F-82BBC7126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A229-B3D9-4ED0-86E1-83CD767C371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B5AB-9E33-443E-87AF-EF41F3BC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2B5-D277-4489-832E-E24EDAEFE699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6DF2-4356-4F62-AF66-F03728E4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A673-9BEF-4163-8963-4AEA6529B3A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77F0-907D-443C-B413-E8E94092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4060-B33A-4E8A-B5AF-59AF06E75387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C35E-F852-448D-B382-B2459BB3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2AAF-E5E2-487D-AB05-401AE37EDE35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DC3E-BAC2-4570-8ED4-7F62EF04B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33A3-23A0-4A62-855F-5F6FDB4B87BB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0C17-949A-4DD9-A993-C69F0F762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3B77-0370-4D30-8952-8814415546E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6905-7678-400C-ACD9-D2B91034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08B7-10DD-479D-8937-F79CD8884DEA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109B-740A-43D8-AF49-24F48E157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62A2-735A-41CF-8B7C-90CBB02404EB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E32C-D539-4356-829E-9A450759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8EAC6-F396-4E22-B9C5-4B16CC2CA2F8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9DB43A-13F1-420A-8353-AC0BA206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100013" y="222250"/>
            <a:ext cx="119983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latin typeface="Calibri" pitchFamily="34" charset="0"/>
              </a:rPr>
              <a:t>Самостоятельная работа по теме: «Великобритания и Франция»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85725"/>
            <a:ext cx="11864975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atin typeface="+mn-lt"/>
                <a:cs typeface="+mn-cs"/>
              </a:rPr>
              <a:t>Закрепление: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6600" b="1" dirty="0">
                <a:latin typeface="+mn-lt"/>
                <a:cs typeface="+mn-cs"/>
              </a:rPr>
              <a:t>Соотнесите: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atin typeface="+mn-lt"/>
                <a:cs typeface="+mn-cs"/>
              </a:rPr>
              <a:t>А) Император			1) канцлер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atin typeface="+mn-lt"/>
                <a:cs typeface="+mn-cs"/>
              </a:rPr>
              <a:t>Б) Правительство		2) кайзер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atin typeface="+mn-lt"/>
                <a:cs typeface="+mn-cs"/>
              </a:rPr>
              <a:t>В) Парламент			3) рейхстаг</a:t>
            </a:r>
            <a:endParaRPr lang="ru-RU" sz="66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6688" y="177800"/>
            <a:ext cx="118760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latin typeface="Calibri" pitchFamily="34" charset="0"/>
              </a:rPr>
              <a:t>Выберите верные суждения о чертах германского общества:</a:t>
            </a:r>
          </a:p>
          <a:p>
            <a:pPr algn="just"/>
            <a:r>
              <a:rPr lang="ru-RU" sz="4000" b="1">
                <a:latin typeface="Calibri" pitchFamily="34" charset="0"/>
              </a:rPr>
              <a:t>А) милитаризированность</a:t>
            </a:r>
          </a:p>
          <a:p>
            <a:pPr algn="just"/>
            <a:r>
              <a:rPr lang="ru-RU" sz="4000" b="1">
                <a:latin typeface="Calibri" pitchFamily="34" charset="0"/>
              </a:rPr>
              <a:t>Б) низкие темпы ПП</a:t>
            </a:r>
          </a:p>
          <a:p>
            <a:pPr algn="just"/>
            <a:r>
              <a:rPr lang="ru-RU" sz="4000" b="1">
                <a:latin typeface="Calibri" pitchFamily="34" charset="0"/>
              </a:rPr>
              <a:t>В) католичество</a:t>
            </a:r>
          </a:p>
          <a:p>
            <a:pPr algn="just"/>
            <a:r>
              <a:rPr lang="ru-RU" sz="4000" b="1">
                <a:latin typeface="Calibri" pitchFamily="34" charset="0"/>
              </a:rPr>
              <a:t>Г) демографическая революция</a:t>
            </a:r>
          </a:p>
          <a:p>
            <a:pPr algn="just"/>
            <a:r>
              <a:rPr lang="ru-RU" sz="4000" b="1">
                <a:latin typeface="Calibri" pitchFamily="34" charset="0"/>
              </a:rPr>
              <a:t>Д) пауперизм</a:t>
            </a:r>
          </a:p>
          <a:p>
            <a:pPr algn="just"/>
            <a:r>
              <a:rPr lang="ru-RU" sz="4000" b="1">
                <a:latin typeface="Calibri" pitchFamily="34" charset="0"/>
              </a:rPr>
              <a:t>Е) Многонациональность</a:t>
            </a:r>
          </a:p>
          <a:p>
            <a:pPr algn="just"/>
            <a:r>
              <a:rPr lang="ru-RU" sz="4000" b="1">
                <a:latin typeface="Calibri" pitchFamily="34" charset="0"/>
              </a:rPr>
              <a:t>Ж) Увеличение численности фермеров и улучшение их положения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66688" y="211138"/>
            <a:ext cx="11887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latin typeface="Calibri" pitchFamily="34" charset="0"/>
              </a:rPr>
              <a:t>Что позволило стать Германии во второй половине </a:t>
            </a:r>
            <a:r>
              <a:rPr lang="en-US" sz="7200" b="1">
                <a:latin typeface="Calibri" pitchFamily="34" charset="0"/>
              </a:rPr>
              <a:t>XIX </a:t>
            </a:r>
            <a:r>
              <a:rPr lang="ru-RU" sz="7200" b="1">
                <a:latin typeface="Calibri" pitchFamily="34" charset="0"/>
              </a:rPr>
              <a:t>века ведущей экономической державой Европы?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2875"/>
            <a:ext cx="1179195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dirty="0">
                <a:latin typeface="+mn-lt"/>
                <a:cs typeface="+mn-cs"/>
              </a:rPr>
              <a:t>Домашнее задание: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7200" b="1" dirty="0">
                <a:latin typeface="+mn-lt"/>
                <a:cs typeface="+mn-cs"/>
              </a:rPr>
              <a:t>с.182-187 читать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7200" b="1" dirty="0">
                <a:latin typeface="+mn-lt"/>
                <a:cs typeface="+mn-cs"/>
              </a:rPr>
              <a:t>Записи в тетради выучить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7200" b="1" dirty="0">
                <a:latin typeface="+mn-lt"/>
                <a:cs typeface="+mn-cs"/>
              </a:rPr>
              <a:t>Составьте два «тонких и толстых» вопроса</a:t>
            </a:r>
            <a:endParaRPr lang="ru-RU" sz="7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1125538" y="166688"/>
            <a:ext cx="115760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latin typeface="Calibri" pitchFamily="34" charset="0"/>
              </a:rPr>
              <a:t>Германия </a:t>
            </a:r>
          </a:p>
          <a:p>
            <a:pPr algn="ctr"/>
            <a:r>
              <a:rPr lang="ru-RU" sz="9600" b="1" i="1">
                <a:latin typeface="Calibri" pitchFamily="34" charset="0"/>
              </a:rPr>
              <a:t>на пути к европейскому лидерству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078163" y="0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u="sng">
                <a:latin typeface="Calibri" pitchFamily="34" charset="0"/>
              </a:rPr>
              <a:t>Духовная сфера</a:t>
            </a:r>
          </a:p>
        </p:txBody>
      </p:sp>
      <p:pic>
        <p:nvPicPr>
          <p:cNvPr id="27650" name="Picture 4" descr="Картинки по запросу &quot;бисмарк&quot;&quot;"/>
          <p:cNvPicPr>
            <a:picLocks noChangeAspect="1" noChangeArrowheads="1"/>
          </p:cNvPicPr>
          <p:nvPr/>
        </p:nvPicPr>
        <p:blipFill>
          <a:blip r:embed="rId2"/>
          <a:srcRect l="20378" r="8791"/>
          <a:stretch>
            <a:fillRect/>
          </a:stretch>
        </p:blipFill>
        <p:spPr bwMode="auto">
          <a:xfrm>
            <a:off x="155575" y="1042988"/>
            <a:ext cx="4695825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Картинки по запросу &quot;вильгельм 2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7975" y="1022350"/>
            <a:ext cx="4092575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486400" y="1069975"/>
            <a:ext cx="24304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Вильгельм </a:t>
            </a:r>
            <a:r>
              <a:rPr lang="en-US" sz="3200" b="1">
                <a:latin typeface="Calibri" pitchFamily="34" charset="0"/>
              </a:rPr>
              <a:t>II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668338" y="6132513"/>
            <a:ext cx="3457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Отто фон Бисмарк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654300" y="0"/>
            <a:ext cx="6410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u="sng">
                <a:latin typeface="Calibri" pitchFamily="34" charset="0"/>
              </a:rPr>
              <a:t>Социальная сфера</a:t>
            </a:r>
          </a:p>
        </p:txBody>
      </p:sp>
      <p:pic>
        <p:nvPicPr>
          <p:cNvPr id="28674" name="Picture 2" descr="Картинки по запросу &quot;л каприви&quot;&quot;"/>
          <p:cNvPicPr>
            <a:picLocks noChangeAspect="1" noChangeArrowheads="1"/>
          </p:cNvPicPr>
          <p:nvPr/>
        </p:nvPicPr>
        <p:blipFill>
          <a:blip r:embed="rId2"/>
          <a:srcRect l="2832" t="1607" r="3395" b="15314"/>
          <a:stretch>
            <a:fillRect/>
          </a:stretch>
        </p:blipFill>
        <p:spPr bwMode="auto">
          <a:xfrm>
            <a:off x="177800" y="1036638"/>
            <a:ext cx="48291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68338" y="6076950"/>
            <a:ext cx="369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Лео фон Каприви</a:t>
            </a:r>
          </a:p>
        </p:txBody>
      </p:sp>
      <p:pic>
        <p:nvPicPr>
          <p:cNvPr id="28676" name="Picture 4" descr="Картинки по запросу &quot;б бюлов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1117600"/>
            <a:ext cx="41148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5686425" y="1271588"/>
            <a:ext cx="2085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>
                <a:latin typeface="Calibri" pitchFamily="34" charset="0"/>
              </a:rPr>
              <a:t>Бернгард фон Бюлов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upload.wikimedia.org/wikipedia/commons/thumb/d/da/Reichsgesetzblatt34_1878.jpg/800px-Reichsgesetzblatt34_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063" y="122238"/>
            <a:ext cx="4975225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936625" y="3529013"/>
            <a:ext cx="59769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222222"/>
                </a:solidFill>
              </a:rPr>
              <a:t>Имперский вестник с «Законом против вредных и опасных стремлений социал-демократии». Автор закона О. Бисмарк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22238" y="-111125"/>
            <a:ext cx="7045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u="sng">
                <a:latin typeface="Calibri" pitchFamily="34" charset="0"/>
              </a:rPr>
              <a:t>Политическая сфера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August Bebel c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06363"/>
            <a:ext cx="49180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736600" y="5988050"/>
            <a:ext cx="3600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Август Бебель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5430838" y="936625"/>
            <a:ext cx="6556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libri" pitchFamily="34" charset="0"/>
              </a:rPr>
              <a:t>Один из основателей и руководителей СДПГ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и по запросу &quot;э бернштейн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2400"/>
            <a:ext cx="469423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7537450" y="5988050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Эдуард Бернштейн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66688" y="1493838"/>
            <a:ext cx="69024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latin typeface="Calibri" pitchFamily="34" charset="0"/>
              </a:rPr>
              <a:t>	Был социал-демократом, но отвергал идею диктатуры пролетариата,  отрицал принципиальную противоположность либерализм и социализма, отрицал теория классовой борьбы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125" y="100013"/>
          <a:ext cx="11964988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630">
                  <a:extLst>
                    <a:ext uri="{9D8B030D-6E8A-4147-A177-3AD203B41FA5}"/>
                  </a:extLst>
                </a:gridCol>
                <a:gridCol w="3167601">
                  <a:extLst>
                    <a:ext uri="{9D8B030D-6E8A-4147-A177-3AD203B41FA5}"/>
                  </a:extLst>
                </a:gridCol>
                <a:gridCol w="1818027">
                  <a:extLst>
                    <a:ext uri="{9D8B030D-6E8A-4147-A177-3AD203B41FA5}"/>
                  </a:extLst>
                </a:gridCol>
              </a:tblGrid>
              <a:tr h="102795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Критерии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Великобритания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Франция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8035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Правитель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8035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Известные деятели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2795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Политическая</a:t>
                      </a:r>
                      <a:r>
                        <a:rPr lang="ru-RU" sz="3200" b="1" baseline="0" dirty="0" smtClean="0"/>
                        <a:t> система (кол-во партий)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1235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Экономическая сфера жизни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1235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Политическая сфера жизни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8035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Избирательные права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73194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Кризисы, которые появлялись (просто перечислить)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Karl Liebknecht (um 19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25" y="88900"/>
            <a:ext cx="4259263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456613" y="5988050"/>
            <a:ext cx="3376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Карл Либкенехт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15900" y="509588"/>
            <a:ext cx="74009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</a:rPr>
              <a:t>	Либкнехт выступал против реформистской тактики правых социал-демократических лидеров, уделяя большое внимание антимилитаристской агитации и политической работе среди молодёжи. Либкнехт охарактеризовал милитаризм как важнейший оплот капитализма, требовал ведения специальной антивоенной пропаганды и создания социал-демократической молодёжной организации с целью мобилизации пролетариата и молодёжи на борьбу с милитаризмом.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Rosa Luxemburg.jpg"/>
          <p:cNvPicPr>
            <a:picLocks noChangeAspect="1" noChangeArrowheads="1"/>
          </p:cNvPicPr>
          <p:nvPr/>
        </p:nvPicPr>
        <p:blipFill>
          <a:blip r:embed="rId2"/>
          <a:srcRect t="7025"/>
          <a:stretch>
            <a:fillRect/>
          </a:stretch>
        </p:blipFill>
        <p:spPr bwMode="auto">
          <a:xfrm>
            <a:off x="7827963" y="100013"/>
            <a:ext cx="4275137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7896225" y="6043613"/>
            <a:ext cx="4073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Роза Люксембург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63" y="246063"/>
            <a:ext cx="118872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dirty="0">
                <a:latin typeface="+mn-lt"/>
                <a:cs typeface="+mn-cs"/>
              </a:rPr>
              <a:t>Домашнее задание: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6000" b="1" dirty="0">
                <a:latin typeface="+mn-lt"/>
                <a:cs typeface="+mn-cs"/>
              </a:rPr>
              <a:t>Параграф 20, записи в тетради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6000" b="1" dirty="0">
                <a:latin typeface="+mn-lt"/>
                <a:cs typeface="+mn-cs"/>
              </a:rPr>
              <a:t>Составьте с </a:t>
            </a:r>
            <a:r>
              <a:rPr lang="ru-RU" sz="6000" b="1" dirty="0" err="1">
                <a:latin typeface="+mn-lt"/>
                <a:cs typeface="+mn-cs"/>
              </a:rPr>
              <a:t>гуглом</a:t>
            </a:r>
            <a:r>
              <a:rPr lang="ru-RU" sz="6000" b="1" dirty="0">
                <a:latin typeface="+mn-lt"/>
                <a:cs typeface="+mn-cs"/>
              </a:rPr>
              <a:t> кластер «Идеи социал-демократической партии Германии (СДПГ)»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германия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425" y="2936875"/>
            <a:ext cx="8726488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Картинки по запросу &quot;бисмарк&quot;&quot;"/>
          <p:cNvPicPr>
            <a:picLocks noChangeAspect="1" noChangeArrowheads="1"/>
          </p:cNvPicPr>
          <p:nvPr/>
        </p:nvPicPr>
        <p:blipFill>
          <a:blip r:embed="rId3"/>
          <a:srcRect l="20378" r="8791"/>
          <a:stretch>
            <a:fillRect/>
          </a:stretch>
        </p:blipFill>
        <p:spPr bwMode="auto">
          <a:xfrm>
            <a:off x="77788" y="95250"/>
            <a:ext cx="395922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Картинки по запросу &quot;вильгельм 1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0663" y="122238"/>
            <a:ext cx="2914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Картинки по запросу &quot;германия бундестаг&quot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2075" y="84138"/>
            <a:ext cx="5238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1125538" y="166688"/>
            <a:ext cx="115760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latin typeface="Calibri" pitchFamily="34" charset="0"/>
              </a:rPr>
              <a:t>Германия </a:t>
            </a:r>
          </a:p>
          <a:p>
            <a:pPr algn="ctr"/>
            <a:r>
              <a:rPr lang="ru-RU" sz="9600" b="1" i="1">
                <a:latin typeface="Calibri" pitchFamily="34" charset="0"/>
              </a:rPr>
              <a:t>на пути к европейскому лидерству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14300" y="115888"/>
            <a:ext cx="119221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	В го­су­дар­стве Z власть пе­ре­даётся по на­след­ству. Власть ко­ро­ля огра­ни­че­на за­ко­на­ми стра­ны. Вы­бо­ры в пар­ла­мент про­ис­хо­дят ре­гу­ляр­но, на аль­тер­на­тив­ной ос­но­ве. Жи­те­ли го­су­дар­ства об­ла­да­ют всей пол­но­той граж­дан­ских прав и сво­бод, раз­ви­ты ин­сти­ту­ты граж­дан­ско­го об­ще­ства. Го­су­дар­ство Z вклю­ча­ет в себя тер­ри­то­рии, не об­ла­да­ю­щие по­ли­ти­че­ской са­мо­сто­я­тель­но­стью. Най­ди­те в при­ведённом ниже спис­ке ха­рак­те­ри­сти­ки формы го­су­дар­ства Z и за­пи­ши­те цифры, под ко­то­ры­ми они ука­за­ны.</a:t>
            </a:r>
          </a:p>
          <a:p>
            <a:pPr algn="just"/>
            <a:r>
              <a:rPr lang="ru-RU" sz="2400" b="1">
                <a:latin typeface="Calibri" pitchFamily="34" charset="0"/>
              </a:rPr>
              <a:t> </a:t>
            </a:r>
          </a:p>
          <a:p>
            <a:pPr algn="just"/>
            <a:r>
              <a:rPr lang="ru-RU" sz="2400" b="1">
                <a:latin typeface="Calibri" pitchFamily="34" charset="0"/>
              </a:rPr>
              <a:t>1) уни­тар­ное го­су­дар­ство</a:t>
            </a:r>
          </a:p>
          <a:p>
            <a:pPr algn="just"/>
            <a:r>
              <a:rPr lang="ru-RU" sz="2400" b="1">
                <a:latin typeface="Calibri" pitchFamily="34" charset="0"/>
              </a:rPr>
              <a:t>2) фе­де­ра­тив­ное го­су­дар­ство</a:t>
            </a:r>
          </a:p>
          <a:p>
            <a:pPr algn="just"/>
            <a:r>
              <a:rPr lang="ru-RU" sz="2400" b="1">
                <a:latin typeface="Calibri" pitchFamily="34" charset="0"/>
              </a:rPr>
              <a:t>3) кон­сти­ту­ци­он­ная мо­нар­хия</a:t>
            </a:r>
          </a:p>
          <a:p>
            <a:pPr algn="just"/>
            <a:r>
              <a:rPr lang="ru-RU" sz="2400" b="1">
                <a:latin typeface="Calibri" pitchFamily="34" charset="0"/>
              </a:rPr>
              <a:t>4) де­мо­кра­ти­че­ское го­су­дар­ство</a:t>
            </a:r>
          </a:p>
          <a:p>
            <a:pPr algn="just"/>
            <a:r>
              <a:rPr lang="ru-RU" sz="2400" b="1">
                <a:latin typeface="Calibri" pitchFamily="34" charset="0"/>
              </a:rPr>
              <a:t>5) аб­со­лют­ная мо­нар­хия</a:t>
            </a:r>
          </a:p>
          <a:p>
            <a:pPr algn="just"/>
            <a:r>
              <a:rPr lang="ru-RU" sz="2400" b="1">
                <a:latin typeface="Calibri" pitchFamily="34" charset="0"/>
              </a:rPr>
              <a:t>6) пре­зи­дент­ская рес­пуб­ли­ка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upload.wikimedia.org/wikipedia/commons/thumb/1/17/Wernerprokla.jpg/1024px-Wernerprok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131763"/>
            <a:ext cx="8910638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980488" y="563563"/>
            <a:ext cx="32115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Провозглашение Германской империи </a:t>
            </a:r>
          </a:p>
          <a:p>
            <a:pPr algn="ctr"/>
            <a:r>
              <a:rPr lang="ru-RU" sz="3200" b="1">
                <a:latin typeface="Calibri" pitchFamily="34" charset="0"/>
              </a:rPr>
              <a:t>в </a:t>
            </a:r>
          </a:p>
          <a:p>
            <a:pPr algn="ctr"/>
            <a:r>
              <a:rPr lang="ru-RU" sz="3200" b="1">
                <a:latin typeface="Calibri" pitchFamily="34" charset="0"/>
              </a:rPr>
              <a:t>Версальском дворце под Парижем в </a:t>
            </a:r>
            <a:r>
              <a:rPr lang="ru-RU" sz="3200" b="1" u="sng">
                <a:latin typeface="Calibri" pitchFamily="34" charset="0"/>
              </a:rPr>
              <a:t>1871. </a:t>
            </a:r>
            <a:r>
              <a:rPr lang="ru-RU" sz="3200" b="1">
                <a:latin typeface="Calibri" pitchFamily="34" charset="0"/>
              </a:rPr>
              <a:t>Картина А. Вернера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49225" y="182563"/>
            <a:ext cx="118173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Определите </a:t>
            </a:r>
            <a:r>
              <a:rPr lang="ru-RU" sz="3200" b="1" u="sng">
                <a:latin typeface="Calibri" pitchFamily="34" charset="0"/>
              </a:rPr>
              <a:t>форму государства </a:t>
            </a:r>
            <a:r>
              <a:rPr lang="ru-RU" sz="3200" b="1">
                <a:latin typeface="Calibri" pitchFamily="34" charset="0"/>
              </a:rPr>
              <a:t>Германской империи на основе задачи:</a:t>
            </a:r>
          </a:p>
          <a:p>
            <a:pPr algn="just"/>
            <a:r>
              <a:rPr lang="ru-RU" sz="3200" b="1">
                <a:latin typeface="Calibri" pitchFamily="34" charset="0"/>
              </a:rPr>
              <a:t>	По конституции 1871 г. в Германскую империю вошли 22 монархии и 3 свободных города, обладающие частичной самостоятельностью. Во главе го­су­дар­ства стоит император (</a:t>
            </a:r>
            <a:r>
              <a:rPr lang="ru-RU" sz="3200" b="1" i="1">
                <a:latin typeface="Calibri" pitchFamily="34" charset="0"/>
              </a:rPr>
              <a:t>кайзер</a:t>
            </a:r>
            <a:r>
              <a:rPr lang="ru-RU" sz="3200" b="1">
                <a:latin typeface="Calibri" pitchFamily="34" charset="0"/>
              </a:rPr>
              <a:t>), который назначает главу правительства – </a:t>
            </a:r>
            <a:r>
              <a:rPr lang="ru-RU" sz="3200" b="1" i="1">
                <a:latin typeface="Calibri" pitchFamily="34" charset="0"/>
              </a:rPr>
              <a:t>канцлера</a:t>
            </a:r>
            <a:r>
              <a:rPr lang="ru-RU" sz="3200" b="1">
                <a:latin typeface="Calibri" pitchFamily="34" charset="0"/>
              </a:rPr>
              <a:t>, ответственного только перед ним. Вводилось всеобщее избирательное право для мужчин старше 25 лет на выборах в германский парламент – </a:t>
            </a:r>
            <a:r>
              <a:rPr lang="ru-RU" sz="3200" b="1" i="1">
                <a:latin typeface="Calibri" pitchFamily="34" charset="0"/>
              </a:rPr>
              <a:t>рейхстаг. </a:t>
            </a:r>
            <a:r>
              <a:rPr lang="ru-RU" sz="3200" b="1">
                <a:latin typeface="Calibri" pitchFamily="34" charset="0"/>
              </a:rPr>
              <a:t>В каждой из германских земель существовали свои собственные органы законодательной власти, во многих из которых, особенно в Пруссии, сохранялся имущественный ценз.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" y="128588"/>
          <a:ext cx="11961813" cy="659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059">
                  <a:extLst>
                    <a:ext uri="{9D8B030D-6E8A-4147-A177-3AD203B41FA5}"/>
                  </a:extLst>
                </a:gridCol>
                <a:gridCol w="3702205">
                  <a:extLst>
                    <a:ext uri="{9D8B030D-6E8A-4147-A177-3AD203B41FA5}"/>
                  </a:extLst>
                </a:gridCol>
                <a:gridCol w="3356518">
                  <a:extLst>
                    <a:ext uri="{9D8B030D-6E8A-4147-A177-3AD203B41FA5}"/>
                  </a:extLst>
                </a:gridCol>
              </a:tblGrid>
              <a:tr h="73947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Критерий</a:t>
                      </a:r>
                      <a:endParaRPr lang="ru-RU" sz="4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4000" b="1" dirty="0" smtClean="0"/>
                        <a:t>Параметры сравнения</a:t>
                      </a:r>
                      <a:endParaRPr lang="ru-RU" sz="4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7635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Численность страны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1871</a:t>
                      </a:r>
                    </a:p>
                    <a:p>
                      <a:r>
                        <a:rPr lang="ru-RU" sz="4000" b="1" dirty="0" smtClean="0"/>
                        <a:t>41 млн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1913</a:t>
                      </a:r>
                    </a:p>
                    <a:p>
                      <a:r>
                        <a:rPr lang="ru-RU" sz="4000" b="1" dirty="0" smtClean="0"/>
                        <a:t>57 млн</a:t>
                      </a:r>
                      <a:endParaRPr lang="ru-RU" sz="40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7635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Численность Берлина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1880</a:t>
                      </a:r>
                    </a:p>
                    <a:p>
                      <a:r>
                        <a:rPr lang="ru-RU" sz="4000" b="1" dirty="0" smtClean="0"/>
                        <a:t>1млн 100 т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1910</a:t>
                      </a:r>
                    </a:p>
                    <a:p>
                      <a:r>
                        <a:rPr lang="ru-RU" sz="4000" b="1" dirty="0" smtClean="0"/>
                        <a:t>3 млн 700 т</a:t>
                      </a:r>
                      <a:endParaRPr lang="ru-RU" sz="40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7635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Численность рабочих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1860</a:t>
                      </a:r>
                    </a:p>
                    <a:p>
                      <a:r>
                        <a:rPr lang="ru-RU" sz="4000" b="1" dirty="0" smtClean="0"/>
                        <a:t>2 млн 800 т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1907</a:t>
                      </a:r>
                    </a:p>
                    <a:p>
                      <a:r>
                        <a:rPr lang="ru-RU" sz="4000" b="1" dirty="0" smtClean="0"/>
                        <a:t>Больше 10 млн</a:t>
                      </a:r>
                      <a:endParaRPr lang="ru-RU" sz="40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7635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Продолжительность рабочего дня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1871</a:t>
                      </a:r>
                    </a:p>
                    <a:p>
                      <a:r>
                        <a:rPr lang="ru-RU" sz="4000" b="1" dirty="0" smtClean="0"/>
                        <a:t>12-16 ч.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1913</a:t>
                      </a:r>
                    </a:p>
                    <a:p>
                      <a:r>
                        <a:rPr lang="ru-RU" sz="4000" b="1" dirty="0" smtClean="0"/>
                        <a:t>9,5 ч.</a:t>
                      </a:r>
                      <a:endParaRPr lang="ru-RU" sz="40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34950" y="468313"/>
            <a:ext cx="118411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libri" pitchFamily="34" charset="0"/>
              </a:rPr>
              <a:t>Прочитайте фрагмент учебника «Экономическое развитие» с.184-187. Составьте кластер «Экономическое развитие Германии в.п. </a:t>
            </a:r>
            <a:r>
              <a:rPr lang="en-US" sz="6600" b="1">
                <a:latin typeface="Calibri" pitchFamily="34" charset="0"/>
              </a:rPr>
              <a:t>XIX</a:t>
            </a:r>
            <a:r>
              <a:rPr lang="ru-RU" sz="6600" b="1">
                <a:latin typeface="Calibri" pitchFamily="34" charset="0"/>
              </a:rPr>
              <a:t>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458</Words>
  <Application>Microsoft Office PowerPoint</Application>
  <PresentationFormat>Произвольный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37</cp:revision>
  <dcterms:created xsi:type="dcterms:W3CDTF">2019-11-17T09:11:08Z</dcterms:created>
  <dcterms:modified xsi:type="dcterms:W3CDTF">2021-05-12T18:29:35Z</dcterms:modified>
</cp:coreProperties>
</file>