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5" r:id="rId20"/>
    <p:sldId id="286" r:id="rId21"/>
    <p:sldId id="287" r:id="rId22"/>
    <p:sldId id="290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 Воеводина" initials="О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>
        <p:scale>
          <a:sx n="69" d="100"/>
          <a:sy n="69" d="100"/>
        </p:scale>
        <p:origin x="-16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3AC15-A13D-4131-A4D3-CC788E46679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D6067-5D24-4B6B-8AB1-48B76A31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11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6FE349-1028-48D9-B665-A984E15D56DB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295400"/>
            <a:ext cx="8915400" cy="2259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i="1" dirty="0" smtClean="0"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Повторение.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Че</a:t>
            </a:r>
            <a:r>
              <a:rPr lang="ru-RU" sz="6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т</a:t>
            </a:r>
            <a:r>
              <a:rPr lang="ru-RU" sz="6000" b="1" dirty="0" smtClean="0"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ырехугольники.</a:t>
            </a:r>
            <a:endParaRPr lang="ru-RU" sz="6000" b="1" dirty="0" smtClean="0">
              <a:effectLst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ya-webdesign.com/images/door-clipart-rectangle-object-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4437784"/>
            <a:ext cx="2847974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banner2.kisspng.com/20180206/eyq/kisspng-picture-frame-red-frame-border-restrained-5a7a81a65f00d5.30963650151797802238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4803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https://3f0861b6bc98c08770be-789248f0448453b835406008213ad4a2.ssl.cf2.rackcdn.com/cover_photo_263408_1451349729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1911">
            <a:off x="6454295" y="-94724"/>
            <a:ext cx="2077974" cy="1946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6" name="Picture 6" descr="http://www.dottodotgame.com/data/images/Rhombus,-quadrilateral-parallelogram.-Diamond_504786b7007ac-thum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946" y="3810000"/>
            <a:ext cx="2362199" cy="288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0" y="1447800"/>
            <a:ext cx="34290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/>
            </a:r>
            <a:b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Задача</a:t>
            </a:r>
            <a:r>
              <a:rPr lang="en-US" sz="2800" u="sng" dirty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: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  </a:t>
            </a:r>
            <a:r>
              <a:rPr lang="en-US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ABCD </a:t>
            </a:r>
            <a:r>
              <a:rPr lang="ru-RU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– параллелограмм. Найти 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периметр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ABCD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.</a:t>
            </a:r>
            <a:b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/>
            </a:r>
            <a:b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304800"/>
            <a:ext cx="7924800" cy="914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 Устное  </a:t>
            </a: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р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ешение </a:t>
            </a: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задач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433909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8800" y="5011671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 Р=16 см.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6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Прямоугольник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33800" y="1219200"/>
            <a:ext cx="5257800" cy="27432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Прямоугольник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– это параллелограмм, у которого все углы прямые.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328750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6168" y="4495800"/>
            <a:ext cx="4517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∠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A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∠B=∠C=∠D=90°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7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8173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Свойства прямоугольника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quarter" idx="13"/>
          </p:nvPr>
        </p:nvSpPr>
        <p:spPr>
          <a:xfrm>
            <a:off x="4495800" y="1676400"/>
            <a:ext cx="3962400" cy="1066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Противоположные стороны равны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962400" y="190153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970482" y="2935287"/>
            <a:ext cx="533400" cy="265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988" y="3593235"/>
            <a:ext cx="5603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009" y="4839547"/>
            <a:ext cx="5603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492303"/>
            <a:ext cx="3540125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84692" y="3459597"/>
            <a:ext cx="3354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углы прямые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49727" y="2762334"/>
            <a:ext cx="347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равны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3243263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3395663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62488" y="4021913"/>
            <a:ext cx="4252912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точкой </a:t>
            </a:r>
            <a:endParaRPr lang="ru-RU" sz="32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пересечения </a:t>
            </a: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делятся </a:t>
            </a:r>
            <a:endParaRPr lang="ru-RU" sz="32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пополам</a:t>
            </a:r>
            <a:endParaRPr lang="ru-RU" sz="32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" grpId="0"/>
      <p:bldP spid="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Решение 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10200" y="1676400"/>
            <a:ext cx="2971800" cy="236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  <a:cs typeface="+mj-cs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прямоугольник. Найти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COD,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если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BD=12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см,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AB=6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см.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C00000"/>
              </a:solidFill>
              <a:latin typeface="Cambria Math"/>
              <a:ea typeface="Cambria Math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828800"/>
            <a:ext cx="435414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4648200"/>
            <a:ext cx="18707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60°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Решение </a:t>
            </a: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76800" y="1447800"/>
            <a:ext cx="3505200" cy="24384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endParaRPr lang="ru-RU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прямоугольник. Найти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O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Н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,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если </a:t>
            </a:r>
            <a:r>
              <a:rPr lang="en-US" sz="2800" b="1" dirty="0">
                <a:solidFill>
                  <a:srgbClr val="C00000"/>
                </a:solidFill>
                <a:latin typeface="Cambria Math"/>
                <a:ea typeface="Cambria Math"/>
              </a:rPr>
              <a:t>BD=12 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см, </a:t>
            </a:r>
            <a:r>
              <a:rPr lang="en-US" sz="2800" b="1" dirty="0">
                <a:solidFill>
                  <a:srgbClr val="C00000"/>
                </a:solidFill>
                <a:latin typeface="Cambria Math"/>
                <a:ea typeface="Cambria Math"/>
              </a:rPr>
              <a:t>AB=6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 см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3833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4919990"/>
            <a:ext cx="2011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3 см</a:t>
            </a:r>
          </a:p>
        </p:txBody>
      </p:sp>
    </p:spTree>
    <p:extLst>
      <p:ext uri="{BB962C8B-B14F-4D97-AF65-F5344CB8AC3E}">
        <p14:creationId xmlns:p14="http://schemas.microsoft.com/office/powerpoint/2010/main" val="124107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7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Решение </a:t>
            </a: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43000"/>
            <a:ext cx="4191000" cy="28956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  <a:cs typeface="+mj-cs"/>
              </a:rPr>
              <a:t>  </a:t>
            </a:r>
            <a:endParaRPr lang="ru-RU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Cambria Math" pitchFamily="18" charset="0"/>
              <a:ea typeface="Cambria Math" pitchFamily="18" charset="0"/>
              <a:cs typeface="+mj-cs"/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прямоугольник. АК – биссектриса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, СК=2,7 см, К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=4,5 см.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Найти  периметр </a:t>
            </a:r>
            <a:b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ABCD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.</a:t>
            </a:r>
          </a:p>
          <a:p>
            <a:pPr marL="45720" indent="0" algn="ctr">
              <a:buNone/>
            </a:pPr>
            <a:endParaRPr lang="en-US" sz="2800" b="1" dirty="0" smtClean="0">
              <a:solidFill>
                <a:srgbClr val="C00000"/>
              </a:solidFill>
              <a:latin typeface="Cambria Math"/>
              <a:ea typeface="Cambria Math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877214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4724400"/>
            <a:ext cx="29383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Р=23,4 см</a:t>
            </a:r>
            <a:b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8173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Ромб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86200" y="1066800"/>
            <a:ext cx="5181600" cy="2514600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u="sng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Ромб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– это параллелограмм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у которого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все стороны равны.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278337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4284" y="3886200"/>
            <a:ext cx="3635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B=BC=CD=DA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Свойства  ромба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524000"/>
            <a:ext cx="3810000" cy="55450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Все стороны равны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94187"/>
            <a:ext cx="344868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84" y="3347176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03904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57" y="4304646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1249" y="2133600"/>
            <a:ext cx="4128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Противоположные углы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равны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6073" y="3010914"/>
            <a:ext cx="3588327" cy="10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Диагонали ромба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перпендикулярны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249" y="4010892"/>
            <a:ext cx="4524613" cy="10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Диагонали ромба –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биссектрисы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углов ромба</a:t>
            </a:r>
          </a:p>
        </p:txBody>
      </p:sp>
    </p:spTree>
    <p:extLst>
      <p:ext uri="{BB962C8B-B14F-4D97-AF65-F5344CB8AC3E}">
        <p14:creationId xmlns:p14="http://schemas.microsoft.com/office/powerpoint/2010/main" val="26590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Решение </a:t>
            </a: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33702"/>
            <a:ext cx="4114800" cy="3057298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Найдите углы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ромба, если сторона АВ ромба образует с диагоналями углы 70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°,2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O°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86551"/>
            <a:ext cx="3211660" cy="422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4800600"/>
            <a:ext cx="4121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40°,40°,14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O°,14O°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6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29200" y="1911927"/>
            <a:ext cx="3505200" cy="1745674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</a:t>
            </a:r>
            <a:endParaRPr lang="ru-RU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Найти ∠С.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5776"/>
            <a:ext cx="3590896" cy="462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4572000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70°</a:t>
            </a:r>
            <a:endParaRPr lang="ru-RU" sz="24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5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1600200" y="228600"/>
            <a:ext cx="6248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Параллелограмм</a:t>
            </a:r>
            <a:endParaRPr lang="ru-RU" sz="44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83796"/>
              </p:ext>
            </p:extLst>
          </p:nvPr>
        </p:nvGraphicFramePr>
        <p:xfrm>
          <a:off x="4295244" y="838200"/>
          <a:ext cx="4261279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1279"/>
              </a:tblGrid>
              <a:tr h="4800600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Параллелограмм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это четырехугольник, 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у которого противоположные стороны параллельны.</a:t>
                      </a:r>
                    </a:p>
                    <a:p>
                      <a:pPr algn="ctr"/>
                      <a:endParaRPr lang="ru-RU" sz="3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92183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69784" y="4386590"/>
            <a:ext cx="40870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endParaRPr lang="ru-RU" sz="2800" b="1" i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lvl="0" algn="ctr"/>
            <a:endParaRPr lang="ru-RU" sz="28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lvl="0" algn="ctr"/>
            <a:endParaRPr lang="ru-RU" sz="2800" b="1" i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lvl="0" algn="ctr"/>
            <a:r>
              <a:rPr lang="en-US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- </a:t>
            </a: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параллелограмм</a:t>
            </a:r>
            <a:endParaRPr lang="ru-RU" sz="28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24400" y="3733800"/>
                <a:ext cx="3377784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endParaRPr lang="ru-RU" sz="2800" b="1" i="1" dirty="0" smtClean="0">
                  <a:solidFill>
                    <a:srgbClr val="C00000"/>
                  </a:solidFill>
                  <a:latin typeface="Cambria Math"/>
                </a:endParaRPr>
              </a:p>
              <a:p>
                <a:pPr lvl="0" algn="ctr"/>
                <a:endParaRPr lang="ru-RU" sz="2800" b="1" i="1" dirty="0" smtClean="0">
                  <a:solidFill>
                    <a:srgbClr val="C00000"/>
                  </a:solidFill>
                  <a:latin typeface="Cambria Math"/>
                </a:endParaRPr>
              </a:p>
              <a:p>
                <a:pPr lvl="0" algn="ctr"/>
                <a:endParaRPr lang="ru-RU" sz="2800" b="1" i="1" dirty="0" smtClean="0">
                  <a:solidFill>
                    <a:srgbClr val="C00000"/>
                  </a:solidFill>
                  <a:latin typeface="Cambria Math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𝑨𝑩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𝑪𝑫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800" b="1">
                          <a:solidFill>
                            <a:srgbClr val="C00000"/>
                          </a:solidFill>
                          <a:latin typeface="Cambria Math"/>
                        </a:rPr>
                        <m:t>и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3377784" cy="18158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Квадрат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14800" y="1676400"/>
            <a:ext cx="4876800" cy="19812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Квадрат – 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это  прямоугольник, 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у которого все стороны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равны.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905000"/>
            <a:ext cx="327038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4722167"/>
            <a:ext cx="3374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AB = BC = CD = DA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Квадрат. Свойства квадрата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4473305" cy="38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64" y="1612380"/>
            <a:ext cx="560881" cy="28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43" y="2157413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11" y="3197003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804" y="2691165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15498" y="1521767"/>
            <a:ext cx="2843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стороны 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6906" y="2091465"/>
            <a:ext cx="2620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6037" y="2600827"/>
            <a:ext cx="252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углы прямые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3062492"/>
            <a:ext cx="2719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</a:t>
            </a:r>
          </a:p>
          <a:p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ерпендикулярны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10" y="4248177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48555" y="3932091"/>
            <a:ext cx="3308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делятся точкой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пересечения пополам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2447" y="5132420"/>
            <a:ext cx="3737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– биссектрисы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углов квадрата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65" y="5292725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476250"/>
            <a:ext cx="4751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Трапеция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52399" y="1412875"/>
            <a:ext cx="870426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Трапецией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называется четырехугольник, у которого две стороны параллельны, а две другие стороны не параллельны.</a:t>
            </a:r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 rot="10800000">
            <a:off x="1763713" y="3359149"/>
            <a:ext cx="3168650" cy="1511300"/>
          </a:xfrm>
          <a:custGeom>
            <a:avLst/>
            <a:gdLst>
              <a:gd name="T0" fmla="*/ 2772569 w 21600"/>
              <a:gd name="T1" fmla="*/ 755650 h 21600"/>
              <a:gd name="T2" fmla="*/ 1584325 w 21600"/>
              <a:gd name="T3" fmla="*/ 1511300 h 21600"/>
              <a:gd name="T4" fmla="*/ 396081 w 21600"/>
              <a:gd name="T5" fmla="*/ 755650 h 21600"/>
              <a:gd name="T6" fmla="*/ 15843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2627313" y="2924175"/>
            <a:ext cx="158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/>
              <a:t>Основание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2700338" y="4868863"/>
            <a:ext cx="158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/>
              <a:t>Основание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 rot="-3420137">
            <a:off x="1116013" y="3644900"/>
            <a:ext cx="1079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/>
              <a:t>Боковая сторона</a:t>
            </a: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 rot="3050275">
            <a:off x="4467226" y="3533775"/>
            <a:ext cx="1079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/>
              <a:t>Боковая сторона</a:t>
            </a:r>
          </a:p>
        </p:txBody>
      </p:sp>
      <p:sp>
        <p:nvSpPr>
          <p:cNvPr id="6153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381750"/>
            <a:ext cx="215900" cy="2159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7273925" cy="296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3340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3600" b="1" kern="10" spc="72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Средняя линия </a:t>
            </a:r>
            <a:endParaRPr lang="ru-RU" sz="3600" b="1" kern="10" spc="72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6011863" y="0"/>
            <a:ext cx="22891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Высота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79388" y="4365625"/>
            <a:ext cx="8812212" cy="769441"/>
          </a:xfrm>
          <a:prstGeom prst="rect">
            <a:avLst/>
          </a:prstGeom>
          <a:solidFill>
            <a:schemeClr val="bg1"/>
          </a:solidFill>
          <a:ln w="9525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Средняя линия</a:t>
            </a:r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трапеции</a:t>
            </a:r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отрезок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который соединяет</a:t>
            </a:r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середины</a:t>
            </a:r>
            <a:br>
              <a:rPr lang="ru-RU" sz="22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боковых сторон</a:t>
            </a:r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8738" y="5373688"/>
            <a:ext cx="9027728" cy="769441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Высота трапеции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– это </a:t>
            </a:r>
            <a:r>
              <a:rPr lang="ru-RU" sz="22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отрезок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–перпендикуляр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проведённый между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двумя основаниями трапеции.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84438" y="692150"/>
            <a:ext cx="77457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 N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010400" y="692150"/>
            <a:ext cx="9144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 K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5" grpId="0" animBg="1"/>
      <p:bldP spid="41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713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Виды трапеции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052513"/>
            <a:ext cx="36004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65400"/>
            <a:ext cx="3457575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92375"/>
            <a:ext cx="3038475" cy="131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0" y="1295400"/>
            <a:ext cx="2138363" cy="64633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/>
              <a:t>Произвольная</a:t>
            </a:r>
            <a:br>
              <a:rPr lang="ru-RU" b="1" dirty="0"/>
            </a:br>
            <a:r>
              <a:rPr lang="ru-RU" b="1" dirty="0"/>
              <a:t>трапеция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0825" y="4221163"/>
            <a:ext cx="3101975" cy="36671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Прямоугольная трапеция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64163" y="3933825"/>
            <a:ext cx="3222625" cy="3667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/>
              <a:t>Равнобедренная</a:t>
            </a:r>
            <a:r>
              <a:rPr lang="ru-RU"/>
              <a:t> </a:t>
            </a:r>
            <a:r>
              <a:rPr lang="ru-RU" b="1"/>
              <a:t>трапеция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79388" y="4724400"/>
            <a:ext cx="8767762" cy="915988"/>
          </a:xfrm>
          <a:prstGeom prst="rect">
            <a:avLst/>
          </a:prstGeom>
          <a:solidFill>
            <a:srgbClr val="FFF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u="sng">
                <a:solidFill>
                  <a:srgbClr val="0000FF"/>
                </a:solidFill>
              </a:rPr>
              <a:t>Прямоугольная трапеция</a:t>
            </a:r>
            <a:r>
              <a:rPr lang="ru-RU" b="1"/>
              <a:t> – это трапеция, у которой одна боковая сторона </a:t>
            </a:r>
            <a:br>
              <a:rPr lang="ru-RU" b="1"/>
            </a:br>
            <a:r>
              <a:rPr lang="ru-RU" b="1"/>
              <a:t>перпендикулярна основаниям.</a:t>
            </a:r>
          </a:p>
          <a:p>
            <a:r>
              <a:rPr lang="ru-RU" b="1"/>
              <a:t>                                             - это трапеция, один из углов которой прямой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0" y="6021388"/>
            <a:ext cx="9147175" cy="366712"/>
          </a:xfrm>
          <a:prstGeom prst="rect">
            <a:avLst/>
          </a:prstGeom>
          <a:solidFill>
            <a:srgbClr val="FFF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u="sng">
                <a:solidFill>
                  <a:srgbClr val="0000FF"/>
                </a:solidFill>
              </a:rPr>
              <a:t>Равнобедренная трапеция</a:t>
            </a:r>
            <a:r>
              <a:rPr lang="ru-RU" b="1"/>
              <a:t> – это трапеция, у которой боковые стороны равны</a:t>
            </a:r>
          </a:p>
        </p:txBody>
      </p:sp>
    </p:spTree>
    <p:extLst>
      <p:ext uri="{BB962C8B-B14F-4D97-AF65-F5344CB8AC3E}">
        <p14:creationId xmlns:p14="http://schemas.microsoft.com/office/powerpoint/2010/main" val="23877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39691" y="0"/>
            <a:ext cx="389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-108650" y="1686806"/>
            <a:ext cx="5112777" cy="2822344"/>
            <a:chOff x="539440" y="750676"/>
            <a:chExt cx="5112777" cy="2822344"/>
          </a:xfrm>
        </p:grpSpPr>
        <p:grpSp>
          <p:nvGrpSpPr>
            <p:cNvPr id="11" name="Группа 20"/>
            <p:cNvGrpSpPr/>
            <p:nvPr/>
          </p:nvGrpSpPr>
          <p:grpSpPr>
            <a:xfrm>
              <a:off x="1036195" y="1268700"/>
              <a:ext cx="4176580" cy="2160300"/>
              <a:chOff x="1036195" y="1268700"/>
              <a:chExt cx="4176580" cy="2160300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691600" y="1268700"/>
                <a:ext cx="2160300" cy="0"/>
              </a:xfrm>
              <a:prstGeom prst="line">
                <a:avLst/>
              </a:prstGeom>
              <a:ln w="317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851224" y="1268700"/>
                <a:ext cx="1354236" cy="2160300"/>
              </a:xfrm>
              <a:prstGeom prst="line">
                <a:avLst/>
              </a:prstGeom>
              <a:ln w="317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1043510" y="1268700"/>
                <a:ext cx="662044" cy="2160300"/>
              </a:xfrm>
              <a:prstGeom prst="line">
                <a:avLst/>
              </a:prstGeom>
              <a:ln w="317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1036195" y="3429000"/>
                <a:ext cx="4176580" cy="0"/>
              </a:xfrm>
              <a:prstGeom prst="line">
                <a:avLst/>
              </a:prstGeom>
              <a:ln w="317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539440" y="2926689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550" y="766389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07962" y="75067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34126" y="2910976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83710" y="591005"/>
            <a:ext cx="5581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трапеция,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∠A =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36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°,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∠C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117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39690" y="1311105"/>
            <a:ext cx="2206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В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?,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∠D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?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2760" y="395250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36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49340" y="2163300"/>
            <a:ext cx="752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117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10" y="1700760"/>
            <a:ext cx="144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23910" y="2060810"/>
            <a:ext cx="4551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трапеция, то ВС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∥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AD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.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 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5970" y="2564880"/>
            <a:ext cx="22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∠А + ∠В = 180°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60040" y="3140960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36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∠В = 180°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6070" y="3645030"/>
            <a:ext cx="2266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∠В = 180° - 36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92100" y="4077090"/>
            <a:ext cx="1579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∠В = 144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440" y="4725180"/>
            <a:ext cx="22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∠С + ∠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180°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31800" y="4797190"/>
            <a:ext cx="2615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117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+ ∠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180°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84210" y="4869200"/>
            <a:ext cx="2620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180°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-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117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9790" y="5373270"/>
            <a:ext cx="144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63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410" y="5949350"/>
            <a:ext cx="1331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91600" y="5877340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∠В = 144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,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 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75820" y="5877340"/>
            <a:ext cx="144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63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76741" y="0"/>
            <a:ext cx="119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3710" y="591005"/>
            <a:ext cx="5816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равнобокая трапеция,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∠A =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68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°, 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690" y="1311105"/>
            <a:ext cx="3129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В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?, ∠С -?,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∠D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?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3910" y="1700760"/>
            <a:ext cx="144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5346" y="2348850"/>
            <a:ext cx="5148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АВС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равнобокая трапеция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,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то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∠A =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∠D =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68°, 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-108650" y="1916790"/>
            <a:ext cx="4644010" cy="2384218"/>
            <a:chOff x="1363236" y="370800"/>
            <a:chExt cx="6319215" cy="3502673"/>
          </a:xfrm>
        </p:grpSpPr>
        <p:sp>
          <p:nvSpPr>
            <p:cNvPr id="25" name="Трапеция 24"/>
            <p:cNvSpPr/>
            <p:nvPr/>
          </p:nvSpPr>
          <p:spPr>
            <a:xfrm>
              <a:off x="1979640" y="980660"/>
              <a:ext cx="5256730" cy="2736380"/>
            </a:xfrm>
            <a:prstGeom prst="trapezoid">
              <a:avLst/>
            </a:prstGeom>
            <a:noFill/>
            <a:ln w="317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63236" y="3227142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99279" y="37080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54465" y="37080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64360" y="321297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467430" y="371704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68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91850" y="371704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68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20090" y="3212970"/>
            <a:ext cx="246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 68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∠В = 180°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64110" y="3717040"/>
            <a:ext cx="254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∠В = 180° - ∠ 68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36120" y="4293120"/>
            <a:ext cx="148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∠В = 112°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64110" y="4797190"/>
            <a:ext cx="2371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В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С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112°,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3410" y="5949350"/>
            <a:ext cx="1331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1835620" y="5949350"/>
            <a:ext cx="4370677" cy="504070"/>
            <a:chOff x="1835620" y="5949350"/>
            <a:chExt cx="4370677" cy="504070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1835620" y="5976515"/>
              <a:ext cx="13211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D = </a:t>
              </a:r>
              <a:r>
                <a:rPr lang="ru-RU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68°, 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31800" y="5991755"/>
              <a:ext cx="1656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∠В = 112°, </a:t>
              </a:r>
              <a:endPara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644010" y="5949350"/>
              <a:ext cx="156228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∠</a:t>
              </a:r>
              <a:r>
                <a:rPr lang="ru-RU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С</a:t>
              </a:r>
              <a:r>
                <a:rPr lang="en-US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 = </a:t>
              </a:r>
              <a:r>
                <a:rPr lang="ru-RU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112°.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77313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4527" b="6174"/>
          <a:stretch>
            <a:fillRect/>
          </a:stretch>
        </p:blipFill>
        <p:spPr bwMode="auto">
          <a:xfrm>
            <a:off x="237404" y="2432771"/>
            <a:ext cx="550386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65113" y="228600"/>
            <a:ext cx="82296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</a:p>
        </p:txBody>
      </p:sp>
      <p:sp>
        <p:nvSpPr>
          <p:cNvPr id="22532" name="Объект 2"/>
          <p:cNvSpPr txBox="1">
            <a:spLocks/>
          </p:cNvSpPr>
          <p:nvPr/>
        </p:nvSpPr>
        <p:spPr bwMode="auto">
          <a:xfrm>
            <a:off x="0" y="461962"/>
            <a:ext cx="8991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Найдите основание </a:t>
            </a:r>
            <a:r>
              <a:rPr lang="en-US" altLang="ru-RU" b="1" i="1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равнобедренной трапеции </a:t>
            </a:r>
            <a:r>
              <a:rPr lang="en-US" altLang="ru-RU" b="1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ВС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= 10 см,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= 12 см,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ru-RU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altLang="ru-RU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60</a:t>
            </a:r>
            <a:r>
              <a:rPr lang="en-US" altLang="ru-RU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endParaRPr lang="ru-RU" altLang="ru-RU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62484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  22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9710" y="239071"/>
            <a:ext cx="8382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Свойства углов параллелограмма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57837"/>
              </p:ext>
            </p:extLst>
          </p:nvPr>
        </p:nvGraphicFramePr>
        <p:xfrm>
          <a:off x="457200" y="1397000"/>
          <a:ext cx="8305800" cy="447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8600"/>
                <a:gridCol w="2768600"/>
                <a:gridCol w="2768600"/>
              </a:tblGrid>
              <a:tr h="44704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Сумма соседних углов равна 180°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∠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A +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∠B =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 180°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, </a:t>
                      </a:r>
                      <a:endParaRPr lang="en-US" sz="2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Противоположные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  углы параллелограмма  равны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 ∠А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 = ∠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С.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mbria Math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 ∠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B = ∠D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mbria Math"/>
                          <a:cs typeface="Times New Roman" pitchFamily="18" charset="0"/>
                        </a:rPr>
                        <a:t>.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mbria Math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  углов параллелограмма  равна 360°</a:t>
                      </a:r>
                    </a:p>
                    <a:p>
                      <a:pPr algn="ctr"/>
                      <a:endParaRPr lang="ru-RU" sz="2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11" y="965841"/>
            <a:ext cx="520268" cy="3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211" y="965841"/>
            <a:ext cx="516499" cy="3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965841"/>
            <a:ext cx="50350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63" y="2332037"/>
            <a:ext cx="2307763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23098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448" y="2937668"/>
            <a:ext cx="23098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74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Свойство сторон параллелограмма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43400" y="990600"/>
            <a:ext cx="4572000" cy="685800"/>
          </a:xfrm>
        </p:spPr>
        <p:txBody>
          <a:bodyPr>
            <a:normAutofit fontScale="32500" lnSpcReduction="20000"/>
          </a:bodyPr>
          <a:lstStyle/>
          <a:p>
            <a:pPr marL="4572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Противоположные стороны параллелограмма равны.</a:t>
            </a:r>
          </a:p>
          <a:p>
            <a:pPr marL="45720" indent="0" algn="ctr"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4400" b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92729"/>
            <a:ext cx="3746500" cy="230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44771" y="1547336"/>
            <a:ext cx="4472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AB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CD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BC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= AD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244334"/>
            <a:ext cx="8788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Свойство диагоналей параллелограмма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3196608" cy="18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352800" y="3890665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Диагонали параллелограмма пересекаются  и  точкой пересечения делятся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пополам.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399" y="3244334"/>
            <a:ext cx="58164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rgbClr val="C00000"/>
              </a:solidFill>
              <a:latin typeface="Cambria Math"/>
              <a:ea typeface="Cambria Math"/>
            </a:endParaRPr>
          </a:p>
          <a:p>
            <a:endParaRPr lang="ru-RU" b="1" i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endParaRPr lang="ru-RU" b="1" i="1" dirty="0" smtClean="0">
              <a:solidFill>
                <a:srgbClr val="C00000"/>
              </a:solidFill>
              <a:latin typeface="Cambria Math"/>
              <a:ea typeface="Cambria Math"/>
            </a:endParaRPr>
          </a:p>
          <a:p>
            <a:endParaRPr lang="ru-RU" b="1" i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endParaRPr lang="ru-RU" b="1" i="1" dirty="0" smtClean="0">
              <a:solidFill>
                <a:srgbClr val="C00000"/>
              </a:solidFill>
              <a:latin typeface="Cambria Math"/>
              <a:ea typeface="Cambria Math"/>
            </a:endParaRPr>
          </a:p>
          <a:p>
            <a:endParaRPr lang="ru-RU" b="1" i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endParaRPr lang="ru-RU" b="1" i="1" dirty="0" smtClean="0">
              <a:solidFill>
                <a:srgbClr val="C00000"/>
              </a:solidFill>
              <a:latin typeface="Cambria Math"/>
              <a:ea typeface="Cambria Math"/>
            </a:endParaRPr>
          </a:p>
          <a:p>
            <a:endParaRPr lang="ru-RU" b="1" i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                     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BO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= OD,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CO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OA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32" y="304800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Решение задач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29000" y="1060709"/>
            <a:ext cx="5486400" cy="120451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Задача 1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 параллелограмме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ABCD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проведена диагональ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AC.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∠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BCA = 30°, ∠BAC = 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4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0°.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Найдите все углы параллелограмма.</a:t>
            </a:r>
          </a:p>
          <a:p>
            <a:pPr marL="45720" indent="0" algn="ctr">
              <a:buNone/>
            </a:pP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99855"/>
            <a:ext cx="3505200" cy="215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2195110"/>
            <a:ext cx="1257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Решение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78498" y="2549980"/>
                <a:ext cx="4755840" cy="121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Рассмотрим   </a:t>
                </a:r>
                <a:r>
                  <a:rPr lang="el-GR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Δ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BAC.  </a:t>
                </a:r>
              </a:p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У него ∠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BCA = 30°, ∠BAC = 40°</a:t>
                </a: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, </a:t>
                </a:r>
                <a:endParaRPr lang="en-US" sz="2000" b="1" dirty="0">
                  <a:solidFill>
                    <a:srgbClr val="002060"/>
                  </a:solidFill>
                  <a:latin typeface="Cambria Math"/>
                  <a:ea typeface="Cambria Math"/>
                </a:endParaRPr>
              </a:p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значит ∠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 = 180°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−(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𝟑𝟎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°+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𝟒𝟎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°)=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𝟏𝟏𝟎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ru-RU" sz="2000" b="1" dirty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498" y="2549980"/>
                <a:ext cx="4755840" cy="1215717"/>
              </a:xfrm>
              <a:prstGeom prst="rect">
                <a:avLst/>
              </a:prstGeom>
              <a:blipFill rotWithShape="1">
                <a:blip r:embed="rId3"/>
                <a:stretch>
                  <a:fillRect t="-2500" r="-256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33800" y="3731061"/>
            <a:ext cx="4931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 = ∠D = 110°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(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по свойству 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противоположных   углов),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4366" y="5638800"/>
            <a:ext cx="32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24674" y="4415319"/>
            <a:ext cx="4063612" cy="16235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A+∠B=180°,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∠A=180°-110°=70°,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∠C=∠A=70°</a:t>
            </a:r>
            <a:endParaRPr lang="ru-RU" sz="2000" b="1" dirty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(по свойству противоположных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глов параллелограмма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3854" y="6088012"/>
            <a:ext cx="4445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∠C=∠A=70°</a:t>
            </a:r>
            <a:r>
              <a:rPr lang="ru-RU" sz="2000" b="1" dirty="0">
                <a:solidFill>
                  <a:srgbClr val="C00000"/>
                </a:solidFill>
                <a:latin typeface="Cambria Math"/>
                <a:ea typeface="Cambria Math"/>
              </a:rPr>
              <a:t>, ∠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B = ∠D = 110° </a:t>
            </a:r>
            <a:endParaRPr lang="ru-RU" sz="2000" b="1" dirty="0">
              <a:solidFill>
                <a:srgbClr val="C00000"/>
              </a:solidFill>
              <a:latin typeface="Cambria Math"/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822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3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Решение </a:t>
            </a: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19400" y="990600"/>
            <a:ext cx="6324600" cy="13716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Задача 2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Найдите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стороны параллелограмма, если две его стороны относятся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как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4:5, 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периметр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равен 72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см.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1" y="1716771"/>
            <a:ext cx="289068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1927" y="2009745"/>
            <a:ext cx="1471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Решение </a:t>
            </a:r>
            <a:r>
              <a:rPr lang="en-US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8764" y="2279073"/>
            <a:ext cx="4326966" cy="254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Т. к. отношение сторон равно 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4 </a:t>
            </a:r>
            <a:r>
              <a:rPr lang="en-US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5, то речь в условии задачи 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идёт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 соседних сторонах 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параллелограмма.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4+5 = 9 – частей на сумму </a:t>
            </a:r>
            <a:endParaRPr lang="en-US" sz="20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сторон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и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BC.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+ BC = 72: 2 = 36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9383" y="4825924"/>
            <a:ext cx="4744056" cy="162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36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9 = 4 (см) – одна часть,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= 4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·4=16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(см), 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BC = 4·5=20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см).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CD = AB = 16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  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AD = BC = 20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(по свойству сторон параллелограмма)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91" y="5742310"/>
            <a:ext cx="353031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</a:t>
            </a:r>
            <a:r>
              <a:rPr lang="en-US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CD = AB = 16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  </a:t>
            </a:r>
            <a:endParaRPr lang="ru-RU" sz="20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AD = BC = 20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</a:t>
            </a: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20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94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55626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Решение </a:t>
            </a: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67000" y="990600"/>
            <a:ext cx="6385721" cy="167640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Задача 3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параллелограмме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ABCD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проведена биссектриса угла А. Она разбивает сторону ВС на  отрезки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BH =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6 см и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HC =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4 см. Найдите периметр параллелограмма.</a:t>
            </a: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20" y="2494279"/>
            <a:ext cx="269577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2647890"/>
            <a:ext cx="130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Решение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endParaRPr lang="ru-RU" sz="2000" b="1" dirty="0">
              <a:solidFill>
                <a:srgbClr val="002060"/>
              </a:solidFill>
              <a:latin typeface="Cambria Math"/>
              <a:ea typeface="Cambria Mat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8754" y="3132424"/>
            <a:ext cx="3692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3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=∠2,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т.к.  А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H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– биссектриса,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1355" y="3601608"/>
            <a:ext cx="4528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∠1=∠3  (накрест лежащие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при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BC∥AD  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AH)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∠1=∠2,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37657" y="4309494"/>
            <a:ext cx="4915063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l-GR" sz="2000" b="1" dirty="0">
                <a:solidFill>
                  <a:srgbClr val="002060"/>
                </a:solidFill>
                <a:latin typeface="Cambria Math"/>
                <a:ea typeface="Cambria Math"/>
              </a:rPr>
              <a:t>Δ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ABH –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равнобедренный  ( по признаку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),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= BH = 6c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0783" y="5117407"/>
            <a:ext cx="4029949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BC = AD = 10 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= CD = 6 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Р = 2·(10+6) = 32 см.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8501" y="6096000"/>
            <a:ext cx="219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P=32</a:t>
            </a:r>
            <a:r>
              <a:rPr lang="ru-RU" sz="2000" b="1" dirty="0">
                <a:solidFill>
                  <a:srgbClr val="C00000"/>
                </a:solidFill>
                <a:latin typeface="Cambria Math"/>
                <a:ea typeface="Cambria Math"/>
              </a:rPr>
              <a:t> см.</a:t>
            </a:r>
          </a:p>
        </p:txBody>
      </p:sp>
    </p:spTree>
    <p:extLst>
      <p:ext uri="{BB962C8B-B14F-4D97-AF65-F5344CB8AC3E}">
        <p14:creationId xmlns:p14="http://schemas.microsoft.com/office/powerpoint/2010/main" val="25208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Решение 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76600" y="990600"/>
            <a:ext cx="5562600" cy="19050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ru-RU" sz="20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 4</a:t>
            </a:r>
            <a:r>
              <a:rPr lang="en-US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– параллелограмм. Высота </a:t>
            </a:r>
            <a:r>
              <a:rPr lang="en-US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BK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равна 2 см, ∠</a:t>
            </a:r>
            <a:r>
              <a:rPr lang="en-US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A=30°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сторона </a:t>
            </a:r>
            <a:r>
              <a:rPr lang="en-US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BC=13 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см. Найти периметр параллелограмма.</a:t>
            </a:r>
          </a:p>
          <a:p>
            <a:pPr marL="45720" indent="0" algn="ctr">
              <a:buNone/>
            </a:pPr>
            <a:endParaRPr lang="ru-RU" sz="20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13214"/>
            <a:ext cx="3253574" cy="23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876490"/>
            <a:ext cx="1288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Решение.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7729" y="3352800"/>
            <a:ext cx="4600491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l-GR" sz="2000" b="1" dirty="0">
                <a:solidFill>
                  <a:srgbClr val="002060"/>
                </a:solidFill>
                <a:latin typeface="Cambria Math"/>
                <a:ea typeface="Cambria Math"/>
              </a:rPr>
              <a:t>Δ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– прямоугольный, 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∠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A=30°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=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½ 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=2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=4см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3874" y="4324290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P=2·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(AB+BC)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Р=2·(4+13)=34(см).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5634" y="5394811"/>
            <a:ext cx="1644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34 см</a:t>
            </a: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5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 Устное  решение  </a:t>
            </a: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752600"/>
            <a:ext cx="3962400" cy="1604585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параллелограмм. Найти углы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24977" y="3223559"/>
            <a:ext cx="184731" cy="267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5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767494"/>
            <a:ext cx="4876800" cy="291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4572000"/>
            <a:ext cx="415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C=64°,∠D=116°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3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1256</TotalTime>
  <Words>1140</Words>
  <Application>Microsoft Office PowerPoint</Application>
  <PresentationFormat>Экран (4:3)</PresentationFormat>
  <Paragraphs>219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Презентация PowerPoint</vt:lpstr>
      <vt:lpstr>Параллелограмм</vt:lpstr>
      <vt:lpstr>Свойства углов параллелограмма</vt:lpstr>
      <vt:lpstr>Свойство сторон параллелограмма</vt:lpstr>
      <vt:lpstr> Решение задач</vt:lpstr>
      <vt:lpstr>Решение задач</vt:lpstr>
      <vt:lpstr>Решение задач</vt:lpstr>
      <vt:lpstr>Решение задач</vt:lpstr>
      <vt:lpstr>  Устное  решение  задач</vt:lpstr>
      <vt:lpstr> Задача:  ABCD – параллелограмм. Найти  периметр ABCD.  </vt:lpstr>
      <vt:lpstr>Прямоугольник</vt:lpstr>
      <vt:lpstr>Свойства прямоугольника</vt:lpstr>
      <vt:lpstr>Решение задач</vt:lpstr>
      <vt:lpstr>Решение задач</vt:lpstr>
      <vt:lpstr>Решение задач</vt:lpstr>
      <vt:lpstr>Ромб</vt:lpstr>
      <vt:lpstr>Свойства  ромба</vt:lpstr>
      <vt:lpstr>Решение задач</vt:lpstr>
      <vt:lpstr>Ромб. Решение задач</vt:lpstr>
      <vt:lpstr>Квадрат</vt:lpstr>
      <vt:lpstr>Квадрат. Свойства квадрата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Галина Ивановна</cp:lastModifiedBy>
  <cp:revision>110</cp:revision>
  <dcterms:created xsi:type="dcterms:W3CDTF">2012-11-18T08:34:39Z</dcterms:created>
  <dcterms:modified xsi:type="dcterms:W3CDTF">2020-05-09T18:04:25Z</dcterms:modified>
</cp:coreProperties>
</file>