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9" r:id="rId3"/>
    <p:sldId id="272" r:id="rId4"/>
    <p:sldId id="273" r:id="rId5"/>
    <p:sldId id="274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1603"/>
    <a:srgbClr val="12860C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7" autoAdjust="0"/>
  </p:normalViewPr>
  <p:slideViewPr>
    <p:cSldViewPr>
      <p:cViewPr>
        <p:scale>
          <a:sx n="78" d="100"/>
          <a:sy n="78" d="100"/>
        </p:scale>
        <p:origin x="6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53EAA-9EA0-4889-966D-41CB195F97F3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666B7-9E4F-4D4C-A8A9-01763760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8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666B7-9E4F-4D4C-A8A9-01763760AB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3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64278-D680-422A-9F2A-5D34ABF4626C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17-08DD-4DFF-9141-7DE2562314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ru-RU" dirty="0" smtClean="0"/>
              <a:t>21.04.2020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Признаки равенства прямоугольных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треугольников</a:t>
            </a:r>
          </a:p>
          <a:p>
            <a:pPr algn="ctr">
              <a:buNone/>
            </a:pPr>
            <a:endParaRPr lang="ru-RU" sz="4400" dirty="0" smtClean="0"/>
          </a:p>
        </p:txBody>
      </p:sp>
      <p:pic>
        <p:nvPicPr>
          <p:cNvPr id="1030" name="Picture 6" descr="http://novomarschool.at.ua/Konkursy/geometr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29930"/>
            <a:ext cx="2304256" cy="183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2.arhivurokov.ru/multiurok/html/2018/02/18/s_5a898dfdcd657/835876_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0137"/>
            <a:ext cx="1664311" cy="189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024336" cy="13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Признаки равенства прямоугольных треугольников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 по гипотенузе и острому углу)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6056"/>
          </a:xfrm>
        </p:spPr>
        <p:txBody>
          <a:bodyPr>
            <a:normAutofit fontScale="55000" lnSpcReduction="20000"/>
          </a:bodyPr>
          <a:lstStyle/>
          <a:p>
            <a:endParaRPr lang="ru-RU" sz="57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5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гипотенуза и острый угол </a:t>
            </a: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5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гипотенузе и острому углу  </a:t>
            </a:r>
            <a:r>
              <a:rPr lang="ru-RU" sz="5700" b="1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571604" y="4857759"/>
            <a:ext cx="2286016" cy="1428761"/>
            <a:chOff x="714348" y="3500438"/>
            <a:chExt cx="1214446" cy="2286810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>
            <a:stCxn id="5" idx="0"/>
            <a:endCxn id="5" idx="4"/>
          </p:cNvCxnSpPr>
          <p:nvPr/>
        </p:nvCxnSpPr>
        <p:spPr>
          <a:xfrm rot="16200000" flipH="1">
            <a:off x="2000479" y="4428883"/>
            <a:ext cx="1428265" cy="2286016"/>
          </a:xfrm>
          <a:prstGeom prst="line">
            <a:avLst/>
          </a:prstGeom>
          <a:ln w="50800">
            <a:solidFill>
              <a:srgbClr val="C0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6407159">
            <a:off x="2877945" y="5949764"/>
            <a:ext cx="700086" cy="700110"/>
          </a:xfrm>
          <a:prstGeom prst="arc">
            <a:avLst>
              <a:gd name="adj1" fmla="val 16200000"/>
              <a:gd name="adj2" fmla="val 285813"/>
            </a:avLst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5500694" y="4857759"/>
            <a:ext cx="2286016" cy="1428761"/>
            <a:chOff x="714348" y="3500438"/>
            <a:chExt cx="1214446" cy="2286810"/>
          </a:xfrm>
        </p:grpSpPr>
        <p:sp>
          <p:nvSpPr>
            <p:cNvPr id="44" name="Прямоугольный треугольник 43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Прямая соединительная линия 42"/>
          <p:cNvCxnSpPr>
            <a:stCxn id="44" idx="0"/>
            <a:endCxn id="44" idx="4"/>
          </p:cNvCxnSpPr>
          <p:nvPr/>
        </p:nvCxnSpPr>
        <p:spPr>
          <a:xfrm rot="16200000" flipH="1">
            <a:off x="5929569" y="4428883"/>
            <a:ext cx="1428265" cy="2286016"/>
          </a:xfrm>
          <a:prstGeom prst="line">
            <a:avLst/>
          </a:prstGeom>
          <a:ln w="50800">
            <a:solidFill>
              <a:srgbClr val="C00000">
                <a:alpha val="9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Дуга 46"/>
          <p:cNvSpPr/>
          <p:nvPr/>
        </p:nvSpPr>
        <p:spPr>
          <a:xfrm rot="16764572">
            <a:off x="6712298" y="5875004"/>
            <a:ext cx="914400" cy="914400"/>
          </a:xfrm>
          <a:prstGeom prst="arc">
            <a:avLst>
              <a:gd name="adj1" fmla="val 16200000"/>
              <a:gd name="adj2" fmla="val 20793405"/>
            </a:avLst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Найдите равные прямоугольные треугольники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 flipH="1">
            <a:off x="6893734" y="2107396"/>
            <a:ext cx="1571637" cy="164307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 flipV="1">
            <a:off x="4536281" y="2107397"/>
            <a:ext cx="1143008" cy="1643074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flipV="1">
            <a:off x="2786050" y="2143116"/>
            <a:ext cx="1500198" cy="1928826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6200000">
            <a:off x="3286117" y="4000503"/>
            <a:ext cx="1285883" cy="2143142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7572396" y="4143380"/>
            <a:ext cx="914400" cy="1785950"/>
          </a:xfrm>
          <a:prstGeom prst="rtTriangle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1285852" y="2071678"/>
            <a:ext cx="914400" cy="1571636"/>
          </a:xfrm>
          <a:prstGeom prst="rtTriangle">
            <a:avLst/>
          </a:prstGeom>
          <a:solidFill>
            <a:srgbClr val="CCECFF">
              <a:alpha val="8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00430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ый треугольник 19"/>
          <p:cNvSpPr/>
          <p:nvPr/>
        </p:nvSpPr>
        <p:spPr>
          <a:xfrm rot="5400000">
            <a:off x="5786446" y="4357694"/>
            <a:ext cx="1285884" cy="2143140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ый треугольник 22"/>
          <p:cNvSpPr/>
          <p:nvPr/>
        </p:nvSpPr>
        <p:spPr>
          <a:xfrm flipH="1" flipV="1">
            <a:off x="928662" y="4429132"/>
            <a:ext cx="1571636" cy="1928826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2071678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85984" y="2071678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2" y="2643182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6512" y="292893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0100" y="5072074"/>
            <a:ext cx="569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14678" y="4500570"/>
            <a:ext cx="588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6)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5786454"/>
            <a:ext cx="56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572396" y="4143380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8)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2714620"/>
            <a:ext cx="35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01090" y="500063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уга 48"/>
          <p:cNvSpPr/>
          <p:nvPr/>
        </p:nvSpPr>
        <p:spPr>
          <a:xfrm rot="16200000">
            <a:off x="1823675" y="3391243"/>
            <a:ext cx="432158" cy="507671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Дуга 49"/>
          <p:cNvSpPr/>
          <p:nvPr/>
        </p:nvSpPr>
        <p:spPr>
          <a:xfrm rot="21327720">
            <a:off x="7520364" y="5659878"/>
            <a:ext cx="432158" cy="507671"/>
          </a:xfrm>
          <a:prstGeom prst="arc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3429000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728" y="5143512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72066" y="1785927"/>
            <a:ext cx="42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28661" y="3019420"/>
            <a:ext cx="187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857884" y="250030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0826" y="264318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71934" y="5572140"/>
            <a:ext cx="2792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072198" y="4143380"/>
            <a:ext cx="42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1178" y="4572008"/>
            <a:ext cx="980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286228" y="5357826"/>
            <a:ext cx="111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60°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714612" y="3143248"/>
            <a:ext cx="80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i="1" dirty="0" smtClean="0">
                <a:solidFill>
                  <a:srgbClr val="C00000"/>
                </a:solidFill>
              </a:rPr>
              <a:t>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000232" y="5572141"/>
            <a:ext cx="987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600" b="1" i="1" dirty="0" smtClean="0">
                <a:solidFill>
                  <a:srgbClr val="C00000"/>
                </a:solidFill>
              </a:rPr>
              <a:t>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00232" y="11429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 и 8;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114298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 и 4;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1142984"/>
            <a:ext cx="1297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 и 7;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1142984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 и 5.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1142984"/>
            <a:ext cx="247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4"/>
          <p:cNvSpPr txBox="1">
            <a:spLocks noChangeArrowheads="1"/>
          </p:cNvSpPr>
          <p:nvPr/>
        </p:nvSpPr>
        <p:spPr bwMode="auto">
          <a:xfrm>
            <a:off x="6135688" y="217488"/>
            <a:ext cx="160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00"/>
                </a:solidFill>
                <a:latin typeface="Univers" pitchFamily="34" charset="0"/>
              </a:rPr>
              <a:t>Задача 1</a:t>
            </a:r>
          </a:p>
        </p:txBody>
      </p:sp>
      <p:sp>
        <p:nvSpPr>
          <p:cNvPr id="6147" name="AutoShape 25"/>
          <p:cNvSpPr>
            <a:spLocks noChangeArrowheads="1"/>
          </p:cNvSpPr>
          <p:nvPr/>
        </p:nvSpPr>
        <p:spPr bwMode="auto">
          <a:xfrm rot="7801988">
            <a:off x="2951957" y="2456656"/>
            <a:ext cx="3600450" cy="194468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Freeform 27"/>
          <p:cNvSpPr>
            <a:spLocks/>
          </p:cNvSpPr>
          <p:nvPr/>
        </p:nvSpPr>
        <p:spPr bwMode="auto">
          <a:xfrm>
            <a:off x="2843213" y="2676525"/>
            <a:ext cx="3800475" cy="1905000"/>
          </a:xfrm>
          <a:custGeom>
            <a:avLst/>
            <a:gdLst>
              <a:gd name="T0" fmla="*/ 0 w 2394"/>
              <a:gd name="T1" fmla="*/ 1509713 h 1200"/>
              <a:gd name="T2" fmla="*/ 3800475 w 2394"/>
              <a:gd name="T3" fmla="*/ 0 h 1200"/>
              <a:gd name="T4" fmla="*/ 3590925 w 2394"/>
              <a:gd name="T5" fmla="*/ 1905000 h 1200"/>
              <a:gd name="T6" fmla="*/ 0 w 2394"/>
              <a:gd name="T7" fmla="*/ 1509713 h 1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94" h="1200">
                <a:moveTo>
                  <a:pt x="0" y="951"/>
                </a:moveTo>
                <a:lnTo>
                  <a:pt x="2394" y="0"/>
                </a:lnTo>
                <a:lnTo>
                  <a:pt x="2262" y="1200"/>
                </a:lnTo>
                <a:lnTo>
                  <a:pt x="0" y="95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50998"/>
                </a:schemeClr>
              </a:gs>
              <a:gs pos="100000">
                <a:schemeClr val="hlink">
                  <a:alpha val="64000"/>
                </a:schemeClr>
              </a:gs>
            </a:gsLst>
            <a:lin ang="2700000" scaled="1"/>
          </a:gradFill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Arc 30"/>
          <p:cNvSpPr>
            <a:spLocks/>
          </p:cNvSpPr>
          <p:nvPr/>
        </p:nvSpPr>
        <p:spPr bwMode="auto">
          <a:xfrm>
            <a:off x="3492500" y="3362325"/>
            <a:ext cx="287338" cy="439738"/>
          </a:xfrm>
          <a:custGeom>
            <a:avLst/>
            <a:gdLst>
              <a:gd name="T0" fmla="*/ 35837 w 21600"/>
              <a:gd name="T1" fmla="*/ 0 h 21987"/>
              <a:gd name="T2" fmla="*/ 287245 w 21600"/>
              <a:gd name="T3" fmla="*/ 439738 h 21987"/>
              <a:gd name="T4" fmla="*/ 0 w 21600"/>
              <a:gd name="T5" fmla="*/ 428618 h 21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987" fill="none" extrusionOk="0">
                <a:moveTo>
                  <a:pt x="2694" y="-1"/>
                </a:moveTo>
                <a:cubicBezTo>
                  <a:pt x="13496" y="1357"/>
                  <a:pt x="21600" y="10543"/>
                  <a:pt x="21600" y="21431"/>
                </a:cubicBezTo>
                <a:cubicBezTo>
                  <a:pt x="21600" y="21616"/>
                  <a:pt x="21597" y="21801"/>
                  <a:pt x="21592" y="21986"/>
                </a:cubicBezTo>
              </a:path>
              <a:path w="21600" h="21987" stroke="0" extrusionOk="0">
                <a:moveTo>
                  <a:pt x="2694" y="-1"/>
                </a:moveTo>
                <a:cubicBezTo>
                  <a:pt x="13496" y="1357"/>
                  <a:pt x="21600" y="10543"/>
                  <a:pt x="21600" y="21431"/>
                </a:cubicBezTo>
                <a:cubicBezTo>
                  <a:pt x="21600" y="21616"/>
                  <a:pt x="21597" y="21801"/>
                  <a:pt x="21592" y="21986"/>
                </a:cubicBezTo>
                <a:lnTo>
                  <a:pt x="0" y="21431"/>
                </a:lnTo>
                <a:lnTo>
                  <a:pt x="2694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rc 31"/>
          <p:cNvSpPr>
            <a:spLocks/>
          </p:cNvSpPr>
          <p:nvPr/>
        </p:nvSpPr>
        <p:spPr bwMode="auto">
          <a:xfrm rot="1483550">
            <a:off x="3708400" y="3860800"/>
            <a:ext cx="285750" cy="431800"/>
          </a:xfrm>
          <a:custGeom>
            <a:avLst/>
            <a:gdLst>
              <a:gd name="T0" fmla="*/ 0 w 21455"/>
              <a:gd name="T1" fmla="*/ 0 h 21600"/>
              <a:gd name="T2" fmla="*/ 285750 w 21455"/>
              <a:gd name="T3" fmla="*/ 381823 h 21600"/>
              <a:gd name="T4" fmla="*/ 0 w 21455"/>
              <a:gd name="T5" fmla="*/ 431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455" h="21600" fill="none" extrusionOk="0">
                <a:moveTo>
                  <a:pt x="-1" y="0"/>
                </a:moveTo>
                <a:cubicBezTo>
                  <a:pt x="10962" y="0"/>
                  <a:pt x="20186" y="8211"/>
                  <a:pt x="21454" y="19100"/>
                </a:cubicBezTo>
              </a:path>
              <a:path w="21455" h="21600" stroke="0" extrusionOk="0">
                <a:moveTo>
                  <a:pt x="-1" y="0"/>
                </a:moveTo>
                <a:cubicBezTo>
                  <a:pt x="10962" y="0"/>
                  <a:pt x="20186" y="8211"/>
                  <a:pt x="21454" y="191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Freeform 34"/>
          <p:cNvSpPr>
            <a:spLocks/>
          </p:cNvSpPr>
          <p:nvPr/>
        </p:nvSpPr>
        <p:spPr bwMode="auto">
          <a:xfrm>
            <a:off x="4957763" y="1420813"/>
            <a:ext cx="419100" cy="419100"/>
          </a:xfrm>
          <a:custGeom>
            <a:avLst/>
            <a:gdLst>
              <a:gd name="T0" fmla="*/ 187325 w 264"/>
              <a:gd name="T1" fmla="*/ 0 h 264"/>
              <a:gd name="T2" fmla="*/ 419100 w 264"/>
              <a:gd name="T3" fmla="*/ 187325 h 264"/>
              <a:gd name="T4" fmla="*/ 231775 w 264"/>
              <a:gd name="T5" fmla="*/ 419100 h 264"/>
              <a:gd name="T6" fmla="*/ 0 w 264"/>
              <a:gd name="T7" fmla="*/ 242888 h 264"/>
              <a:gd name="T8" fmla="*/ 187325 w 264"/>
              <a:gd name="T9" fmla="*/ 0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" h="264">
                <a:moveTo>
                  <a:pt x="118" y="0"/>
                </a:moveTo>
                <a:lnTo>
                  <a:pt x="264" y="118"/>
                </a:lnTo>
                <a:lnTo>
                  <a:pt x="146" y="264"/>
                </a:lnTo>
                <a:lnTo>
                  <a:pt x="0" y="153"/>
                </a:lnTo>
                <a:lnTo>
                  <a:pt x="118" y="0"/>
                </a:lnTo>
                <a:close/>
              </a:path>
            </a:pathLst>
          </a:custGeom>
          <a:solidFill>
            <a:srgbClr val="FF7C5D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2" name="Freeform 36"/>
          <p:cNvSpPr>
            <a:spLocks/>
          </p:cNvSpPr>
          <p:nvPr/>
        </p:nvSpPr>
        <p:spPr bwMode="auto">
          <a:xfrm>
            <a:off x="6135688" y="4257675"/>
            <a:ext cx="330200" cy="314325"/>
          </a:xfrm>
          <a:custGeom>
            <a:avLst/>
            <a:gdLst>
              <a:gd name="T0" fmla="*/ 36513 w 208"/>
              <a:gd name="T1" fmla="*/ 0 h 198"/>
              <a:gd name="T2" fmla="*/ 330200 w 208"/>
              <a:gd name="T3" fmla="*/ 50800 h 198"/>
              <a:gd name="T4" fmla="*/ 287338 w 208"/>
              <a:gd name="T5" fmla="*/ 314325 h 198"/>
              <a:gd name="T6" fmla="*/ 0 w 208"/>
              <a:gd name="T7" fmla="*/ 269875 h 198"/>
              <a:gd name="T8" fmla="*/ 36513 w 208"/>
              <a:gd name="T9" fmla="*/ 0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8" h="198">
                <a:moveTo>
                  <a:pt x="23" y="0"/>
                </a:moveTo>
                <a:lnTo>
                  <a:pt x="208" y="32"/>
                </a:lnTo>
                <a:lnTo>
                  <a:pt x="181" y="198"/>
                </a:lnTo>
                <a:lnTo>
                  <a:pt x="0" y="170"/>
                </a:lnTo>
                <a:lnTo>
                  <a:pt x="23" y="0"/>
                </a:lnTo>
                <a:close/>
              </a:path>
            </a:pathLst>
          </a:custGeom>
          <a:solidFill>
            <a:srgbClr val="FF7C5D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Rectangle 37"/>
          <p:cNvSpPr>
            <a:spLocks noChangeArrowheads="1"/>
          </p:cNvSpPr>
          <p:nvPr/>
        </p:nvSpPr>
        <p:spPr bwMode="auto">
          <a:xfrm>
            <a:off x="2268538" y="378936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А</a:t>
            </a:r>
          </a:p>
        </p:txBody>
      </p:sp>
      <p:sp>
        <p:nvSpPr>
          <p:cNvPr id="6154" name="Rectangle 38"/>
          <p:cNvSpPr>
            <a:spLocks noChangeArrowheads="1"/>
          </p:cNvSpPr>
          <p:nvPr/>
        </p:nvSpPr>
        <p:spPr bwMode="auto">
          <a:xfrm>
            <a:off x="4643438" y="836613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В</a:t>
            </a:r>
          </a:p>
        </p:txBody>
      </p:sp>
      <p:sp>
        <p:nvSpPr>
          <p:cNvPr id="6155" name="Rectangle 39"/>
          <p:cNvSpPr>
            <a:spLocks noChangeArrowheads="1"/>
          </p:cNvSpPr>
          <p:nvPr/>
        </p:nvSpPr>
        <p:spPr bwMode="auto">
          <a:xfrm>
            <a:off x="6372225" y="45085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С</a:t>
            </a:r>
          </a:p>
        </p:txBody>
      </p:sp>
      <p:sp>
        <p:nvSpPr>
          <p:cNvPr id="6156" name="Rectangle 40"/>
          <p:cNvSpPr>
            <a:spLocks noChangeArrowheads="1"/>
          </p:cNvSpPr>
          <p:nvPr/>
        </p:nvSpPr>
        <p:spPr bwMode="auto">
          <a:xfrm>
            <a:off x="6732588" y="22050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Д</a:t>
            </a:r>
          </a:p>
        </p:txBody>
      </p:sp>
      <p:sp>
        <p:nvSpPr>
          <p:cNvPr id="6157" name="Text Box 42"/>
          <p:cNvSpPr txBox="1">
            <a:spLocks noChangeArrowheads="1"/>
          </p:cNvSpPr>
          <p:nvPr/>
        </p:nvSpPr>
        <p:spPr bwMode="auto">
          <a:xfrm>
            <a:off x="3708400" y="5448300"/>
            <a:ext cx="4672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Доказать: </a:t>
            </a:r>
            <a:r>
              <a:rPr lang="el-GR" sz="2800" b="1">
                <a:solidFill>
                  <a:srgbClr val="000000"/>
                </a:solidFill>
                <a:latin typeface="Univers" pitchFamily="34" charset="0"/>
              </a:rPr>
              <a:t>Δ</a:t>
            </a:r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 АВД=</a:t>
            </a:r>
            <a:r>
              <a:rPr lang="el-GR" sz="2800" b="1">
                <a:solidFill>
                  <a:srgbClr val="000000"/>
                </a:solidFill>
                <a:latin typeface="Univers" pitchFamily="34" charset="0"/>
              </a:rPr>
              <a:t>Δ</a:t>
            </a:r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 АСД</a:t>
            </a:r>
          </a:p>
        </p:txBody>
      </p:sp>
      <p:sp>
        <p:nvSpPr>
          <p:cNvPr id="6158" name="Line 43"/>
          <p:cNvSpPr>
            <a:spLocks noChangeShapeType="1"/>
          </p:cNvSpPr>
          <p:nvPr/>
        </p:nvSpPr>
        <p:spPr bwMode="auto">
          <a:xfrm>
            <a:off x="3851275" y="5157788"/>
            <a:ext cx="4392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1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2339975" y="386080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А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411413" y="13414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В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7235825" y="14128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С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7235825" y="3716338"/>
            <a:ext cx="473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Д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3708400" y="5448300"/>
            <a:ext cx="4675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Доказать: </a:t>
            </a:r>
            <a:r>
              <a:rPr lang="el-GR" sz="2800" b="1">
                <a:solidFill>
                  <a:srgbClr val="000000"/>
                </a:solidFill>
                <a:latin typeface="Univers" pitchFamily="34" charset="0"/>
              </a:rPr>
              <a:t>Δ</a:t>
            </a:r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 АВС=</a:t>
            </a:r>
            <a:r>
              <a:rPr lang="el-GR" sz="2800" b="1">
                <a:solidFill>
                  <a:srgbClr val="000000"/>
                </a:solidFill>
                <a:latin typeface="Univers" pitchFamily="34" charset="0"/>
              </a:rPr>
              <a:t>Δ</a:t>
            </a:r>
            <a:r>
              <a:rPr lang="ru-RU" sz="2800" b="1">
                <a:solidFill>
                  <a:srgbClr val="000000"/>
                </a:solidFill>
                <a:latin typeface="Univers" pitchFamily="34" charset="0"/>
              </a:rPr>
              <a:t> АДС</a:t>
            </a:r>
          </a:p>
        </p:txBody>
      </p:sp>
      <p:sp>
        <p:nvSpPr>
          <p:cNvPr id="7175" name="Line 18"/>
          <p:cNvSpPr>
            <a:spLocks noChangeShapeType="1"/>
          </p:cNvSpPr>
          <p:nvPr/>
        </p:nvSpPr>
        <p:spPr bwMode="auto">
          <a:xfrm>
            <a:off x="3851275" y="5157788"/>
            <a:ext cx="43926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5867400" y="217488"/>
            <a:ext cx="2160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00"/>
                </a:solidFill>
                <a:latin typeface="Univers" pitchFamily="34" charset="0"/>
              </a:rPr>
              <a:t>Задача 2</a:t>
            </a:r>
          </a:p>
        </p:txBody>
      </p:sp>
      <p:sp>
        <p:nvSpPr>
          <p:cNvPr id="81941" name="Rectangle 21"/>
          <p:cNvSpPr>
            <a:spLocks noChangeArrowheads="1"/>
          </p:cNvSpPr>
          <p:nvPr/>
        </p:nvSpPr>
        <p:spPr bwMode="auto">
          <a:xfrm>
            <a:off x="2916238" y="1773238"/>
            <a:ext cx="4248150" cy="2303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bg2">
                  <a:alpha val="58000"/>
                </a:schemeClr>
              </a:gs>
              <a:gs pos="100000">
                <a:schemeClr val="bg1"/>
              </a:gs>
            </a:gsLst>
            <a:lin ang="2700000" scaled="1"/>
          </a:gra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9" name="Line 22"/>
          <p:cNvSpPr>
            <a:spLocks noChangeShapeType="1"/>
          </p:cNvSpPr>
          <p:nvPr/>
        </p:nvSpPr>
        <p:spPr bwMode="auto">
          <a:xfrm flipV="1">
            <a:off x="2916238" y="1773238"/>
            <a:ext cx="4248150" cy="2303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0" name="Freeform 23"/>
          <p:cNvSpPr>
            <a:spLocks/>
          </p:cNvSpPr>
          <p:nvPr/>
        </p:nvSpPr>
        <p:spPr bwMode="auto">
          <a:xfrm>
            <a:off x="2898775" y="1760538"/>
            <a:ext cx="306388" cy="314325"/>
          </a:xfrm>
          <a:custGeom>
            <a:avLst/>
            <a:gdLst>
              <a:gd name="T0" fmla="*/ 0 w 193"/>
              <a:gd name="T1" fmla="*/ 1588 h 198"/>
              <a:gd name="T2" fmla="*/ 303213 w 193"/>
              <a:gd name="T3" fmla="*/ 0 h 198"/>
              <a:gd name="T4" fmla="*/ 306388 w 193"/>
              <a:gd name="T5" fmla="*/ 311150 h 198"/>
              <a:gd name="T6" fmla="*/ 19050 w 193"/>
              <a:gd name="T7" fmla="*/ 314325 h 198"/>
              <a:gd name="T8" fmla="*/ 0 w 193"/>
              <a:gd name="T9" fmla="*/ 1588 h 1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3" h="198">
                <a:moveTo>
                  <a:pt x="0" y="1"/>
                </a:moveTo>
                <a:lnTo>
                  <a:pt x="191" y="0"/>
                </a:lnTo>
                <a:lnTo>
                  <a:pt x="193" y="196"/>
                </a:lnTo>
                <a:lnTo>
                  <a:pt x="12" y="198"/>
                </a:lnTo>
                <a:lnTo>
                  <a:pt x="0" y="1"/>
                </a:lnTo>
                <a:close/>
              </a:path>
            </a:pathLst>
          </a:custGeom>
          <a:solidFill>
            <a:srgbClr val="CC33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1" name="Freeform 27"/>
          <p:cNvSpPr>
            <a:spLocks/>
          </p:cNvSpPr>
          <p:nvPr/>
        </p:nvSpPr>
        <p:spPr bwMode="auto">
          <a:xfrm>
            <a:off x="6877050" y="3789363"/>
            <a:ext cx="287338" cy="287337"/>
          </a:xfrm>
          <a:custGeom>
            <a:avLst/>
            <a:gdLst>
              <a:gd name="T0" fmla="*/ 0 w 181"/>
              <a:gd name="T1" fmla="*/ 287337 h 181"/>
              <a:gd name="T2" fmla="*/ 0 w 181"/>
              <a:gd name="T3" fmla="*/ 0 h 181"/>
              <a:gd name="T4" fmla="*/ 287338 w 181"/>
              <a:gd name="T5" fmla="*/ 0 h 181"/>
              <a:gd name="T6" fmla="*/ 287338 w 181"/>
              <a:gd name="T7" fmla="*/ 287337 h 181"/>
              <a:gd name="T8" fmla="*/ 0 w 181"/>
              <a:gd name="T9" fmla="*/ 287337 h 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1" h="181">
                <a:moveTo>
                  <a:pt x="0" y="181"/>
                </a:moveTo>
                <a:lnTo>
                  <a:pt x="0" y="0"/>
                </a:lnTo>
                <a:lnTo>
                  <a:pt x="181" y="0"/>
                </a:lnTo>
                <a:lnTo>
                  <a:pt x="181" y="181"/>
                </a:lnTo>
                <a:lnTo>
                  <a:pt x="0" y="181"/>
                </a:lnTo>
                <a:close/>
              </a:path>
            </a:pathLst>
          </a:custGeom>
          <a:solidFill>
            <a:srgbClr val="CC3399"/>
          </a:solidFill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182" name="Object 28"/>
          <p:cNvGraphicFramePr>
            <a:graphicFrameLocks noChangeAspect="1"/>
          </p:cNvGraphicFramePr>
          <p:nvPr/>
        </p:nvGraphicFramePr>
        <p:xfrm>
          <a:off x="6804025" y="2565400"/>
          <a:ext cx="6477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3" imgW="139518" imgH="126835" progId="Equation.3">
                  <p:embed/>
                </p:oleObj>
              </mc:Choice>
              <mc:Fallback>
                <p:oleObj name="Формула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565400"/>
                        <a:ext cx="6477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29"/>
          <p:cNvGraphicFramePr>
            <a:graphicFrameLocks noChangeAspect="1"/>
          </p:cNvGraphicFramePr>
          <p:nvPr/>
        </p:nvGraphicFramePr>
        <p:xfrm>
          <a:off x="2555875" y="2636838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5" imgW="139518" imgH="126835" progId="Equation.3">
                  <p:embed/>
                </p:oleObj>
              </mc:Choice>
              <mc:Fallback>
                <p:oleObj name="Формула" r:id="rId5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636838"/>
                        <a:ext cx="6477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4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79613" y="3933825"/>
            <a:ext cx="4778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А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47813" y="1557338"/>
            <a:ext cx="477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В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92950" y="69215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С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740650" y="2924175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Д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771775" y="5157788"/>
            <a:ext cx="4537075" cy="795337"/>
            <a:chOff x="2472" y="3158"/>
            <a:chExt cx="2858" cy="501"/>
          </a:xfrm>
        </p:grpSpPr>
        <p:sp>
          <p:nvSpPr>
            <p:cNvPr id="10256" name="Line 7"/>
            <p:cNvSpPr>
              <a:spLocks noChangeShapeType="1"/>
            </p:cNvSpPr>
            <p:nvPr/>
          </p:nvSpPr>
          <p:spPr bwMode="auto">
            <a:xfrm>
              <a:off x="2472" y="3158"/>
              <a:ext cx="28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7" name="Group 8"/>
            <p:cNvGrpSpPr>
              <a:grpSpLocks/>
            </p:cNvGrpSpPr>
            <p:nvPr/>
          </p:nvGrpSpPr>
          <p:grpSpPr bwMode="auto">
            <a:xfrm>
              <a:off x="2567" y="3249"/>
              <a:ext cx="2761" cy="410"/>
              <a:chOff x="2869" y="3385"/>
              <a:chExt cx="2761" cy="410"/>
            </a:xfrm>
          </p:grpSpPr>
          <p:sp>
            <p:nvSpPr>
              <p:cNvPr id="10258" name="Text Box 9"/>
              <p:cNvSpPr txBox="1">
                <a:spLocks noChangeArrowheads="1"/>
              </p:cNvSpPr>
              <p:nvPr/>
            </p:nvSpPr>
            <p:spPr bwMode="auto">
              <a:xfrm>
                <a:off x="2869" y="3437"/>
                <a:ext cx="12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/>
                <a:r>
                  <a:rPr lang="ru-RU" sz="2800" b="1">
                    <a:solidFill>
                      <a:srgbClr val="000000"/>
                    </a:solidFill>
                    <a:latin typeface="Univers" pitchFamily="34" charset="0"/>
                  </a:rPr>
                  <a:t>Доказать:</a:t>
                </a:r>
                <a:r>
                  <a:rPr lang="ru-RU" sz="2800" b="1">
                    <a:solidFill>
                      <a:srgbClr val="000000"/>
                    </a:solidFill>
                    <a:latin typeface="Verdana" pitchFamily="34" charset="0"/>
                  </a:rPr>
                  <a:t> </a:t>
                </a:r>
              </a:p>
            </p:txBody>
          </p:sp>
          <p:graphicFrame>
            <p:nvGraphicFramePr>
              <p:cNvPr id="10259" name="Object 10"/>
              <p:cNvGraphicFramePr>
                <a:graphicFrameLocks noChangeAspect="1"/>
              </p:cNvGraphicFramePr>
              <p:nvPr/>
            </p:nvGraphicFramePr>
            <p:xfrm>
              <a:off x="4241" y="3385"/>
              <a:ext cx="408" cy="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" name="Формула" r:id="rId3" imgW="164957" imgH="152268" progId="Equation.3">
                      <p:embed/>
                    </p:oleObj>
                  </mc:Choice>
                  <mc:Fallback>
                    <p:oleObj name="Формула" r:id="rId3" imgW="164957" imgH="15226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41" y="3385"/>
                            <a:ext cx="408" cy="3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260" name="Rectangle 11"/>
              <p:cNvSpPr>
                <a:spLocks noChangeArrowheads="1"/>
              </p:cNvSpPr>
              <p:nvPr/>
            </p:nvSpPr>
            <p:spPr bwMode="auto">
              <a:xfrm>
                <a:off x="4558" y="3430"/>
                <a:ext cx="68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ru-RU" sz="3200" b="1">
                    <a:solidFill>
                      <a:srgbClr val="000000"/>
                    </a:solidFill>
                    <a:latin typeface="Univers" pitchFamily="34" charset="0"/>
                  </a:rPr>
                  <a:t>В=</a:t>
                </a:r>
              </a:p>
            </p:txBody>
          </p:sp>
          <p:grpSp>
            <p:nvGrpSpPr>
              <p:cNvPr id="10261" name="Group 12"/>
              <p:cNvGrpSpPr>
                <a:grpSpLocks/>
              </p:cNvGrpSpPr>
              <p:nvPr/>
            </p:nvGrpSpPr>
            <p:grpSpPr bwMode="auto">
              <a:xfrm>
                <a:off x="5012" y="3385"/>
                <a:ext cx="618" cy="410"/>
                <a:chOff x="1474" y="3294"/>
                <a:chExt cx="618" cy="410"/>
              </a:xfrm>
            </p:grpSpPr>
            <p:graphicFrame>
              <p:nvGraphicFramePr>
                <p:cNvPr id="10262" name="Object 13"/>
                <p:cNvGraphicFramePr>
                  <a:graphicFrameLocks noChangeAspect="1"/>
                </p:cNvGraphicFramePr>
                <p:nvPr/>
              </p:nvGraphicFramePr>
              <p:xfrm>
                <a:off x="1474" y="3294"/>
                <a:ext cx="408" cy="3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3" name="Формула" r:id="rId5" imgW="164957" imgH="152268" progId="Equation.3">
                        <p:embed/>
                      </p:oleObj>
                    </mc:Choice>
                    <mc:Fallback>
                      <p:oleObj name="Формула" r:id="rId5" imgW="164957" imgH="152268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4" y="3294"/>
                              <a:ext cx="408" cy="3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2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791" y="3339"/>
                  <a:ext cx="3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ru-RU" sz="3200" b="1">
                      <a:solidFill>
                        <a:srgbClr val="000000"/>
                      </a:solidFill>
                      <a:latin typeface="Univers" pitchFamily="34" charset="0"/>
                    </a:rPr>
                    <a:t>Д</a:t>
                  </a:r>
                </a:p>
              </p:txBody>
            </p:sp>
          </p:grpSp>
        </p:grpSp>
      </p:grp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6145213" y="217488"/>
            <a:ext cx="207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0000"/>
                </a:solidFill>
                <a:latin typeface="Univers" pitchFamily="34" charset="0"/>
              </a:rPr>
              <a:t>Задача 5</a:t>
            </a:r>
          </a:p>
        </p:txBody>
      </p:sp>
      <p:grpSp>
        <p:nvGrpSpPr>
          <p:cNvPr id="10248" name="Group 17"/>
          <p:cNvGrpSpPr>
            <a:grpSpLocks/>
          </p:cNvGrpSpPr>
          <p:nvPr/>
        </p:nvGrpSpPr>
        <p:grpSpPr bwMode="auto">
          <a:xfrm rot="-1764521">
            <a:off x="2124075" y="549275"/>
            <a:ext cx="5473700" cy="3887788"/>
            <a:chOff x="1292" y="527"/>
            <a:chExt cx="3448" cy="2449"/>
          </a:xfrm>
        </p:grpSpPr>
        <p:sp>
          <p:nvSpPr>
            <p:cNvPr id="10253" name="Freeform 18"/>
            <p:cNvSpPr>
              <a:spLocks/>
            </p:cNvSpPr>
            <p:nvPr/>
          </p:nvSpPr>
          <p:spPr bwMode="auto">
            <a:xfrm>
              <a:off x="1292" y="527"/>
              <a:ext cx="3447" cy="2449"/>
            </a:xfrm>
            <a:custGeom>
              <a:avLst/>
              <a:gdLst>
                <a:gd name="T0" fmla="*/ 45 w 3447"/>
                <a:gd name="T1" fmla="*/ 1270 h 2449"/>
                <a:gd name="T2" fmla="*/ 3447 w 3447"/>
                <a:gd name="T3" fmla="*/ 1270 h 2449"/>
                <a:gd name="T4" fmla="*/ 3447 w 3447"/>
                <a:gd name="T5" fmla="*/ 2449 h 2449"/>
                <a:gd name="T6" fmla="*/ 0 w 3447"/>
                <a:gd name="T7" fmla="*/ 0 h 2449"/>
                <a:gd name="T8" fmla="*/ 0 w 3447"/>
                <a:gd name="T9" fmla="*/ 1270 h 2449"/>
                <a:gd name="T10" fmla="*/ 136 w 3447"/>
                <a:gd name="T11" fmla="*/ 1270 h 2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7" h="2449">
                  <a:moveTo>
                    <a:pt x="45" y="1270"/>
                  </a:moveTo>
                  <a:lnTo>
                    <a:pt x="3447" y="1270"/>
                  </a:lnTo>
                  <a:lnTo>
                    <a:pt x="3447" y="2449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136" y="1270"/>
                  </a:lnTo>
                </a:path>
              </a:pathLst>
            </a:custGeom>
            <a:gradFill rotWithShape="1">
              <a:gsLst>
                <a:gs pos="0">
                  <a:schemeClr val="bg1">
                    <a:alpha val="87999"/>
                  </a:schemeClr>
                </a:gs>
                <a:gs pos="100000">
                  <a:schemeClr val="accent1">
                    <a:alpha val="90999"/>
                  </a:schemeClr>
                </a:gs>
              </a:gsLst>
              <a:path path="rect">
                <a:fillToRect l="50000" t="50000" r="50000" b="50000"/>
              </a:path>
            </a:gradFill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9"/>
            <p:cNvSpPr>
              <a:spLocks/>
            </p:cNvSpPr>
            <p:nvPr/>
          </p:nvSpPr>
          <p:spPr bwMode="auto">
            <a:xfrm>
              <a:off x="1292" y="1616"/>
              <a:ext cx="182" cy="181"/>
            </a:xfrm>
            <a:custGeom>
              <a:avLst/>
              <a:gdLst>
                <a:gd name="T0" fmla="*/ 0 w 182"/>
                <a:gd name="T1" fmla="*/ 0 h 181"/>
                <a:gd name="T2" fmla="*/ 182 w 182"/>
                <a:gd name="T3" fmla="*/ 0 h 181"/>
                <a:gd name="T4" fmla="*/ 182 w 182"/>
                <a:gd name="T5" fmla="*/ 181 h 181"/>
                <a:gd name="T6" fmla="*/ 0 w 182"/>
                <a:gd name="T7" fmla="*/ 181 h 181"/>
                <a:gd name="T8" fmla="*/ 0 w 182"/>
                <a:gd name="T9" fmla="*/ 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81">
                  <a:moveTo>
                    <a:pt x="0" y="0"/>
                  </a:moveTo>
                  <a:lnTo>
                    <a:pt x="182" y="0"/>
                  </a:lnTo>
                  <a:lnTo>
                    <a:pt x="18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500">
                <a:alpha val="90979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20"/>
            <p:cNvSpPr>
              <a:spLocks/>
            </p:cNvSpPr>
            <p:nvPr/>
          </p:nvSpPr>
          <p:spPr bwMode="auto">
            <a:xfrm>
              <a:off x="4558" y="1797"/>
              <a:ext cx="182" cy="182"/>
            </a:xfrm>
            <a:custGeom>
              <a:avLst/>
              <a:gdLst>
                <a:gd name="T0" fmla="*/ 0 w 182"/>
                <a:gd name="T1" fmla="*/ 0 h 182"/>
                <a:gd name="T2" fmla="*/ 0 w 182"/>
                <a:gd name="T3" fmla="*/ 182 h 182"/>
                <a:gd name="T4" fmla="*/ 182 w 182"/>
                <a:gd name="T5" fmla="*/ 182 h 182"/>
                <a:gd name="T6" fmla="*/ 182 w 182"/>
                <a:gd name="T7" fmla="*/ 0 h 182"/>
                <a:gd name="T8" fmla="*/ 0 w 182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" h="182">
                  <a:moveTo>
                    <a:pt x="0" y="0"/>
                  </a:moveTo>
                  <a:lnTo>
                    <a:pt x="0" y="182"/>
                  </a:lnTo>
                  <a:lnTo>
                    <a:pt x="182" y="182"/>
                  </a:lnTo>
                  <a:lnTo>
                    <a:pt x="1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2500">
                <a:alpha val="90979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9" name="Line 21"/>
          <p:cNvSpPr>
            <a:spLocks noChangeShapeType="1"/>
          </p:cNvSpPr>
          <p:nvPr/>
        </p:nvSpPr>
        <p:spPr bwMode="auto">
          <a:xfrm rot="5400000">
            <a:off x="7596982" y="1843881"/>
            <a:ext cx="287338" cy="2889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22"/>
          <p:cNvSpPr>
            <a:spLocks noChangeShapeType="1"/>
          </p:cNvSpPr>
          <p:nvPr/>
        </p:nvSpPr>
        <p:spPr bwMode="auto">
          <a:xfrm rot="5400000">
            <a:off x="1908969" y="2923381"/>
            <a:ext cx="287338" cy="2889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Rectangle 23"/>
          <p:cNvSpPr>
            <a:spLocks noChangeArrowheads="1"/>
          </p:cNvSpPr>
          <p:nvPr/>
        </p:nvSpPr>
        <p:spPr bwMode="auto">
          <a:xfrm>
            <a:off x="4643438" y="1844675"/>
            <a:ext cx="500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0000"/>
                </a:solidFill>
                <a:latin typeface="Univers" pitchFamily="34" charset="0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2180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Укажите, по какому признаку равны прямоугольные треугольники.</a:t>
            </a:r>
          </a:p>
        </p:txBody>
      </p:sp>
      <p:pic>
        <p:nvPicPr>
          <p:cNvPr id="20483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9" t="26389" r="2502" b="50000"/>
          <a:stretch>
            <a:fillRect/>
          </a:stretch>
        </p:blipFill>
        <p:spPr>
          <a:xfrm>
            <a:off x="611188" y="1916113"/>
            <a:ext cx="2305050" cy="1944687"/>
          </a:xfrm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5" t="38542" r="33821" b="39583"/>
          <a:stretch>
            <a:fillRect/>
          </a:stretch>
        </p:blipFill>
        <p:spPr bwMode="auto">
          <a:xfrm>
            <a:off x="608013" y="4529138"/>
            <a:ext cx="24495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t="27380" r="69112" b="50000"/>
          <a:stretch>
            <a:fillRect/>
          </a:stretch>
        </p:blipFill>
        <p:spPr bwMode="auto">
          <a:xfrm>
            <a:off x="3522663" y="1874838"/>
            <a:ext cx="25431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7" t="26447" r="21326" b="37622"/>
          <a:stretch>
            <a:fillRect/>
          </a:stretch>
        </p:blipFill>
        <p:spPr bwMode="auto">
          <a:xfrm>
            <a:off x="3425825" y="4529138"/>
            <a:ext cx="29575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5" t="27824" r="25352" b="34435"/>
          <a:stretch>
            <a:fillRect/>
          </a:stretch>
        </p:blipFill>
        <p:spPr bwMode="auto">
          <a:xfrm>
            <a:off x="6481763" y="1874838"/>
            <a:ext cx="2549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5" t="28918" r="25352" b="39301"/>
          <a:stretch>
            <a:fillRect/>
          </a:stretch>
        </p:blipFill>
        <p:spPr bwMode="auto">
          <a:xfrm>
            <a:off x="6588125" y="4529138"/>
            <a:ext cx="24796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Прямоугольник 9"/>
          <p:cNvSpPr>
            <a:spLocks noChangeArrowheads="1"/>
          </p:cNvSpPr>
          <p:nvPr/>
        </p:nvSpPr>
        <p:spPr bwMode="auto">
          <a:xfrm>
            <a:off x="209550" y="1412875"/>
            <a:ext cx="191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1вариант</a:t>
            </a:r>
          </a:p>
        </p:txBody>
      </p:sp>
      <p:sp>
        <p:nvSpPr>
          <p:cNvPr id="20490" name="Прямоугольник 10"/>
          <p:cNvSpPr>
            <a:spLocks noChangeArrowheads="1"/>
          </p:cNvSpPr>
          <p:nvPr/>
        </p:nvSpPr>
        <p:spPr bwMode="auto">
          <a:xfrm>
            <a:off x="146050" y="4048125"/>
            <a:ext cx="1568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вариант</a:t>
            </a:r>
          </a:p>
        </p:txBody>
      </p:sp>
      <p:sp>
        <p:nvSpPr>
          <p:cNvPr id="20491" name="Прямоугольник 11"/>
          <p:cNvSpPr>
            <a:spLocks noChangeArrowheads="1"/>
          </p:cNvSpPr>
          <p:nvPr/>
        </p:nvSpPr>
        <p:spPr bwMode="auto">
          <a:xfrm>
            <a:off x="146050" y="3003550"/>
            <a:ext cx="461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492" name="Прямоугольник 12"/>
          <p:cNvSpPr>
            <a:spLocks noChangeArrowheads="1"/>
          </p:cNvSpPr>
          <p:nvPr/>
        </p:nvSpPr>
        <p:spPr bwMode="auto">
          <a:xfrm>
            <a:off x="193675" y="5800725"/>
            <a:ext cx="41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493" name="Прямоугольник 13"/>
          <p:cNvSpPr>
            <a:spLocks noChangeArrowheads="1"/>
          </p:cNvSpPr>
          <p:nvPr/>
        </p:nvSpPr>
        <p:spPr bwMode="auto">
          <a:xfrm>
            <a:off x="3203575" y="3055938"/>
            <a:ext cx="41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494" name="Прямоугольник 14"/>
          <p:cNvSpPr>
            <a:spLocks noChangeArrowheads="1"/>
          </p:cNvSpPr>
          <p:nvPr/>
        </p:nvSpPr>
        <p:spPr bwMode="auto">
          <a:xfrm>
            <a:off x="6065838" y="3155950"/>
            <a:ext cx="41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0495" name="Прямоугольник 15"/>
          <p:cNvSpPr>
            <a:spLocks noChangeArrowheads="1"/>
          </p:cNvSpPr>
          <p:nvPr/>
        </p:nvSpPr>
        <p:spPr bwMode="auto">
          <a:xfrm>
            <a:off x="3108325" y="5800725"/>
            <a:ext cx="41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496" name="Прямоугольник 16"/>
          <p:cNvSpPr>
            <a:spLocks noChangeArrowheads="1"/>
          </p:cNvSpPr>
          <p:nvPr/>
        </p:nvSpPr>
        <p:spPr bwMode="auto">
          <a:xfrm>
            <a:off x="6257925" y="588962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3719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943980" cy="5825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Гипотенузой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называется сторона прямоугольного треугольника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28596" y="3071812"/>
            <a:ext cx="3000397" cy="3247314"/>
            <a:chOff x="642910" y="4014397"/>
            <a:chExt cx="2791068" cy="245240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709364" y="4014397"/>
              <a:ext cx="2724614" cy="2452401"/>
              <a:chOff x="709364" y="4014397"/>
              <a:chExt cx="2724614" cy="2452401"/>
            </a:xfrm>
          </p:grpSpPr>
          <p:sp>
            <p:nvSpPr>
              <p:cNvPr id="4" name="Прямоугольный треугольник 3"/>
              <p:cNvSpPr/>
              <p:nvPr/>
            </p:nvSpPr>
            <p:spPr>
              <a:xfrm>
                <a:off x="1071538" y="4143380"/>
                <a:ext cx="2071702" cy="2000264"/>
              </a:xfrm>
              <a:prstGeom prst="rtTriangle">
                <a:avLst/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709364" y="4014397"/>
                <a:ext cx="524541" cy="48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К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34616" y="5978683"/>
                <a:ext cx="199362" cy="48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642910" y="5978682"/>
              <a:ext cx="381836" cy="48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7620" y="3071810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3143248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3714752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2596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364331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4357694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4286256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63799"/>
            <a:ext cx="86307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Катетом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называется сторона прямоугольного треугольника,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071670" y="1214423"/>
            <a:ext cx="686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ротиволежащая прямому углу</a:t>
            </a:r>
            <a:r>
              <a:rPr lang="ru-RU" sz="2400" b="1" u="sng" dirty="0" smtClean="0">
                <a:solidFill>
                  <a:srgbClr val="FF0000"/>
                </a:solidFill>
              </a:rPr>
              <a:t>.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9752" y="2357430"/>
            <a:ext cx="680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прилежащая к прямому углу.</a:t>
            </a:r>
            <a:endParaRPr lang="ru-RU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404664"/>
            <a:ext cx="8784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Свойства прямоугольного треугольника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923" y="1700808"/>
            <a:ext cx="316464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1° свойство: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068960"/>
            <a:ext cx="7776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Сумма двух острых углов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 прямоугольного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треугольника равна 90°.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3B8B5-9244-4650-A023-49FA6C7C779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35365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2° СВОЙСТВО: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204864"/>
            <a:ext cx="81367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Катет прямоугольного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треугольника,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лежащий против угла в 30°,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половине гипотенузы.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25A8E-F6C3-4756-967F-4A0F91A9C8D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750" y="549275"/>
            <a:ext cx="316464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3° СВОЙСТВО: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95536" y="2205038"/>
            <a:ext cx="874846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катет прямоугольного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треугольника равен половине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гипотенузы, то угол, лежащий против этого катета, равен 30°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58BC2-2BF6-4629-AE4D-48CCFF62E45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двум катетам)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202" y="1484784"/>
            <a:ext cx="7819232" cy="150019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 катета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двум катетам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другого треугольника,  то  такие треугольники равны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212842" y="4214818"/>
            <a:ext cx="3214710" cy="2214578"/>
            <a:chOff x="714348" y="3500438"/>
            <a:chExt cx="1214446" cy="2286810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1000100" y="4143380"/>
            <a:ext cx="3071834" cy="2286016"/>
            <a:chOff x="714348" y="3500438"/>
            <a:chExt cx="1214446" cy="2286810"/>
          </a:xfrm>
        </p:grpSpPr>
        <p:sp>
          <p:nvSpPr>
            <p:cNvPr id="17" name="Прямоугольный треугольник 16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>
            <a:stCxn id="17" idx="0"/>
            <a:endCxn id="17" idx="2"/>
          </p:cNvCxnSpPr>
          <p:nvPr/>
        </p:nvCxnSpPr>
        <p:spPr>
          <a:xfrm rot="16200000" flipH="1">
            <a:off x="-142511" y="5285991"/>
            <a:ext cx="2285222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2" idx="0"/>
            <a:endCxn id="12" idx="2"/>
          </p:cNvCxnSpPr>
          <p:nvPr/>
        </p:nvCxnSpPr>
        <p:spPr>
          <a:xfrm>
            <a:off x="5212842" y="4214818"/>
            <a:ext cx="0" cy="22138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7" idx="2"/>
            <a:endCxn id="17" idx="4"/>
          </p:cNvCxnSpPr>
          <p:nvPr/>
        </p:nvCxnSpPr>
        <p:spPr>
          <a:xfrm rot="16200000" flipH="1">
            <a:off x="2536017" y="4892685"/>
            <a:ext cx="1588" cy="3071834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2" idx="2"/>
            <a:endCxn id="12" idx="4"/>
          </p:cNvCxnSpPr>
          <p:nvPr/>
        </p:nvCxnSpPr>
        <p:spPr>
          <a:xfrm>
            <a:off x="5212842" y="6428627"/>
            <a:ext cx="3214710" cy="0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72560" cy="78581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гипотенузе и катету)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71612"/>
            <a:ext cx="8424936" cy="2286016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гипотенуза и катет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5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гипотенузе и катету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643042" y="3857628"/>
            <a:ext cx="2286016" cy="2214578"/>
            <a:chOff x="714348" y="3500438"/>
            <a:chExt cx="1214446" cy="2286810"/>
          </a:xfrm>
        </p:grpSpPr>
        <p:sp>
          <p:nvSpPr>
            <p:cNvPr id="12" name="Прямоугольный треугольник 11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5357818" y="3786190"/>
            <a:ext cx="2286016" cy="2214578"/>
            <a:chOff x="714348" y="3500438"/>
            <a:chExt cx="1214446" cy="2286810"/>
          </a:xfrm>
        </p:grpSpPr>
        <p:sp>
          <p:nvSpPr>
            <p:cNvPr id="16" name="Прямоугольный треугольник 15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единительная линия 22"/>
          <p:cNvCxnSpPr>
            <a:stCxn id="12" idx="0"/>
            <a:endCxn id="12" idx="4"/>
          </p:cNvCxnSpPr>
          <p:nvPr/>
        </p:nvCxnSpPr>
        <p:spPr>
          <a:xfrm rot="16200000" flipH="1">
            <a:off x="1679145" y="3821524"/>
            <a:ext cx="2213809" cy="228601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251279" y="4677888"/>
            <a:ext cx="27851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0"/>
            <a:endCxn id="12" idx="2"/>
          </p:cNvCxnSpPr>
          <p:nvPr/>
        </p:nvCxnSpPr>
        <p:spPr>
          <a:xfrm rot="16200000" flipH="1">
            <a:off x="536137" y="4964532"/>
            <a:ext cx="221380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2" idx="0"/>
            <a:endCxn id="12" idx="2"/>
          </p:cNvCxnSpPr>
          <p:nvPr/>
        </p:nvCxnSpPr>
        <p:spPr>
          <a:xfrm rot="16200000" flipH="1">
            <a:off x="536137" y="4964532"/>
            <a:ext cx="2213809" cy="1588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0"/>
            <a:endCxn id="16" idx="4"/>
          </p:cNvCxnSpPr>
          <p:nvPr/>
        </p:nvCxnSpPr>
        <p:spPr>
          <a:xfrm rot="16200000" flipH="1">
            <a:off x="5393921" y="3750086"/>
            <a:ext cx="2213809" cy="228601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6" idx="0"/>
            <a:endCxn id="16" idx="2"/>
          </p:cNvCxnSpPr>
          <p:nvPr/>
        </p:nvCxnSpPr>
        <p:spPr>
          <a:xfrm rot="16200000" flipH="1">
            <a:off x="4250913" y="4893094"/>
            <a:ext cx="2213809" cy="1588"/>
          </a:xfrm>
          <a:prstGeom prst="line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(по катету и прилежащему углу)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43914" cy="1785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 и прилежащий угол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катету и прилежащему углу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86116" y="4572008"/>
            <a:ext cx="1285884" cy="1357322"/>
            <a:chOff x="714348" y="3500438"/>
            <a:chExt cx="1214446" cy="2286810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Прямая соединительная линия 14"/>
          <p:cNvCxnSpPr>
            <a:stCxn id="9" idx="2"/>
            <a:endCxn id="9" idx="4"/>
          </p:cNvCxnSpPr>
          <p:nvPr/>
        </p:nvCxnSpPr>
        <p:spPr>
          <a:xfrm rot="16200000" flipH="1">
            <a:off x="3929058" y="5285917"/>
            <a:ext cx="1588" cy="1285884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ый треугольник 19"/>
          <p:cNvSpPr/>
          <p:nvPr/>
        </p:nvSpPr>
        <p:spPr>
          <a:xfrm>
            <a:off x="6215074" y="4572008"/>
            <a:ext cx="1214446" cy="1356355"/>
          </a:xfrm>
          <a:prstGeom prst="rtTriangl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0" idx="2"/>
            <a:endCxn id="20" idx="4"/>
          </p:cNvCxnSpPr>
          <p:nvPr/>
        </p:nvCxnSpPr>
        <p:spPr>
          <a:xfrm rot="16200000" flipH="1">
            <a:off x="6822297" y="5321140"/>
            <a:ext cx="1588" cy="121444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Дуга 25"/>
          <p:cNvSpPr/>
          <p:nvPr/>
        </p:nvSpPr>
        <p:spPr>
          <a:xfrm rot="15807871">
            <a:off x="6924169" y="5571153"/>
            <a:ext cx="571504" cy="642942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15807871">
            <a:off x="3995211" y="5571153"/>
            <a:ext cx="571504" cy="642942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Признак равенства прямоугольных треугольников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катету и противолежащему углу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14488"/>
            <a:ext cx="8334668" cy="17859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 и противолежащий угол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одного прямоугольного треугольника соответственно равны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катету и противолежащему углу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другого треугольника, то  такие треугольники равны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5D1603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928794" y="5000636"/>
            <a:ext cx="1928826" cy="1071570"/>
            <a:chOff x="714348" y="3500438"/>
            <a:chExt cx="1214446" cy="2286810"/>
          </a:xfrm>
        </p:grpSpPr>
        <p:sp>
          <p:nvSpPr>
            <p:cNvPr id="5" name="Прямоугольный треугольник 4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6000760" y="5072074"/>
            <a:ext cx="2071702" cy="1071570"/>
            <a:chOff x="714348" y="3500438"/>
            <a:chExt cx="1214446" cy="2286810"/>
          </a:xfrm>
        </p:grpSpPr>
        <p:sp>
          <p:nvSpPr>
            <p:cNvPr id="9" name="Прямоугольный треугольник 8"/>
            <p:cNvSpPr/>
            <p:nvPr/>
          </p:nvSpPr>
          <p:spPr>
            <a:xfrm>
              <a:off x="714348" y="3500438"/>
              <a:ext cx="1214446" cy="2286016"/>
            </a:xfrm>
            <a:prstGeom prst="rtTriangle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14348" y="5572140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821505" y="5679297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единительная линия 12"/>
          <p:cNvCxnSpPr>
            <a:stCxn id="5" idx="2"/>
            <a:endCxn id="5" idx="4"/>
          </p:cNvCxnSpPr>
          <p:nvPr/>
        </p:nvCxnSpPr>
        <p:spPr>
          <a:xfrm rot="16200000" flipH="1">
            <a:off x="2893207" y="5107421"/>
            <a:ext cx="1588" cy="192882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000760" y="6143644"/>
            <a:ext cx="2000264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уга 14"/>
          <p:cNvSpPr/>
          <p:nvPr/>
        </p:nvSpPr>
        <p:spPr>
          <a:xfrm rot="5960066">
            <a:off x="1675509" y="4779457"/>
            <a:ext cx="590755" cy="712175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5960066">
            <a:off x="5747475" y="4850894"/>
            <a:ext cx="590755" cy="712175"/>
          </a:xfrm>
          <a:prstGeom prst="arc">
            <a:avLst/>
          </a:prstGeom>
          <a:ln w="50800">
            <a:solidFill>
              <a:srgbClr val="1286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332</Words>
  <Application>Microsoft Office PowerPoint</Application>
  <PresentationFormat>Экран (4:3)</PresentationFormat>
  <Paragraphs>105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Microsoft Equation 3.0</vt:lpstr>
      <vt:lpstr>21.04.2020</vt:lpstr>
      <vt:lpstr>Гипотенузой называется сторона прямоугольного треугольника</vt:lpstr>
      <vt:lpstr>Презентация PowerPoint</vt:lpstr>
      <vt:lpstr>Презентация PowerPoint</vt:lpstr>
      <vt:lpstr>Презентация PowerPoint</vt:lpstr>
      <vt:lpstr>Признак равенства прямоугольных треугольников (по двум катетам)</vt:lpstr>
      <vt:lpstr>Признак равенства прямоугольных треугольников (по гипотенузе и катету)</vt:lpstr>
      <vt:lpstr>Признак равенства прямоугольных треугольников (по катету и прилежащему углу)</vt:lpstr>
      <vt:lpstr>Признак равенства прямоугольных треугольников  (по катету и противолежащему углу)</vt:lpstr>
      <vt:lpstr>Признаки равенства прямоугольных треугольников ( по гипотенузе и острому углу)</vt:lpstr>
      <vt:lpstr>Найдите равные прямоугольные треугольники</vt:lpstr>
      <vt:lpstr>Презентация PowerPoint</vt:lpstr>
      <vt:lpstr>Презентация PowerPoint</vt:lpstr>
      <vt:lpstr>Презентация PowerPoint</vt:lpstr>
      <vt:lpstr>Укажите, по какому признаку равны прямоугольные треугольники.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Галина Ивановна</cp:lastModifiedBy>
  <cp:revision>197</cp:revision>
  <dcterms:created xsi:type="dcterms:W3CDTF">2011-04-10T06:56:43Z</dcterms:created>
  <dcterms:modified xsi:type="dcterms:W3CDTF">2020-04-16T07:34:08Z</dcterms:modified>
</cp:coreProperties>
</file>