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</p:sldIdLst>
  <p:sldSz cx="9144000" cy="6858000" type="screen4x3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142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6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8C9D4F-177E-494C-AA70-69C8AE86D32C}" type="doc">
      <dgm:prSet loTypeId="urn:microsoft.com/office/officeart/2005/8/layout/vList6" loCatId="list" qsTypeId="urn:microsoft.com/office/officeart/2005/8/quickstyle/3d3" qsCatId="3D" csTypeId="urn:microsoft.com/office/officeart/2005/8/colors/accent1_2#6" csCatId="accent1" phldr="1"/>
      <dgm:spPr/>
      <dgm:t>
        <a:bodyPr/>
        <a:lstStyle/>
        <a:p>
          <a:endParaRPr lang="ru-RU"/>
        </a:p>
      </dgm:t>
    </dgm:pt>
    <dgm:pt modelId="{51B53E32-EB48-4695-A4B1-AD023DC3CA23}">
      <dgm:prSet phldrT="[Текст]" custT="1"/>
      <dgm:spPr/>
      <dgm:t>
        <a:bodyPr/>
        <a:lstStyle/>
        <a:p>
          <a:r>
            <a:rPr lang="ru-RU" sz="2800" b="1" dirty="0" smtClean="0">
              <a:solidFill>
                <a:srgbClr val="002060"/>
              </a:solidFill>
              <a:latin typeface="Comic Sans MS" pitchFamily="66" charset="0"/>
            </a:rPr>
            <a:t>Непроизвольным</a:t>
          </a:r>
          <a:r>
            <a:rPr lang="ru-RU" sz="2800" b="1" dirty="0" smtClean="0">
              <a:latin typeface="Comic Sans MS" pitchFamily="66" charset="0"/>
            </a:rPr>
            <a:t> </a:t>
          </a:r>
          <a:endParaRPr lang="ru-RU" sz="2800" b="1" dirty="0">
            <a:latin typeface="Comic Sans MS" pitchFamily="66" charset="0"/>
          </a:endParaRPr>
        </a:p>
      </dgm:t>
    </dgm:pt>
    <dgm:pt modelId="{5BD5EBD5-CA4E-4093-906C-367F1E95C7EA}" type="parTrans" cxnId="{C626B8F8-B031-4ECF-8071-47DD2D88F933}">
      <dgm:prSet/>
      <dgm:spPr/>
      <dgm:t>
        <a:bodyPr/>
        <a:lstStyle/>
        <a:p>
          <a:endParaRPr lang="ru-RU"/>
        </a:p>
      </dgm:t>
    </dgm:pt>
    <dgm:pt modelId="{8FDEF0C3-44C4-4E64-9B35-64958B17ED2D}" type="sibTrans" cxnId="{C626B8F8-B031-4ECF-8071-47DD2D88F933}">
      <dgm:prSet/>
      <dgm:spPr/>
      <dgm:t>
        <a:bodyPr/>
        <a:lstStyle/>
        <a:p>
          <a:endParaRPr lang="ru-RU"/>
        </a:p>
      </dgm:t>
    </dgm:pt>
    <dgm:pt modelId="{E4A88A8B-2E11-4D21-AECC-BAA8BAC11AB5}">
      <dgm:prSet phldrT="[Текст]"/>
      <dgm:spPr/>
      <dgm:t>
        <a:bodyPr/>
        <a:lstStyle/>
        <a:p>
          <a:r>
            <a:rPr lang="ru-RU" b="1" dirty="0" smtClean="0">
              <a:effectLst/>
              <a:latin typeface="Book Antiqua" pitchFamily="18" charset="0"/>
            </a:rPr>
            <a:t>не имеющее цели  и волевого усилия</a:t>
          </a:r>
          <a:endParaRPr lang="ru-RU" dirty="0">
            <a:latin typeface="Book Antiqua" pitchFamily="18" charset="0"/>
          </a:endParaRPr>
        </a:p>
      </dgm:t>
    </dgm:pt>
    <dgm:pt modelId="{1AD63FE1-DCE6-4F3A-A90F-C3B68EF5B0C5}" type="parTrans" cxnId="{1D0A0188-B62B-4BC7-8264-2983FA9A6844}">
      <dgm:prSet/>
      <dgm:spPr/>
      <dgm:t>
        <a:bodyPr/>
        <a:lstStyle/>
        <a:p>
          <a:endParaRPr lang="ru-RU"/>
        </a:p>
      </dgm:t>
    </dgm:pt>
    <dgm:pt modelId="{61612C43-7BAF-43F2-9456-4837FB85531E}" type="sibTrans" cxnId="{1D0A0188-B62B-4BC7-8264-2983FA9A6844}">
      <dgm:prSet/>
      <dgm:spPr/>
      <dgm:t>
        <a:bodyPr/>
        <a:lstStyle/>
        <a:p>
          <a:endParaRPr lang="ru-RU"/>
        </a:p>
      </dgm:t>
    </dgm:pt>
    <dgm:pt modelId="{8B76EE5B-7E74-4B15-9060-0497C655B083}">
      <dgm:prSet phldrT="[Текст]" custT="1"/>
      <dgm:spPr/>
      <dgm:t>
        <a:bodyPr/>
        <a:lstStyle/>
        <a:p>
          <a:r>
            <a:rPr lang="ru-RU" sz="2800" b="1" dirty="0" smtClean="0">
              <a:solidFill>
                <a:srgbClr val="002060"/>
              </a:solidFill>
              <a:latin typeface="Comic Sans MS" pitchFamily="66" charset="0"/>
            </a:rPr>
            <a:t>Произвольным </a:t>
          </a:r>
          <a:endParaRPr lang="ru-RU" sz="2800" b="1" dirty="0">
            <a:solidFill>
              <a:srgbClr val="002060"/>
            </a:solidFill>
            <a:latin typeface="Comic Sans MS" pitchFamily="66" charset="0"/>
          </a:endParaRPr>
        </a:p>
      </dgm:t>
    </dgm:pt>
    <dgm:pt modelId="{189FA6F8-7551-4C26-BF53-1AF84AFC921D}" type="parTrans" cxnId="{F9473336-89F8-4A73-8C5F-B647F8BFE723}">
      <dgm:prSet/>
      <dgm:spPr/>
      <dgm:t>
        <a:bodyPr/>
        <a:lstStyle/>
        <a:p>
          <a:endParaRPr lang="ru-RU"/>
        </a:p>
      </dgm:t>
    </dgm:pt>
    <dgm:pt modelId="{6226AC9F-0C10-4512-B09F-DD7735C46F2C}" type="sibTrans" cxnId="{F9473336-89F8-4A73-8C5F-B647F8BFE723}">
      <dgm:prSet/>
      <dgm:spPr/>
      <dgm:t>
        <a:bodyPr/>
        <a:lstStyle/>
        <a:p>
          <a:endParaRPr lang="ru-RU"/>
        </a:p>
      </dgm:t>
    </dgm:pt>
    <dgm:pt modelId="{76015A01-F3AA-490F-BE2D-E0957CC59AD9}">
      <dgm:prSet phldrT="[Текст]"/>
      <dgm:spPr/>
      <dgm:t>
        <a:bodyPr/>
        <a:lstStyle/>
        <a:p>
          <a:r>
            <a:rPr lang="ru-RU" b="1" dirty="0" smtClean="0">
              <a:effectLst/>
              <a:latin typeface="Book Antiqua" pitchFamily="18" charset="0"/>
            </a:rPr>
            <a:t>наличие цели и  активное её поддержание посредством  силы воли</a:t>
          </a:r>
          <a:endParaRPr lang="ru-RU" dirty="0">
            <a:latin typeface="Book Antiqua" pitchFamily="18" charset="0"/>
          </a:endParaRPr>
        </a:p>
      </dgm:t>
    </dgm:pt>
    <dgm:pt modelId="{6FC9283B-E20D-4F3C-8E22-D5B5877431EF}" type="parTrans" cxnId="{F42F52D4-5364-4454-9070-363CFC7CD9AE}">
      <dgm:prSet/>
      <dgm:spPr/>
      <dgm:t>
        <a:bodyPr/>
        <a:lstStyle/>
        <a:p>
          <a:endParaRPr lang="ru-RU"/>
        </a:p>
      </dgm:t>
    </dgm:pt>
    <dgm:pt modelId="{DB036F1F-1496-412F-9865-AA3E250E5D98}" type="sibTrans" cxnId="{F42F52D4-5364-4454-9070-363CFC7CD9AE}">
      <dgm:prSet/>
      <dgm:spPr/>
      <dgm:t>
        <a:bodyPr/>
        <a:lstStyle/>
        <a:p>
          <a:endParaRPr lang="ru-RU"/>
        </a:p>
      </dgm:t>
    </dgm:pt>
    <dgm:pt modelId="{1F2E12EB-809F-498E-B064-248815BB6751}" type="pres">
      <dgm:prSet presAssocID="{FA8C9D4F-177E-494C-AA70-69C8AE86D32C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CEB3BEC-AD09-4643-AE9D-D5C3C68789E4}" type="pres">
      <dgm:prSet presAssocID="{51B53E32-EB48-4695-A4B1-AD023DC3CA23}" presName="linNode" presStyleCnt="0"/>
      <dgm:spPr/>
    </dgm:pt>
    <dgm:pt modelId="{F9FF966E-8DD2-4B71-ADD0-9E5FA561D38E}" type="pres">
      <dgm:prSet presAssocID="{51B53E32-EB48-4695-A4B1-AD023DC3CA23}" presName="parentShp" presStyleLbl="node1" presStyleIdx="0" presStyleCnt="2" custScaleX="169261" custLinFactNeighborX="-113" custLinFactNeighborY="-111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79BF35-298F-4F4F-AD40-4185DD332BCB}" type="pres">
      <dgm:prSet presAssocID="{51B53E32-EB48-4695-A4B1-AD023DC3CA23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1EB7D4-2575-48A2-B0A0-75B93F0D2DDC}" type="pres">
      <dgm:prSet presAssocID="{8FDEF0C3-44C4-4E64-9B35-64958B17ED2D}" presName="spacing" presStyleCnt="0"/>
      <dgm:spPr/>
    </dgm:pt>
    <dgm:pt modelId="{BC42CDC8-FBC1-44E3-AAAE-95F64780A7CD}" type="pres">
      <dgm:prSet presAssocID="{8B76EE5B-7E74-4B15-9060-0497C655B083}" presName="linNode" presStyleCnt="0"/>
      <dgm:spPr/>
    </dgm:pt>
    <dgm:pt modelId="{0CDD53C5-3CE2-4C68-B1EA-7C0431A32C3E}" type="pres">
      <dgm:prSet presAssocID="{8B76EE5B-7E74-4B15-9060-0497C655B083}" presName="parentShp" presStyleLbl="node1" presStyleIdx="1" presStyleCnt="2" custScaleX="1352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5C1A80-205E-4165-A988-B96C90FF9E74}" type="pres">
      <dgm:prSet presAssocID="{8B76EE5B-7E74-4B15-9060-0497C655B083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9473336-89F8-4A73-8C5F-B647F8BFE723}" srcId="{FA8C9D4F-177E-494C-AA70-69C8AE86D32C}" destId="{8B76EE5B-7E74-4B15-9060-0497C655B083}" srcOrd="1" destOrd="0" parTransId="{189FA6F8-7551-4C26-BF53-1AF84AFC921D}" sibTransId="{6226AC9F-0C10-4512-B09F-DD7735C46F2C}"/>
    <dgm:cxn modelId="{9113EDDA-7199-4F52-B7A4-2409F1B15422}" type="presOf" srcId="{8B76EE5B-7E74-4B15-9060-0497C655B083}" destId="{0CDD53C5-3CE2-4C68-B1EA-7C0431A32C3E}" srcOrd="0" destOrd="0" presId="urn:microsoft.com/office/officeart/2005/8/layout/vList6"/>
    <dgm:cxn modelId="{1D0A0188-B62B-4BC7-8264-2983FA9A6844}" srcId="{51B53E32-EB48-4695-A4B1-AD023DC3CA23}" destId="{E4A88A8B-2E11-4D21-AECC-BAA8BAC11AB5}" srcOrd="0" destOrd="0" parTransId="{1AD63FE1-DCE6-4F3A-A90F-C3B68EF5B0C5}" sibTransId="{61612C43-7BAF-43F2-9456-4837FB85531E}"/>
    <dgm:cxn modelId="{C626B8F8-B031-4ECF-8071-47DD2D88F933}" srcId="{FA8C9D4F-177E-494C-AA70-69C8AE86D32C}" destId="{51B53E32-EB48-4695-A4B1-AD023DC3CA23}" srcOrd="0" destOrd="0" parTransId="{5BD5EBD5-CA4E-4093-906C-367F1E95C7EA}" sibTransId="{8FDEF0C3-44C4-4E64-9B35-64958B17ED2D}"/>
    <dgm:cxn modelId="{F2AA5A9F-EAAA-4DBA-A3A2-3EAB9C6DC28A}" type="presOf" srcId="{FA8C9D4F-177E-494C-AA70-69C8AE86D32C}" destId="{1F2E12EB-809F-498E-B064-248815BB6751}" srcOrd="0" destOrd="0" presId="urn:microsoft.com/office/officeart/2005/8/layout/vList6"/>
    <dgm:cxn modelId="{A628F0CE-A848-40AC-BE20-3EE7716DA6F0}" type="presOf" srcId="{E4A88A8B-2E11-4D21-AECC-BAA8BAC11AB5}" destId="{C679BF35-298F-4F4F-AD40-4185DD332BCB}" srcOrd="0" destOrd="0" presId="urn:microsoft.com/office/officeart/2005/8/layout/vList6"/>
    <dgm:cxn modelId="{9B8E4EC7-5402-4DE5-9794-EB2563452752}" type="presOf" srcId="{51B53E32-EB48-4695-A4B1-AD023DC3CA23}" destId="{F9FF966E-8DD2-4B71-ADD0-9E5FA561D38E}" srcOrd="0" destOrd="0" presId="urn:microsoft.com/office/officeart/2005/8/layout/vList6"/>
    <dgm:cxn modelId="{31F5858B-437E-4598-B794-7C8EAE30E0AE}" type="presOf" srcId="{76015A01-F3AA-490F-BE2D-E0957CC59AD9}" destId="{925C1A80-205E-4165-A988-B96C90FF9E74}" srcOrd="0" destOrd="0" presId="urn:microsoft.com/office/officeart/2005/8/layout/vList6"/>
    <dgm:cxn modelId="{F42F52D4-5364-4454-9070-363CFC7CD9AE}" srcId="{8B76EE5B-7E74-4B15-9060-0497C655B083}" destId="{76015A01-F3AA-490F-BE2D-E0957CC59AD9}" srcOrd="0" destOrd="0" parTransId="{6FC9283B-E20D-4F3C-8E22-D5B5877431EF}" sibTransId="{DB036F1F-1496-412F-9865-AA3E250E5D98}"/>
    <dgm:cxn modelId="{129A70B3-FE0E-48D7-99CA-F0FD9151FA91}" type="presParOf" srcId="{1F2E12EB-809F-498E-B064-248815BB6751}" destId="{DCEB3BEC-AD09-4643-AE9D-D5C3C68789E4}" srcOrd="0" destOrd="0" presId="urn:microsoft.com/office/officeart/2005/8/layout/vList6"/>
    <dgm:cxn modelId="{EEFE892C-71BD-460C-8907-70E84999930A}" type="presParOf" srcId="{DCEB3BEC-AD09-4643-AE9D-D5C3C68789E4}" destId="{F9FF966E-8DD2-4B71-ADD0-9E5FA561D38E}" srcOrd="0" destOrd="0" presId="urn:microsoft.com/office/officeart/2005/8/layout/vList6"/>
    <dgm:cxn modelId="{61B3C45A-5C03-4747-A5C1-9B67293E1FA5}" type="presParOf" srcId="{DCEB3BEC-AD09-4643-AE9D-D5C3C68789E4}" destId="{C679BF35-298F-4F4F-AD40-4185DD332BCB}" srcOrd="1" destOrd="0" presId="urn:microsoft.com/office/officeart/2005/8/layout/vList6"/>
    <dgm:cxn modelId="{CE238F3A-E0A9-486C-A026-BDB218EFE123}" type="presParOf" srcId="{1F2E12EB-809F-498E-B064-248815BB6751}" destId="{DA1EB7D4-2575-48A2-B0A0-75B93F0D2DDC}" srcOrd="1" destOrd="0" presId="urn:microsoft.com/office/officeart/2005/8/layout/vList6"/>
    <dgm:cxn modelId="{3E180394-CC8C-42AB-A979-53AFE7A37AA7}" type="presParOf" srcId="{1F2E12EB-809F-498E-B064-248815BB6751}" destId="{BC42CDC8-FBC1-44E3-AAAE-95F64780A7CD}" srcOrd="2" destOrd="0" presId="urn:microsoft.com/office/officeart/2005/8/layout/vList6"/>
    <dgm:cxn modelId="{C7C94EA9-7A98-4CC8-923E-F126CCE00329}" type="presParOf" srcId="{BC42CDC8-FBC1-44E3-AAAE-95F64780A7CD}" destId="{0CDD53C5-3CE2-4C68-B1EA-7C0431A32C3E}" srcOrd="0" destOrd="0" presId="urn:microsoft.com/office/officeart/2005/8/layout/vList6"/>
    <dgm:cxn modelId="{91326985-5C0C-48E4-9B45-3495ED9589C9}" type="presParOf" srcId="{BC42CDC8-FBC1-44E3-AAAE-95F64780A7CD}" destId="{925C1A80-205E-4165-A988-B96C90FF9E74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Picture 2"/>
          <p:cNvPicPr/>
          <p:nvPr/>
        </p:nvPicPr>
        <p:blipFill>
          <a:blip r:embed="rId2"/>
          <a:stretch/>
        </p:blipFill>
        <p:spPr>
          <a:xfrm>
            <a:off x="0" y="-12073"/>
            <a:ext cx="9199800" cy="6867000"/>
          </a:xfrm>
          <a:prstGeom prst="rect">
            <a:avLst/>
          </a:prstGeom>
          <a:ln>
            <a:noFill/>
          </a:ln>
        </p:spPr>
      </p:pic>
      <p:sp>
        <p:nvSpPr>
          <p:cNvPr id="77" name="CustomShape 1"/>
          <p:cNvSpPr/>
          <p:nvPr/>
        </p:nvSpPr>
        <p:spPr>
          <a:xfrm>
            <a:off x="1148220" y="0"/>
            <a:ext cx="7770240" cy="1467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800" b="1" strike="noStrike" spc="-1" dirty="0">
                <a:solidFill>
                  <a:srgbClr val="333300"/>
                </a:solidFill>
                <a:latin typeface="Arial"/>
                <a:ea typeface="DejaVu Sans"/>
              </a:rPr>
              <a:t>Развитие внимания в младшем школьном возрасте</a:t>
            </a:r>
            <a:endParaRPr lang="ru-RU" sz="3800" b="0" strike="noStrike" spc="-1" dirty="0">
              <a:latin typeface="Arial"/>
            </a:endParaRPr>
          </a:p>
        </p:txBody>
      </p:sp>
      <p:sp>
        <p:nvSpPr>
          <p:cNvPr id="78" name="CustomShape 2"/>
          <p:cNvSpPr/>
          <p:nvPr/>
        </p:nvSpPr>
        <p:spPr>
          <a:xfrm>
            <a:off x="755640" y="907920"/>
            <a:ext cx="8927640" cy="362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9" name="CustomShape 3"/>
          <p:cNvSpPr/>
          <p:nvPr/>
        </p:nvSpPr>
        <p:spPr>
          <a:xfrm>
            <a:off x="1272420" y="5848413"/>
            <a:ext cx="7521840" cy="100651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Работу выполнила: </a:t>
            </a:r>
            <a:endParaRPr lang="ru-RU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b="1" spc="-1" dirty="0">
                <a:solidFill>
                  <a:srgbClr val="000000"/>
                </a:solidFill>
                <a:latin typeface="Times New Roman"/>
                <a:ea typeface="DejaVu Sans"/>
              </a:rPr>
              <a:t>У</a:t>
            </a:r>
            <a:r>
              <a:rPr lang="ru-RU" sz="1800" b="1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читель 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начальных </a:t>
            </a:r>
            <a:r>
              <a:rPr lang="ru-RU" sz="1800" b="1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классов -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Куркчи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Алие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1800" b="1" strike="noStrike" spc="-1" dirty="0" err="1" smtClean="0">
                <a:solidFill>
                  <a:srgbClr val="000000"/>
                </a:solidFill>
                <a:latin typeface="Times New Roman"/>
                <a:ea typeface="DejaVu Sans"/>
              </a:rPr>
              <a:t>Алиевна</a:t>
            </a:r>
            <a:endParaRPr lang="ru-RU" b="1" spc="-1" dirty="0">
              <a:solidFill>
                <a:srgbClr val="000000"/>
              </a:solidFill>
              <a:latin typeface="Times New Roman"/>
            </a:endParaRPr>
          </a:p>
          <a:p>
            <a:pPr algn="ctr">
              <a:lnSpc>
                <a:spcPct val="100000"/>
              </a:lnSpc>
              <a:spcBef>
                <a:spcPts val="901"/>
              </a:spcBef>
            </a:pPr>
            <a:r>
              <a:rPr lang="ru-RU" sz="1600" b="1" strike="noStrike" spc="-1" dirty="0" smtClean="0">
                <a:solidFill>
                  <a:srgbClr val="000000"/>
                </a:solidFill>
                <a:latin typeface="Times New Roman"/>
              </a:rPr>
              <a:t>МБОУ «</a:t>
            </a:r>
            <a:r>
              <a:rPr lang="ru-RU" sz="1600" b="1" strike="noStrike" spc="-1" dirty="0" err="1" smtClean="0">
                <a:solidFill>
                  <a:srgbClr val="000000"/>
                </a:solidFill>
                <a:latin typeface="Times New Roman"/>
              </a:rPr>
              <a:t>Золотополенская</a:t>
            </a:r>
            <a:r>
              <a:rPr lang="ru-RU" sz="1600" b="1" strike="noStrike" spc="-1" dirty="0" smtClean="0">
                <a:solidFill>
                  <a:srgbClr val="000000"/>
                </a:solidFill>
                <a:latin typeface="Times New Roman"/>
              </a:rPr>
              <a:t> ОШ»</a:t>
            </a:r>
            <a:endParaRPr lang="ru-RU" sz="1600" b="0" strike="noStrike" spc="-1" dirty="0">
              <a:latin typeface="Arial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16586" t="22000" r="12440" b="8380"/>
          <a:stretch/>
        </p:blipFill>
        <p:spPr>
          <a:xfrm>
            <a:off x="2255041" y="1405858"/>
            <a:ext cx="6037341" cy="444164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CustomShape 1"/>
          <p:cNvSpPr/>
          <p:nvPr/>
        </p:nvSpPr>
        <p:spPr>
          <a:xfrm>
            <a:off x="0" y="1080"/>
            <a:ext cx="9184680" cy="6855840"/>
          </a:xfrm>
          <a:prstGeom prst="rect">
            <a:avLst/>
          </a:prstGeom>
          <a:blipFill rotWithShape="0">
            <a:blip r:embed="rId2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Ctr="1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3200" b="1" strike="noStrike" spc="-1">
                <a:solidFill>
                  <a:srgbClr val="000000"/>
                </a:solidFill>
                <a:latin typeface="Arial"/>
                <a:ea typeface="DejaVu Sans"/>
              </a:rPr>
              <a:t>         Устойчивость и концентрация </a:t>
            </a:r>
            <a:endParaRPr lang="ru-RU" sz="32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3200" b="1" strike="noStrike" spc="-1">
                <a:solidFill>
                  <a:srgbClr val="000000"/>
                </a:solidFill>
                <a:latin typeface="Arial"/>
                <a:ea typeface="DejaVu Sans"/>
              </a:rPr>
              <a:t>внимания</a:t>
            </a:r>
            <a:endParaRPr lang="ru-RU" sz="3200" b="0" strike="noStrike" spc="-1">
              <a:latin typeface="Arial"/>
            </a:endParaRPr>
          </a:p>
        </p:txBody>
      </p:sp>
      <p:sp>
        <p:nvSpPr>
          <p:cNvPr id="112" name="CustomShape 2"/>
          <p:cNvSpPr/>
          <p:nvPr/>
        </p:nvSpPr>
        <p:spPr>
          <a:xfrm>
            <a:off x="1116000" y="981000"/>
            <a:ext cx="3814200" cy="358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3" name="CustomShape 3"/>
          <p:cNvSpPr/>
          <p:nvPr/>
        </p:nvSpPr>
        <p:spPr>
          <a:xfrm>
            <a:off x="3527640" y="720360"/>
            <a:ext cx="3310920" cy="358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216000" indent="-214200" algn="ctr">
              <a:lnSpc>
                <a:spcPct val="90000"/>
              </a:lnSpc>
              <a:spcBef>
                <a:spcPts val="561"/>
              </a:spcBef>
              <a:buClr>
                <a:srgbClr val="0070C0"/>
              </a:buClr>
              <a:buFont typeface="Symbol"/>
              <a:buChar char=""/>
            </a:pPr>
            <a:r>
              <a:rPr lang="ru-RU" sz="3200" b="1" i="1" strike="noStrike" spc="-1">
                <a:solidFill>
                  <a:srgbClr val="0070C0"/>
                </a:solidFill>
                <a:latin typeface="Times New Roman"/>
                <a:ea typeface="DejaVu Sans"/>
              </a:rPr>
              <a:t> </a:t>
            </a:r>
            <a:endParaRPr lang="ru-RU" sz="3200" b="0" strike="noStrike" spc="-1">
              <a:latin typeface="Arial"/>
            </a:endParaRPr>
          </a:p>
          <a:p>
            <a:pPr marL="216000" indent="-214200" algn="ctr">
              <a:lnSpc>
                <a:spcPct val="90000"/>
              </a:lnSpc>
              <a:spcBef>
                <a:spcPts val="561"/>
              </a:spcBef>
              <a:buClr>
                <a:srgbClr val="0070C0"/>
              </a:buClr>
              <a:buFont typeface="Symbol"/>
              <a:buChar char=""/>
            </a:pPr>
            <a:r>
              <a:rPr lang="ru-RU" sz="3200" b="1" i="1" strike="noStrike" spc="-1">
                <a:solidFill>
                  <a:srgbClr val="0070C0"/>
                </a:solidFill>
                <a:latin typeface="Times New Roman"/>
                <a:ea typeface="DejaVu Sans"/>
              </a:rPr>
              <a:t>Весёлый счёт</a:t>
            </a:r>
            <a:endParaRPr lang="ru-RU" sz="3200" b="0" strike="noStrike" spc="-1">
              <a:latin typeface="Arial"/>
            </a:endParaRPr>
          </a:p>
        </p:txBody>
      </p:sp>
      <p:pic>
        <p:nvPicPr>
          <p:cNvPr id="114" name="Рисунок 1"/>
          <p:cNvPicPr/>
          <p:nvPr/>
        </p:nvPicPr>
        <p:blipFill>
          <a:blip r:embed="rId3"/>
          <a:stretch/>
        </p:blipFill>
        <p:spPr>
          <a:xfrm>
            <a:off x="2395440" y="1965240"/>
            <a:ext cx="4947480" cy="4513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CustomShape 1"/>
          <p:cNvSpPr/>
          <p:nvPr/>
        </p:nvSpPr>
        <p:spPr>
          <a:xfrm>
            <a:off x="0" y="0"/>
            <a:ext cx="9184680" cy="6855840"/>
          </a:xfrm>
          <a:prstGeom prst="rect">
            <a:avLst/>
          </a:prstGeom>
          <a:blipFill rotWithShape="0">
            <a:blip r:embed="rId2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Ctr="1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3200" b="1" strike="noStrike" spc="-1">
                <a:solidFill>
                  <a:srgbClr val="000000"/>
                </a:solidFill>
                <a:latin typeface="Arial"/>
                <a:ea typeface="DejaVu Sans"/>
              </a:rPr>
              <a:t>         </a:t>
            </a:r>
            <a:endParaRPr lang="ru-RU" sz="3200" b="0" strike="noStrike" spc="-1">
              <a:latin typeface="Arial"/>
            </a:endParaRPr>
          </a:p>
        </p:txBody>
      </p:sp>
      <p:sp>
        <p:nvSpPr>
          <p:cNvPr id="116" name="CustomShape 2"/>
          <p:cNvSpPr/>
          <p:nvPr/>
        </p:nvSpPr>
        <p:spPr>
          <a:xfrm>
            <a:off x="1116000" y="981000"/>
            <a:ext cx="3814200" cy="358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7" name="CustomShape 3"/>
          <p:cNvSpPr/>
          <p:nvPr/>
        </p:nvSpPr>
        <p:spPr>
          <a:xfrm>
            <a:off x="2591640" y="720000"/>
            <a:ext cx="5183640" cy="502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216000" indent="-214200" algn="ctr">
              <a:lnSpc>
                <a:spcPct val="90000"/>
              </a:lnSpc>
              <a:spcBef>
                <a:spcPts val="561"/>
              </a:spcBef>
              <a:buClr>
                <a:srgbClr val="0070C0"/>
              </a:buClr>
              <a:buFont typeface="Symbol"/>
              <a:buChar char=""/>
            </a:pPr>
            <a:r>
              <a:rPr lang="ru-RU" sz="3200" b="1" i="1" strike="noStrike" spc="-1">
                <a:solidFill>
                  <a:srgbClr val="0070C0"/>
                </a:solidFill>
                <a:latin typeface="Times New Roman"/>
                <a:ea typeface="DejaVu Sans"/>
              </a:rPr>
              <a:t>Корректурная проба</a:t>
            </a:r>
            <a:endParaRPr lang="ru-RU" sz="3200" b="0" strike="noStrike" spc="-1">
              <a:latin typeface="Arial"/>
            </a:endParaRPr>
          </a:p>
        </p:txBody>
      </p:sp>
      <p:pic>
        <p:nvPicPr>
          <p:cNvPr id="118" name="Рисунок 117"/>
          <p:cNvPicPr/>
          <p:nvPr/>
        </p:nvPicPr>
        <p:blipFill>
          <a:blip r:embed="rId3"/>
          <a:stretch/>
        </p:blipFill>
        <p:spPr>
          <a:xfrm>
            <a:off x="2321280" y="1792440"/>
            <a:ext cx="5526000" cy="1086840"/>
          </a:xfrm>
          <a:prstGeom prst="rect">
            <a:avLst/>
          </a:prstGeom>
          <a:ln>
            <a:noFill/>
          </a:ln>
        </p:spPr>
      </p:pic>
      <p:pic>
        <p:nvPicPr>
          <p:cNvPr id="119" name="Рисунок 118"/>
          <p:cNvPicPr/>
          <p:nvPr/>
        </p:nvPicPr>
        <p:blipFill>
          <a:blip r:embed="rId4"/>
          <a:stretch/>
        </p:blipFill>
        <p:spPr>
          <a:xfrm>
            <a:off x="2376000" y="3369600"/>
            <a:ext cx="5543280" cy="21304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Picture 2"/>
          <p:cNvPicPr/>
          <p:nvPr/>
        </p:nvPicPr>
        <p:blipFill>
          <a:blip r:embed="rId2"/>
          <a:stretch/>
        </p:blipFill>
        <p:spPr>
          <a:xfrm>
            <a:off x="0" y="0"/>
            <a:ext cx="9184680" cy="6855840"/>
          </a:xfrm>
          <a:prstGeom prst="rect">
            <a:avLst/>
          </a:prstGeom>
          <a:ln>
            <a:noFill/>
          </a:ln>
        </p:spPr>
      </p:pic>
      <p:pic>
        <p:nvPicPr>
          <p:cNvPr id="121" name="Рисунок 4"/>
          <p:cNvPicPr/>
          <p:nvPr/>
        </p:nvPicPr>
        <p:blipFill>
          <a:blip r:embed="rId3"/>
          <a:stretch/>
        </p:blipFill>
        <p:spPr>
          <a:xfrm>
            <a:off x="2664000" y="1458720"/>
            <a:ext cx="4786560" cy="5079600"/>
          </a:xfrm>
          <a:prstGeom prst="rect">
            <a:avLst/>
          </a:prstGeom>
          <a:ln>
            <a:noFill/>
          </a:ln>
        </p:spPr>
      </p:pic>
      <p:sp>
        <p:nvSpPr>
          <p:cNvPr id="122" name="CustomShape 1"/>
          <p:cNvSpPr/>
          <p:nvPr/>
        </p:nvSpPr>
        <p:spPr>
          <a:xfrm>
            <a:off x="1332000" y="792000"/>
            <a:ext cx="6010560" cy="690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216000" indent="-214200" algn="ctr">
              <a:lnSpc>
                <a:spcPct val="100000"/>
              </a:lnSpc>
              <a:buClr>
                <a:srgbClr val="0070C0"/>
              </a:buClr>
              <a:buFont typeface="Symbol"/>
              <a:buChar char=""/>
            </a:pPr>
            <a:r>
              <a:rPr lang="ru-RU" sz="3200" b="1" i="1" strike="noStrike" spc="-1">
                <a:solidFill>
                  <a:srgbClr val="0070C0"/>
                </a:solidFill>
                <a:latin typeface="Times New Roman"/>
                <a:ea typeface="DejaVu Sans"/>
              </a:rPr>
              <a:t>        Соедини точки</a:t>
            </a:r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Picture 2"/>
          <p:cNvPicPr/>
          <p:nvPr/>
        </p:nvPicPr>
        <p:blipFill>
          <a:blip r:embed="rId2"/>
          <a:stretch/>
        </p:blipFill>
        <p:spPr>
          <a:xfrm>
            <a:off x="0" y="0"/>
            <a:ext cx="9184680" cy="6855840"/>
          </a:xfrm>
          <a:prstGeom prst="rect">
            <a:avLst/>
          </a:prstGeom>
          <a:ln>
            <a:noFill/>
          </a:ln>
        </p:spPr>
      </p:pic>
      <p:sp>
        <p:nvSpPr>
          <p:cNvPr id="124" name="CustomShape 1"/>
          <p:cNvSpPr/>
          <p:nvPr/>
        </p:nvSpPr>
        <p:spPr>
          <a:xfrm>
            <a:off x="1115640" y="154800"/>
            <a:ext cx="7770240" cy="978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000" b="1" strike="noStrike" spc="-1">
                <a:solidFill>
                  <a:srgbClr val="333300"/>
                </a:solidFill>
                <a:latin typeface="Arial"/>
                <a:ea typeface="DejaVu Sans"/>
              </a:rPr>
              <a:t>Распределение и переключение внимания</a:t>
            </a:r>
            <a:endParaRPr lang="ru-RU" sz="4000" b="0" strike="noStrike" spc="-1">
              <a:latin typeface="Arial"/>
            </a:endParaRPr>
          </a:p>
        </p:txBody>
      </p:sp>
      <p:sp>
        <p:nvSpPr>
          <p:cNvPr id="125" name="CustomShape 2"/>
          <p:cNvSpPr/>
          <p:nvPr/>
        </p:nvSpPr>
        <p:spPr>
          <a:xfrm>
            <a:off x="3144600" y="2555280"/>
            <a:ext cx="179640" cy="63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spAutoFit/>
          </a:bodyPr>
          <a:lstStyle/>
          <a:p>
            <a:pPr>
              <a:lnSpc>
                <a:spcPct val="100000"/>
              </a:lnSpc>
            </a:pPr>
            <a:r>
              <a:t/>
            </a:r>
            <a:br/>
            <a:endParaRPr lang="ru-RU" sz="1800" b="0" strike="noStrike" spc="-1">
              <a:latin typeface="Arial"/>
            </a:endParaRPr>
          </a:p>
        </p:txBody>
      </p:sp>
      <p:sp>
        <p:nvSpPr>
          <p:cNvPr id="127" name="CustomShape 3"/>
          <p:cNvSpPr/>
          <p:nvPr/>
        </p:nvSpPr>
        <p:spPr>
          <a:xfrm>
            <a:off x="2304720" y="1420560"/>
            <a:ext cx="4822200" cy="429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216000" indent="-214200" algn="ctr">
              <a:lnSpc>
                <a:spcPct val="100000"/>
              </a:lnSpc>
              <a:buClr>
                <a:srgbClr val="000000"/>
              </a:buClr>
              <a:buFont typeface="Symbol"/>
              <a:buChar char=""/>
            </a:pPr>
            <a:r>
              <a:rPr lang="ru-RU" sz="2800" b="1" i="1" strike="noStrike" spc="-1" dirty="0">
                <a:solidFill>
                  <a:srgbClr val="0070C0"/>
                </a:solidFill>
                <a:latin typeface="Times New Roman"/>
                <a:ea typeface="DejaVu Sans"/>
              </a:rPr>
              <a:t>Таблица </a:t>
            </a:r>
            <a:r>
              <a:rPr lang="ru-RU" sz="2800" b="1" i="1" strike="noStrike" spc="-1" dirty="0" err="1" smtClean="0">
                <a:solidFill>
                  <a:srgbClr val="0070C0"/>
                </a:solidFill>
                <a:latin typeface="Times New Roman"/>
                <a:ea typeface="DejaVu Sans"/>
              </a:rPr>
              <a:t>Шульте</a:t>
            </a:r>
            <a:endParaRPr lang="ru-RU" sz="2800" b="0" strike="noStrike" spc="-1" dirty="0">
              <a:latin typeface="Arial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4069" y="2011681"/>
            <a:ext cx="4423501" cy="443006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Picture 2"/>
          <p:cNvPicPr/>
          <p:nvPr/>
        </p:nvPicPr>
        <p:blipFill>
          <a:blip r:embed="rId2"/>
          <a:stretch/>
        </p:blipFill>
        <p:spPr>
          <a:xfrm>
            <a:off x="0" y="0"/>
            <a:ext cx="9184680" cy="6855840"/>
          </a:xfrm>
          <a:prstGeom prst="rect">
            <a:avLst/>
          </a:prstGeom>
          <a:ln>
            <a:noFill/>
          </a:ln>
        </p:spPr>
      </p:pic>
      <p:sp>
        <p:nvSpPr>
          <p:cNvPr id="129" name="CustomShape 1"/>
          <p:cNvSpPr/>
          <p:nvPr/>
        </p:nvSpPr>
        <p:spPr>
          <a:xfrm>
            <a:off x="1371600" y="0"/>
            <a:ext cx="7770240" cy="978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0" name="CustomShape 2"/>
          <p:cNvSpPr/>
          <p:nvPr/>
        </p:nvSpPr>
        <p:spPr>
          <a:xfrm>
            <a:off x="1062000" y="981000"/>
            <a:ext cx="4173120" cy="358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1" name="CustomShape 3"/>
          <p:cNvSpPr/>
          <p:nvPr/>
        </p:nvSpPr>
        <p:spPr>
          <a:xfrm>
            <a:off x="5219640" y="981000"/>
            <a:ext cx="3310920" cy="429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2" name="CustomShape 4"/>
          <p:cNvSpPr/>
          <p:nvPr/>
        </p:nvSpPr>
        <p:spPr>
          <a:xfrm>
            <a:off x="3144600" y="2555280"/>
            <a:ext cx="179640" cy="63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spAutoFit/>
          </a:bodyPr>
          <a:lstStyle/>
          <a:p>
            <a:pPr>
              <a:lnSpc>
                <a:spcPct val="100000"/>
              </a:lnSpc>
            </a:pPr>
            <a:r>
              <a:t/>
            </a:r>
            <a:br/>
            <a:endParaRPr lang="ru-RU" sz="1800" b="0" strike="noStrike" spc="-1">
              <a:latin typeface="Arial"/>
            </a:endParaRPr>
          </a:p>
        </p:txBody>
      </p:sp>
      <p:sp>
        <p:nvSpPr>
          <p:cNvPr id="133" name="CustomShape 5"/>
          <p:cNvSpPr/>
          <p:nvPr/>
        </p:nvSpPr>
        <p:spPr>
          <a:xfrm>
            <a:off x="3168000" y="1008000"/>
            <a:ext cx="3310920" cy="718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216000" indent="-214200" algn="ctr">
              <a:lnSpc>
                <a:spcPct val="100000"/>
              </a:lnSpc>
              <a:buClr>
                <a:srgbClr val="0070C0"/>
              </a:buClr>
              <a:buFont typeface="Symbol"/>
              <a:buChar char=""/>
            </a:pPr>
            <a:r>
              <a:rPr lang="ru-RU" sz="3600" b="1" i="1" strike="noStrike" spc="-1">
                <a:solidFill>
                  <a:srgbClr val="0070C0"/>
                </a:solidFill>
                <a:latin typeface="Times New Roman"/>
                <a:ea typeface="DejaVu Sans"/>
              </a:rPr>
              <a:t>Не собьюсь</a:t>
            </a:r>
            <a:endParaRPr lang="ru-RU" sz="3600" b="0" strike="noStrike" spc="-1">
              <a:latin typeface="Arial"/>
            </a:endParaRPr>
          </a:p>
        </p:txBody>
      </p:sp>
      <p:sp>
        <p:nvSpPr>
          <p:cNvPr id="134" name="CustomShape 6"/>
          <p:cNvSpPr/>
          <p:nvPr/>
        </p:nvSpPr>
        <p:spPr>
          <a:xfrm>
            <a:off x="2952000" y="2448000"/>
            <a:ext cx="4318560" cy="2770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latin typeface="Arial"/>
                <a:ea typeface="DejaVu Sans"/>
              </a:rPr>
              <a:t>1, 2, -, 4, 5,</a:t>
            </a:r>
            <a:endParaRPr lang="ru-RU" sz="4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latin typeface="Arial"/>
                <a:ea typeface="DejaVu Sans"/>
              </a:rPr>
              <a:t> -, 7, 8, -, 10,</a:t>
            </a:r>
            <a:endParaRPr lang="ru-RU" sz="4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latin typeface="Arial"/>
                <a:ea typeface="DejaVu Sans"/>
              </a:rPr>
              <a:t> 11, -, -, 14, -,</a:t>
            </a:r>
            <a:endParaRPr lang="ru-RU" sz="4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latin typeface="Arial"/>
                <a:ea typeface="DejaVu Sans"/>
              </a:rPr>
              <a:t>16, 17, -, 19, -.</a:t>
            </a:r>
            <a:endParaRPr lang="ru-RU" sz="4400" b="0" strike="noStrike" spc="-1">
              <a:latin typeface="Arial"/>
            </a:endParaRPr>
          </a:p>
        </p:txBody>
      </p:sp>
      <p:sp>
        <p:nvSpPr>
          <p:cNvPr id="135" name="CustomShape 7"/>
          <p:cNvSpPr/>
          <p:nvPr/>
        </p:nvSpPr>
        <p:spPr>
          <a:xfrm>
            <a:off x="3024000" y="1969200"/>
            <a:ext cx="4233240" cy="3861360"/>
          </a:xfrm>
          <a:prstGeom prst="rect">
            <a:avLst/>
          </a:prstGeom>
          <a:solidFill>
            <a:srgbClr val="729FCF">
              <a:alpha val="31000"/>
            </a:srgbClr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Picture 2"/>
          <p:cNvPicPr/>
          <p:nvPr/>
        </p:nvPicPr>
        <p:blipFill>
          <a:blip r:embed="rId2"/>
          <a:stretch/>
        </p:blipFill>
        <p:spPr>
          <a:xfrm>
            <a:off x="0" y="0"/>
            <a:ext cx="9184680" cy="6855840"/>
          </a:xfrm>
          <a:prstGeom prst="rect">
            <a:avLst/>
          </a:prstGeom>
          <a:ln>
            <a:noFill/>
          </a:ln>
        </p:spPr>
      </p:pic>
      <p:sp>
        <p:nvSpPr>
          <p:cNvPr id="137" name="CustomShape 1"/>
          <p:cNvSpPr/>
          <p:nvPr/>
        </p:nvSpPr>
        <p:spPr>
          <a:xfrm>
            <a:off x="1979640" y="404640"/>
            <a:ext cx="5758920" cy="60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600" b="1" strike="noStrike" spc="-1">
                <a:solidFill>
                  <a:srgbClr val="333300"/>
                </a:solidFill>
                <a:latin typeface="Times New Roman"/>
                <a:ea typeface="DejaVu Sans"/>
              </a:rPr>
              <a:t>Переключение</a:t>
            </a:r>
            <a:r>
              <a:rPr lang="ru-RU" sz="36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3600" b="1" strike="noStrike" spc="-1">
                <a:solidFill>
                  <a:srgbClr val="333300"/>
                </a:solidFill>
                <a:latin typeface="Times New Roman"/>
                <a:ea typeface="DejaVu Sans"/>
              </a:rPr>
              <a:t>внимания</a:t>
            </a:r>
            <a:endParaRPr lang="ru-RU" sz="3600" b="0" strike="noStrike" spc="-1">
              <a:latin typeface="Arial"/>
            </a:endParaRPr>
          </a:p>
        </p:txBody>
      </p:sp>
      <p:sp>
        <p:nvSpPr>
          <p:cNvPr id="138" name="CustomShape 2"/>
          <p:cNvSpPr/>
          <p:nvPr/>
        </p:nvSpPr>
        <p:spPr>
          <a:xfrm>
            <a:off x="0" y="4564080"/>
            <a:ext cx="9141840" cy="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39" name="Picture 171" descr="image"/>
          <p:cNvPicPr/>
          <p:nvPr/>
        </p:nvPicPr>
        <p:blipFill>
          <a:blip r:embed="rId3"/>
          <a:stretch/>
        </p:blipFill>
        <p:spPr>
          <a:xfrm>
            <a:off x="2077560" y="1800000"/>
            <a:ext cx="5635080" cy="4695840"/>
          </a:xfrm>
          <a:prstGeom prst="rect">
            <a:avLst/>
          </a:prstGeom>
          <a:ln>
            <a:noFill/>
          </a:ln>
        </p:spPr>
      </p:pic>
      <p:sp>
        <p:nvSpPr>
          <p:cNvPr id="140" name="CustomShape 3"/>
          <p:cNvSpPr/>
          <p:nvPr/>
        </p:nvSpPr>
        <p:spPr>
          <a:xfrm>
            <a:off x="2016720" y="1152000"/>
            <a:ext cx="5758200" cy="502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216000" indent="-214200" algn="ctr">
              <a:lnSpc>
                <a:spcPct val="90000"/>
              </a:lnSpc>
              <a:spcBef>
                <a:spcPts val="561"/>
              </a:spcBef>
              <a:buClr>
                <a:srgbClr val="0070C0"/>
              </a:buClr>
              <a:buFont typeface="Symbol"/>
              <a:buChar char=""/>
            </a:pPr>
            <a:r>
              <a:rPr lang="ru-RU" sz="2800" b="1" i="1" strike="noStrike" spc="-1">
                <a:solidFill>
                  <a:srgbClr val="0070C0"/>
                </a:solidFill>
                <a:latin typeface="Times New Roman"/>
                <a:ea typeface="DejaVu Sans"/>
              </a:rPr>
              <a:t>Найди пропущенное число</a:t>
            </a:r>
            <a:endParaRPr lang="ru-RU" sz="2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Picture 2"/>
          <p:cNvPicPr/>
          <p:nvPr/>
        </p:nvPicPr>
        <p:blipFill>
          <a:blip r:embed="rId2"/>
          <a:stretch/>
        </p:blipFill>
        <p:spPr>
          <a:xfrm>
            <a:off x="0" y="0"/>
            <a:ext cx="9184680" cy="6855840"/>
          </a:xfrm>
          <a:prstGeom prst="rect">
            <a:avLst/>
          </a:prstGeom>
          <a:ln>
            <a:noFill/>
          </a:ln>
        </p:spPr>
      </p:pic>
      <p:sp>
        <p:nvSpPr>
          <p:cNvPr id="142" name="CustomShape 1"/>
          <p:cNvSpPr/>
          <p:nvPr/>
        </p:nvSpPr>
        <p:spPr>
          <a:xfrm>
            <a:off x="2214360" y="404640"/>
            <a:ext cx="4569840" cy="473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216000" indent="-214200" algn="ctr">
              <a:lnSpc>
                <a:spcPct val="90000"/>
              </a:lnSpc>
              <a:spcBef>
                <a:spcPts val="561"/>
              </a:spcBef>
              <a:buClr>
                <a:srgbClr val="0070C0"/>
              </a:buClr>
              <a:buFont typeface="Symbol"/>
              <a:buChar char=""/>
            </a:pPr>
            <a:r>
              <a:rPr lang="ru-RU" sz="2800" b="1" i="1" strike="noStrike" spc="-1">
                <a:solidFill>
                  <a:srgbClr val="0070C0"/>
                </a:solidFill>
                <a:latin typeface="Times New Roman"/>
                <a:ea typeface="DejaVu Sans"/>
              </a:rPr>
              <a:t>Найди отличия</a:t>
            </a:r>
            <a:endParaRPr lang="ru-RU" sz="2800" b="0" strike="noStrike" spc="-1">
              <a:latin typeface="Arial"/>
            </a:endParaRPr>
          </a:p>
        </p:txBody>
      </p:sp>
      <p:pic>
        <p:nvPicPr>
          <p:cNvPr id="143" name="Picture 8" descr="http://umochki.ru/images/golovolomki/naydi-otlichie/golovolomli-naydi-otlichie-26.jpg"/>
          <p:cNvPicPr/>
          <p:nvPr/>
        </p:nvPicPr>
        <p:blipFill>
          <a:blip r:embed="rId3"/>
          <a:stretch/>
        </p:blipFill>
        <p:spPr>
          <a:xfrm>
            <a:off x="1187640" y="1124640"/>
            <a:ext cx="7837920" cy="5254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Picture 2"/>
          <p:cNvPicPr/>
          <p:nvPr/>
        </p:nvPicPr>
        <p:blipFill>
          <a:blip r:embed="rId2"/>
          <a:stretch/>
        </p:blipFill>
        <p:spPr>
          <a:xfrm>
            <a:off x="0" y="0"/>
            <a:ext cx="9184680" cy="6855840"/>
          </a:xfrm>
          <a:prstGeom prst="rect">
            <a:avLst/>
          </a:prstGeom>
          <a:ln>
            <a:noFill/>
          </a:ln>
        </p:spPr>
      </p:pic>
      <p:sp>
        <p:nvSpPr>
          <p:cNvPr id="145" name="CustomShape 1"/>
          <p:cNvSpPr/>
          <p:nvPr/>
        </p:nvSpPr>
        <p:spPr>
          <a:xfrm>
            <a:off x="1152000" y="432000"/>
            <a:ext cx="6982560" cy="646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600" b="1" strike="noStrike" spc="-1">
                <a:solidFill>
                  <a:srgbClr val="333300"/>
                </a:solidFill>
                <a:latin typeface="Arial"/>
                <a:ea typeface="DejaVu Sans"/>
              </a:rPr>
              <a:t>Переключение внимания</a:t>
            </a:r>
            <a:endParaRPr lang="ru-RU" sz="3600" b="0" strike="noStrike" spc="-1">
              <a:latin typeface="Arial"/>
            </a:endParaRPr>
          </a:p>
        </p:txBody>
      </p:sp>
      <p:sp>
        <p:nvSpPr>
          <p:cNvPr id="146" name="CustomShape 2"/>
          <p:cNvSpPr/>
          <p:nvPr/>
        </p:nvSpPr>
        <p:spPr>
          <a:xfrm>
            <a:off x="0" y="4564080"/>
            <a:ext cx="9141840" cy="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7" name="CustomShape 3"/>
          <p:cNvSpPr/>
          <p:nvPr/>
        </p:nvSpPr>
        <p:spPr>
          <a:xfrm>
            <a:off x="2866320" y="1212120"/>
            <a:ext cx="3958560" cy="358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216000" indent="-214200" algn="ctr">
              <a:lnSpc>
                <a:spcPct val="90000"/>
              </a:lnSpc>
              <a:spcBef>
                <a:spcPts val="561"/>
              </a:spcBef>
              <a:buClr>
                <a:srgbClr val="0070C0"/>
              </a:buClr>
              <a:buFont typeface="Symbol"/>
              <a:buChar char=""/>
            </a:pPr>
            <a:r>
              <a:rPr lang="ru-RU" sz="2800" b="1" i="1" strike="noStrike" spc="-1">
                <a:solidFill>
                  <a:srgbClr val="0070C0"/>
                </a:solidFill>
                <a:latin typeface="Times New Roman"/>
                <a:ea typeface="DejaVu Sans"/>
              </a:rPr>
              <a:t>Воспроизведи образец</a:t>
            </a:r>
            <a:endParaRPr lang="ru-RU" sz="2800" b="0" strike="noStrike" spc="-1">
              <a:latin typeface="Arial"/>
            </a:endParaRPr>
          </a:p>
        </p:txBody>
      </p:sp>
      <p:pic>
        <p:nvPicPr>
          <p:cNvPr id="148" name="Рисунок 2" descr="F:\7декабря\razv2_57.gif"/>
          <p:cNvPicPr/>
          <p:nvPr/>
        </p:nvPicPr>
        <p:blipFill>
          <a:blip r:embed="rId3"/>
          <a:stretch/>
        </p:blipFill>
        <p:spPr>
          <a:xfrm>
            <a:off x="2967120" y="1688760"/>
            <a:ext cx="4015440" cy="49777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Picture 2"/>
          <p:cNvPicPr/>
          <p:nvPr/>
        </p:nvPicPr>
        <p:blipFill>
          <a:blip r:embed="rId2"/>
          <a:stretch/>
        </p:blipFill>
        <p:spPr>
          <a:xfrm>
            <a:off x="0" y="0"/>
            <a:ext cx="9184680" cy="6855840"/>
          </a:xfrm>
          <a:prstGeom prst="rect">
            <a:avLst/>
          </a:prstGeom>
          <a:ln>
            <a:noFill/>
          </a:ln>
        </p:spPr>
      </p:pic>
      <p:sp>
        <p:nvSpPr>
          <p:cNvPr id="150" name="CustomShape 1"/>
          <p:cNvSpPr/>
          <p:nvPr/>
        </p:nvSpPr>
        <p:spPr>
          <a:xfrm>
            <a:off x="2195640" y="0"/>
            <a:ext cx="5614560" cy="690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000" b="1" strike="noStrike" spc="-1">
                <a:solidFill>
                  <a:srgbClr val="333300"/>
                </a:solidFill>
                <a:latin typeface="Arial"/>
                <a:ea typeface="DejaVu Sans"/>
              </a:rPr>
              <a:t>Объём внимания</a:t>
            </a:r>
            <a:endParaRPr lang="ru-RU" sz="4000" b="0" strike="noStrike" spc="-1">
              <a:latin typeface="Arial"/>
            </a:endParaRPr>
          </a:p>
        </p:txBody>
      </p:sp>
      <p:pic>
        <p:nvPicPr>
          <p:cNvPr id="151" name="Picture 6" descr="r_38"/>
          <p:cNvPicPr/>
          <p:nvPr/>
        </p:nvPicPr>
        <p:blipFill>
          <a:blip r:embed="rId3"/>
          <a:stretch/>
        </p:blipFill>
        <p:spPr>
          <a:xfrm>
            <a:off x="5400000" y="1656000"/>
            <a:ext cx="3501720" cy="3958560"/>
          </a:xfrm>
          <a:prstGeom prst="rect">
            <a:avLst/>
          </a:prstGeom>
          <a:ln>
            <a:noFill/>
          </a:ln>
        </p:spPr>
      </p:pic>
      <p:sp>
        <p:nvSpPr>
          <p:cNvPr id="152" name="CustomShape 2"/>
          <p:cNvSpPr/>
          <p:nvPr/>
        </p:nvSpPr>
        <p:spPr>
          <a:xfrm>
            <a:off x="4968000" y="1110600"/>
            <a:ext cx="3958560" cy="358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216000" indent="-214200" algn="ctr">
              <a:lnSpc>
                <a:spcPct val="100000"/>
              </a:lnSpc>
              <a:buClr>
                <a:srgbClr val="0070C0"/>
              </a:buClr>
              <a:buFont typeface="Arial"/>
              <a:buChar char="•"/>
            </a:pPr>
            <a:r>
              <a:rPr lang="ru-RU" sz="2800" b="1" i="1" strike="noStrike" spc="-1">
                <a:solidFill>
                  <a:srgbClr val="0070C0"/>
                </a:solidFill>
                <a:latin typeface="Times New Roman"/>
                <a:ea typeface="DejaVu Sans"/>
              </a:rPr>
              <a:t>Выполни по образцу</a:t>
            </a:r>
            <a:endParaRPr lang="ru-RU" sz="2800" b="0" strike="noStrike" spc="-1">
              <a:latin typeface="Arial"/>
            </a:endParaRPr>
          </a:p>
        </p:txBody>
      </p:sp>
      <p:pic>
        <p:nvPicPr>
          <p:cNvPr id="153" name="Picture 5" descr="Изображение 041"/>
          <p:cNvPicPr/>
          <p:nvPr/>
        </p:nvPicPr>
        <p:blipFill>
          <a:blip r:embed="rId4"/>
          <a:stretch/>
        </p:blipFill>
        <p:spPr>
          <a:xfrm>
            <a:off x="1224000" y="1800720"/>
            <a:ext cx="3716640" cy="3741840"/>
          </a:xfrm>
          <a:prstGeom prst="rect">
            <a:avLst/>
          </a:prstGeom>
          <a:ln w="57240">
            <a:solidFill>
              <a:srgbClr val="503CE0"/>
            </a:solidFill>
            <a:miter/>
          </a:ln>
        </p:spPr>
      </p:pic>
      <p:sp>
        <p:nvSpPr>
          <p:cNvPr id="154" name="CustomShape 3"/>
          <p:cNvSpPr/>
          <p:nvPr/>
        </p:nvSpPr>
        <p:spPr>
          <a:xfrm>
            <a:off x="1224000" y="1008000"/>
            <a:ext cx="3598200" cy="516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216000" indent="-214200" algn="ctr">
              <a:lnSpc>
                <a:spcPct val="100000"/>
              </a:lnSpc>
              <a:buClr>
                <a:srgbClr val="0070C0"/>
              </a:buClr>
              <a:buFont typeface="Arial"/>
              <a:buChar char="•"/>
            </a:pPr>
            <a:r>
              <a:rPr lang="ru-RU" sz="2800" b="1" i="1" strike="noStrike" spc="-1">
                <a:solidFill>
                  <a:srgbClr val="0070C0"/>
                </a:solidFill>
                <a:latin typeface="Times New Roman"/>
                <a:ea typeface="DejaVu Sans"/>
              </a:rPr>
              <a:t>Что изменилось</a:t>
            </a:r>
            <a:endParaRPr lang="ru-RU" sz="2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Picture 2"/>
          <p:cNvPicPr/>
          <p:nvPr/>
        </p:nvPicPr>
        <p:blipFill>
          <a:blip r:embed="rId2"/>
          <a:stretch/>
        </p:blipFill>
        <p:spPr>
          <a:xfrm>
            <a:off x="0" y="0"/>
            <a:ext cx="9184680" cy="6855840"/>
          </a:xfrm>
          <a:prstGeom prst="rect">
            <a:avLst/>
          </a:prstGeom>
          <a:ln>
            <a:noFill/>
          </a:ln>
        </p:spPr>
      </p:pic>
      <p:sp>
        <p:nvSpPr>
          <p:cNvPr id="156" name="CustomShape 1"/>
          <p:cNvSpPr/>
          <p:nvPr/>
        </p:nvSpPr>
        <p:spPr>
          <a:xfrm>
            <a:off x="1334160" y="-156060"/>
            <a:ext cx="7770240" cy="1698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600" b="1" strike="noStrike" spc="-1" dirty="0">
                <a:solidFill>
                  <a:srgbClr val="333300"/>
                </a:solidFill>
                <a:latin typeface="Arial"/>
                <a:ea typeface="DejaVu Sans"/>
              </a:rPr>
              <a:t>Физкультминутки для внимания</a:t>
            </a:r>
            <a:endParaRPr lang="ru-RU" sz="3600" b="0" strike="noStrike" spc="-1" dirty="0">
              <a:latin typeface="Arial"/>
            </a:endParaRPr>
          </a:p>
        </p:txBody>
      </p:sp>
      <p:pic>
        <p:nvPicPr>
          <p:cNvPr id="157" name="Рисунок 156"/>
          <p:cNvPicPr/>
          <p:nvPr/>
        </p:nvPicPr>
        <p:blipFill>
          <a:blip r:embed="rId3"/>
          <a:stretch/>
        </p:blipFill>
        <p:spPr>
          <a:xfrm>
            <a:off x="1872000" y="1386000"/>
            <a:ext cx="6694560" cy="5020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Picture 2"/>
          <p:cNvPicPr/>
          <p:nvPr/>
        </p:nvPicPr>
        <p:blipFill>
          <a:blip r:embed="rId2"/>
          <a:stretch/>
        </p:blipFill>
        <p:spPr>
          <a:xfrm>
            <a:off x="0" y="0"/>
            <a:ext cx="9184680" cy="6855840"/>
          </a:xfrm>
          <a:prstGeom prst="rect">
            <a:avLst/>
          </a:prstGeom>
          <a:ln>
            <a:noFill/>
          </a:ln>
        </p:spPr>
      </p:pic>
      <p:sp>
        <p:nvSpPr>
          <p:cNvPr id="81" name="CustomShape 1"/>
          <p:cNvSpPr/>
          <p:nvPr/>
        </p:nvSpPr>
        <p:spPr>
          <a:xfrm>
            <a:off x="1223280" y="332640"/>
            <a:ext cx="7667280" cy="2039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3200" b="1" i="1" u="sng" strike="noStrike" spc="-1">
                <a:solidFill>
                  <a:srgbClr val="000000"/>
                </a:solidFill>
                <a:uFillTx/>
                <a:latin typeface="Arial"/>
                <a:ea typeface="DejaVu Sans"/>
              </a:rPr>
              <a:t>Внимание</a:t>
            </a:r>
            <a:r>
              <a:rPr lang="ru-RU" sz="3200" b="0" strike="noStrike" spc="-1">
                <a:solidFill>
                  <a:srgbClr val="000000"/>
                </a:solidFill>
                <a:latin typeface="Arial"/>
                <a:ea typeface="DejaVu Sans"/>
              </a:rPr>
              <a:t> – это способность человека сосредоточиться на определенных объектах и явлениях.</a:t>
            </a:r>
            <a:endParaRPr lang="ru-RU" sz="3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3200" b="0" strike="noStrike" spc="-1">
              <a:latin typeface="Arial"/>
            </a:endParaRPr>
          </a:p>
        </p:txBody>
      </p:sp>
      <p:graphicFrame>
        <p:nvGraphicFramePr>
          <p:cNvPr id="2" name="Diagram1"/>
          <p:cNvGraphicFramePr/>
          <p:nvPr>
            <p:extLst>
              <p:ext uri="{D42A27DB-BD31-4B8C-83A1-F6EECF244321}">
                <p14:modId xmlns:p14="http://schemas.microsoft.com/office/powerpoint/2010/main" val="3596821814"/>
              </p:ext>
            </p:extLst>
          </p:nvPr>
        </p:nvGraphicFramePr>
        <p:xfrm>
          <a:off x="1298880" y="2394720"/>
          <a:ext cx="6586920" cy="3867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Picture 2"/>
          <p:cNvPicPr/>
          <p:nvPr/>
        </p:nvPicPr>
        <p:blipFill>
          <a:blip r:embed="rId2"/>
          <a:stretch/>
        </p:blipFill>
        <p:spPr>
          <a:xfrm>
            <a:off x="0" y="0"/>
            <a:ext cx="9184680" cy="6855840"/>
          </a:xfrm>
          <a:prstGeom prst="rect">
            <a:avLst/>
          </a:prstGeom>
          <a:ln>
            <a:noFill/>
          </a:ln>
        </p:spPr>
      </p:pic>
      <p:sp>
        <p:nvSpPr>
          <p:cNvPr id="156" name="CustomShape 1"/>
          <p:cNvSpPr/>
          <p:nvPr/>
        </p:nvSpPr>
        <p:spPr>
          <a:xfrm>
            <a:off x="1491984" y="0"/>
            <a:ext cx="7037856" cy="130820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600" b="1" strike="noStrike" spc="-1" dirty="0" smtClean="0">
                <a:solidFill>
                  <a:srgbClr val="333300"/>
                </a:solidFill>
                <a:latin typeface="Arial"/>
                <a:ea typeface="DejaVu Sans"/>
              </a:rPr>
              <a:t>Заключение</a:t>
            </a:r>
            <a:endParaRPr lang="ru-RU" sz="3600" b="0" strike="noStrike" spc="-1" dirty="0">
              <a:latin typeface="Arial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73412" y="1308204"/>
            <a:ext cx="78750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dirty="0" smtClean="0"/>
              <a:t>Анализ </a:t>
            </a:r>
            <a:r>
              <a:rPr lang="ru-RU" dirty="0"/>
              <a:t>результатов показывает, что через некоторое время использования таких игр-упражнений призыв учителя "быть внимательным" способен вызвать у детей состояние </a:t>
            </a:r>
            <a:r>
              <a:rPr lang="ru-RU" dirty="0" smtClean="0"/>
              <a:t>концентрации.</a:t>
            </a:r>
          </a:p>
          <a:p>
            <a:pPr indent="457200" algn="just"/>
            <a:r>
              <a:rPr lang="ru-RU" dirty="0" smtClean="0"/>
              <a:t>Практика </a:t>
            </a:r>
            <a:r>
              <a:rPr lang="ru-RU" dirty="0"/>
              <a:t>показывает, что ученики младших классов с большим интересом и старанием относятся к таким занятиям, на которых в качестве специальной учебной задачи ставится формирование внимания, </a:t>
            </a:r>
            <a:r>
              <a:rPr lang="ru-RU" dirty="0" smtClean="0"/>
              <a:t>организованности.</a:t>
            </a:r>
          </a:p>
          <a:p>
            <a:pPr indent="457200" algn="just"/>
            <a:r>
              <a:rPr lang="ru-RU" dirty="0" smtClean="0"/>
              <a:t>Возраст </a:t>
            </a:r>
            <a:r>
              <a:rPr lang="ru-RU" dirty="0"/>
              <a:t>от 6 до 11 лет является чрезвычайно важным для психического и социального развития ребенка. Во-первых, кардинально изменяется его социальный статус – он становится школьником, что приводит к перестройке всей системы жизненных отношений ребенка. У него появляются обязанности, которых ранее не было и которые определяются теперь не только взрослыми, но и окружающими его сверстниками. 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36817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Picture 2_0"/>
          <p:cNvPicPr/>
          <p:nvPr/>
        </p:nvPicPr>
        <p:blipFill>
          <a:blip r:embed="rId2"/>
          <a:stretch/>
        </p:blipFill>
        <p:spPr>
          <a:xfrm>
            <a:off x="0" y="0"/>
            <a:ext cx="9184680" cy="6855840"/>
          </a:xfrm>
          <a:prstGeom prst="rect">
            <a:avLst/>
          </a:prstGeom>
          <a:ln>
            <a:noFill/>
          </a:ln>
        </p:spPr>
      </p:pic>
      <p:sp>
        <p:nvSpPr>
          <p:cNvPr id="83" name="CustomShape 1"/>
          <p:cNvSpPr/>
          <p:nvPr/>
        </p:nvSpPr>
        <p:spPr>
          <a:xfrm>
            <a:off x="1187640" y="381960"/>
            <a:ext cx="7054560" cy="3014280"/>
          </a:xfrm>
          <a:prstGeom prst="rect">
            <a:avLst/>
          </a:prstGeom>
          <a:noFill/>
          <a:ln>
            <a:noFill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2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3200" b="1" i="1" strike="noStrike" spc="-1">
                <a:solidFill>
                  <a:srgbClr val="000000"/>
                </a:solidFill>
                <a:latin typeface="Arial"/>
                <a:ea typeface="DejaVu Sans"/>
              </a:rPr>
              <a:t>Основные свойства внимания:</a:t>
            </a:r>
            <a:endParaRPr lang="ru-RU" sz="3200" b="0" strike="noStrike" spc="-1">
              <a:latin typeface="Arial"/>
            </a:endParaRPr>
          </a:p>
          <a:p>
            <a:pPr marL="514440" indent="-512280">
              <a:lnSpc>
                <a:spcPct val="100000"/>
              </a:lnSpc>
              <a:buClr>
                <a:srgbClr val="000000"/>
              </a:buClr>
              <a:buFont typeface="Arial"/>
              <a:buAutoNum type="arabicPeriod"/>
            </a:pPr>
            <a:r>
              <a:rPr lang="ru-RU" sz="3200" b="0" strike="noStrike" spc="-1">
                <a:solidFill>
                  <a:srgbClr val="000000"/>
                </a:solidFill>
                <a:latin typeface="Arial"/>
                <a:ea typeface="DejaVu Sans"/>
              </a:rPr>
              <a:t> Концентрация. </a:t>
            </a:r>
            <a:endParaRPr lang="ru-RU" sz="3200" b="0" strike="noStrike" spc="-1">
              <a:latin typeface="Arial"/>
            </a:endParaRPr>
          </a:p>
          <a:p>
            <a:pPr marL="514440" indent="-512280">
              <a:lnSpc>
                <a:spcPct val="100000"/>
              </a:lnSpc>
              <a:buClr>
                <a:srgbClr val="000000"/>
              </a:buClr>
              <a:buFont typeface="Arial"/>
              <a:buAutoNum type="arabicPeriod"/>
            </a:pPr>
            <a:r>
              <a:rPr lang="ru-RU" sz="3200" b="0" strike="noStrike" spc="-1">
                <a:solidFill>
                  <a:srgbClr val="000000"/>
                </a:solidFill>
                <a:latin typeface="Arial"/>
                <a:ea typeface="DejaVu Sans"/>
              </a:rPr>
              <a:t>Объём.</a:t>
            </a:r>
            <a:endParaRPr lang="ru-RU" sz="3200" b="0" strike="noStrike" spc="-1">
              <a:latin typeface="Arial"/>
            </a:endParaRPr>
          </a:p>
          <a:p>
            <a:pPr marL="514440" indent="-512280">
              <a:lnSpc>
                <a:spcPct val="100000"/>
              </a:lnSpc>
              <a:buClr>
                <a:srgbClr val="000000"/>
              </a:buClr>
              <a:buFont typeface="Arial"/>
              <a:buAutoNum type="arabicPeriod"/>
            </a:pPr>
            <a:r>
              <a:rPr lang="ru-RU" sz="3200" b="0" strike="noStrike" spc="-1">
                <a:solidFill>
                  <a:srgbClr val="000000"/>
                </a:solidFill>
                <a:latin typeface="Arial"/>
                <a:ea typeface="DejaVu Sans"/>
              </a:rPr>
              <a:t>Устойчивость. </a:t>
            </a:r>
            <a:endParaRPr lang="ru-RU" sz="3200" b="0" strike="noStrike" spc="-1">
              <a:latin typeface="Arial"/>
            </a:endParaRPr>
          </a:p>
          <a:p>
            <a:pPr marL="514440" indent="-512280">
              <a:lnSpc>
                <a:spcPct val="100000"/>
              </a:lnSpc>
              <a:buClr>
                <a:srgbClr val="000000"/>
              </a:buClr>
              <a:buFont typeface="Arial"/>
              <a:buAutoNum type="arabicPeriod"/>
            </a:pPr>
            <a:r>
              <a:rPr lang="ru-RU" sz="3200" b="0" strike="noStrike" spc="-1">
                <a:solidFill>
                  <a:srgbClr val="000000"/>
                </a:solidFill>
                <a:latin typeface="Arial"/>
                <a:ea typeface="DejaVu Sans"/>
              </a:rPr>
              <a:t>Распределение.</a:t>
            </a:r>
            <a:endParaRPr lang="ru-RU" sz="3200" b="0" strike="noStrike" spc="-1">
              <a:latin typeface="Arial"/>
            </a:endParaRPr>
          </a:p>
          <a:p>
            <a:pPr marL="514440" indent="-512280">
              <a:lnSpc>
                <a:spcPct val="100000"/>
              </a:lnSpc>
              <a:buClr>
                <a:srgbClr val="000000"/>
              </a:buClr>
              <a:buFont typeface="Arial"/>
              <a:buAutoNum type="arabicPeriod"/>
            </a:pPr>
            <a:r>
              <a:rPr lang="ru-RU" sz="3200" b="0" strike="noStrike" spc="-1">
                <a:solidFill>
                  <a:srgbClr val="000000"/>
                </a:solidFill>
                <a:latin typeface="Arial"/>
                <a:ea typeface="DejaVu Sans"/>
              </a:rPr>
              <a:t>Переключение.</a:t>
            </a:r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Picture 2"/>
          <p:cNvPicPr/>
          <p:nvPr/>
        </p:nvPicPr>
        <p:blipFill>
          <a:blip r:embed="rId2"/>
          <a:stretch/>
        </p:blipFill>
        <p:spPr>
          <a:xfrm>
            <a:off x="0" y="0"/>
            <a:ext cx="9184680" cy="6855840"/>
          </a:xfrm>
          <a:prstGeom prst="rect">
            <a:avLst/>
          </a:prstGeom>
          <a:ln>
            <a:noFill/>
          </a:ln>
        </p:spPr>
      </p:pic>
      <p:sp>
        <p:nvSpPr>
          <p:cNvPr id="85" name="CustomShape 1"/>
          <p:cNvSpPr/>
          <p:nvPr/>
        </p:nvSpPr>
        <p:spPr>
          <a:xfrm>
            <a:off x="1079640" y="729360"/>
            <a:ext cx="4030200" cy="14378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440">
            <a:solidFill>
              <a:schemeClr val="accent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2160" tIns="46080" rIns="92160" bIns="4608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600" b="1" i="1" strike="noStrike" spc="-1" dirty="0">
                <a:solidFill>
                  <a:srgbClr val="FF0000"/>
                </a:solidFill>
                <a:latin typeface="Book Antiqua"/>
                <a:ea typeface="DejaVu Sans"/>
              </a:rPr>
              <a:t>Концентрация внимания</a:t>
            </a:r>
            <a:endParaRPr lang="ru-RU" sz="3600" b="0" strike="noStrike" spc="-1" dirty="0">
              <a:latin typeface="Arial"/>
            </a:endParaRPr>
          </a:p>
        </p:txBody>
      </p:sp>
      <p:sp>
        <p:nvSpPr>
          <p:cNvPr id="86" name="CustomShape 2"/>
          <p:cNvSpPr/>
          <p:nvPr/>
        </p:nvSpPr>
        <p:spPr>
          <a:xfrm>
            <a:off x="1079640" y="2421000"/>
            <a:ext cx="3598200" cy="38142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2160" tIns="46080" rIns="92160" bIns="46080">
            <a:noAutofit/>
          </a:bodyPr>
          <a:lstStyle/>
          <a:p>
            <a:pPr marL="343080" indent="-340920">
              <a:lnSpc>
                <a:spcPct val="100000"/>
              </a:lnSpc>
              <a:spcBef>
                <a:spcPts val="479"/>
              </a:spcBef>
              <a:buClr>
                <a:srgbClr val="009999"/>
              </a:buClr>
              <a:buFont typeface="Wingdings" charset="2"/>
              <a:buChar char=""/>
            </a:pPr>
            <a:r>
              <a:rPr lang="ru-RU" sz="2200" b="1" strike="noStrike" spc="-1" dirty="0">
                <a:solidFill>
                  <a:srgbClr val="000000"/>
                </a:solidFill>
                <a:latin typeface="Book Antiqua"/>
                <a:ea typeface="DejaVu Sans"/>
              </a:rPr>
              <a:t>- это умение сосредоточиться на нужном объекте, отдельных его частях или признаках, способность вникнуть в проблему, задачу.</a:t>
            </a:r>
            <a:endParaRPr lang="ru-RU" sz="22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lang="ru-RU" sz="2200" b="0" strike="noStrike" spc="-1" dirty="0">
              <a:latin typeface="Arial"/>
            </a:endParaRPr>
          </a:p>
        </p:txBody>
      </p:sp>
      <p:sp>
        <p:nvSpPr>
          <p:cNvPr id="87" name="CustomShape 3"/>
          <p:cNvSpPr/>
          <p:nvPr/>
        </p:nvSpPr>
        <p:spPr>
          <a:xfrm>
            <a:off x="5111640" y="729360"/>
            <a:ext cx="3886920" cy="14378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440">
            <a:solidFill>
              <a:schemeClr val="accent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2160" tIns="46080" rIns="92160" bIns="4608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dirty="0"/>
              <a:t/>
            </a:r>
            <a:br>
              <a:rPr dirty="0"/>
            </a:br>
            <a:r>
              <a:rPr lang="ru-RU" sz="3600" b="1" strike="noStrike" spc="-1" dirty="0">
                <a:solidFill>
                  <a:srgbClr val="FF0000"/>
                </a:solidFill>
                <a:latin typeface="Arial"/>
                <a:ea typeface="DejaVu Sans"/>
              </a:rPr>
              <a:t>    </a:t>
            </a:r>
            <a:r>
              <a:rPr lang="ru-RU" sz="3600" b="1" i="1" strike="noStrike" spc="-1" dirty="0" smtClean="0">
                <a:solidFill>
                  <a:srgbClr val="FF0000"/>
                </a:solidFill>
                <a:latin typeface="Book Antiqua"/>
                <a:ea typeface="DejaVu Sans"/>
              </a:rPr>
              <a:t>Объём внимания</a:t>
            </a:r>
            <a:r>
              <a:rPr dirty="0"/>
              <a:t/>
            </a:r>
            <a:br>
              <a:rPr dirty="0"/>
            </a:br>
            <a:endParaRPr lang="ru-RU" sz="3600" b="0" strike="noStrike" spc="-1" dirty="0">
              <a:latin typeface="Arial"/>
            </a:endParaRPr>
          </a:p>
        </p:txBody>
      </p:sp>
      <p:sp>
        <p:nvSpPr>
          <p:cNvPr id="88" name="CustomShape 4"/>
          <p:cNvSpPr/>
          <p:nvPr/>
        </p:nvSpPr>
        <p:spPr>
          <a:xfrm>
            <a:off x="5079240" y="2421000"/>
            <a:ext cx="3490200" cy="31665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2160" tIns="46080" rIns="92160" bIns="46080">
            <a:noAutofit/>
          </a:bodyPr>
          <a:lstStyle/>
          <a:p>
            <a:pPr marL="343080" indent="-340920">
              <a:lnSpc>
                <a:spcPct val="100000"/>
              </a:lnSpc>
              <a:spcBef>
                <a:spcPts val="479"/>
              </a:spcBef>
              <a:buClr>
                <a:srgbClr val="009999"/>
              </a:buClr>
              <a:buFont typeface="Wingdings" charset="2"/>
              <a:buChar char=""/>
            </a:pPr>
            <a:r>
              <a:rPr lang="ru-RU" sz="2200" b="1" strike="noStrike" spc="-1">
                <a:solidFill>
                  <a:srgbClr val="000000"/>
                </a:solidFill>
                <a:latin typeface="Book Antiqua"/>
                <a:ea typeface="DejaVu Sans"/>
              </a:rPr>
              <a:t>- характеризуется количеством одновременно воспринимаемых и удерживаемых в сознании объектов.</a:t>
            </a:r>
            <a:endParaRPr lang="ru-RU" sz="2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Picture 2"/>
          <p:cNvPicPr/>
          <p:nvPr/>
        </p:nvPicPr>
        <p:blipFill>
          <a:blip r:embed="rId2"/>
          <a:stretch/>
        </p:blipFill>
        <p:spPr>
          <a:xfrm>
            <a:off x="0" y="0"/>
            <a:ext cx="9184680" cy="6855840"/>
          </a:xfrm>
          <a:prstGeom prst="rect">
            <a:avLst/>
          </a:prstGeom>
          <a:ln>
            <a:noFill/>
          </a:ln>
        </p:spPr>
      </p:pic>
      <p:pic>
        <p:nvPicPr>
          <p:cNvPr id="90" name="table"/>
          <p:cNvPicPr/>
          <p:nvPr/>
        </p:nvPicPr>
        <p:blipFill>
          <a:blip r:embed="rId3"/>
          <a:stretch/>
        </p:blipFill>
        <p:spPr>
          <a:xfrm>
            <a:off x="1259640" y="332640"/>
            <a:ext cx="7489080" cy="52707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Picture 2"/>
          <p:cNvPicPr/>
          <p:nvPr/>
        </p:nvPicPr>
        <p:blipFill>
          <a:blip r:embed="rId2"/>
          <a:stretch/>
        </p:blipFill>
        <p:spPr>
          <a:xfrm>
            <a:off x="0" y="0"/>
            <a:ext cx="9184680" cy="6855840"/>
          </a:xfrm>
          <a:prstGeom prst="rect">
            <a:avLst/>
          </a:prstGeom>
          <a:ln>
            <a:noFill/>
          </a:ln>
        </p:spPr>
      </p:pic>
      <p:sp>
        <p:nvSpPr>
          <p:cNvPr id="92" name="CustomShape 1"/>
          <p:cNvSpPr/>
          <p:nvPr/>
        </p:nvSpPr>
        <p:spPr>
          <a:xfrm>
            <a:off x="1331640" y="548640"/>
            <a:ext cx="6814440" cy="11408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2160" tIns="46080" rIns="92160" bIns="4608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4000" b="1" i="1" strike="noStrike" spc="-1" dirty="0">
                <a:solidFill>
                  <a:srgbClr val="FF0000"/>
                </a:solidFill>
                <a:latin typeface="Liberation Sans Narrow"/>
                <a:ea typeface="DejaVu Sans"/>
              </a:rPr>
              <a:t>Переключение внимания</a:t>
            </a:r>
            <a:endParaRPr lang="ru-RU" sz="4000" b="0" strike="noStrike" spc="-1" dirty="0">
              <a:latin typeface="Arial"/>
            </a:endParaRPr>
          </a:p>
        </p:txBody>
      </p:sp>
      <p:sp>
        <p:nvSpPr>
          <p:cNvPr id="93" name="CustomShape 2"/>
          <p:cNvSpPr/>
          <p:nvPr/>
        </p:nvSpPr>
        <p:spPr>
          <a:xfrm>
            <a:off x="932400" y="1484640"/>
            <a:ext cx="7319880" cy="34347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2160" tIns="46080" rIns="92160" bIns="46080">
            <a:noAutofit/>
          </a:bodyPr>
          <a:lstStyle/>
          <a:p>
            <a:pPr marL="343080" indent="-340920">
              <a:lnSpc>
                <a:spcPct val="100000"/>
              </a:lnSpc>
              <a:spcBef>
                <a:spcPts val="720"/>
              </a:spcBef>
              <a:tabLst>
                <a:tab pos="0" algn="l"/>
              </a:tabLst>
            </a:pPr>
            <a:r>
              <a:rPr lang="ru-RU" sz="30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  </a:t>
            </a:r>
            <a:endParaRPr lang="ru-RU" sz="3000" b="1" strike="noStrike" spc="-1" dirty="0" smtClean="0">
              <a:solidFill>
                <a:srgbClr val="000000"/>
              </a:solidFill>
              <a:latin typeface="Arial"/>
              <a:ea typeface="DejaVu Sans"/>
            </a:endParaRPr>
          </a:p>
          <a:p>
            <a:pPr marL="343080" indent="-340920">
              <a:lnSpc>
                <a:spcPct val="100000"/>
              </a:lnSpc>
              <a:spcBef>
                <a:spcPts val="720"/>
              </a:spcBef>
              <a:tabLst>
                <a:tab pos="0" algn="l"/>
              </a:tabLst>
            </a:pPr>
            <a:r>
              <a:rPr lang="ru-RU" sz="3000" b="1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3000" b="1" strike="noStrike" spc="-1" dirty="0">
                <a:solidFill>
                  <a:srgbClr val="000000"/>
                </a:solidFill>
                <a:latin typeface="Book Antiqua"/>
                <a:ea typeface="DejaVu Sans"/>
              </a:rPr>
              <a:t>- это перемещение внимания с одного объекта на другой или с одного вида деятельности на другой в связи с постановкой  новой задачи.</a:t>
            </a:r>
            <a:endParaRPr lang="ru-RU" sz="30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Picture 2"/>
          <p:cNvPicPr/>
          <p:nvPr/>
        </p:nvPicPr>
        <p:blipFill>
          <a:blip r:embed="rId2"/>
          <a:stretch/>
        </p:blipFill>
        <p:spPr>
          <a:xfrm>
            <a:off x="0" y="0"/>
            <a:ext cx="9184680" cy="6855840"/>
          </a:xfrm>
          <a:prstGeom prst="rect">
            <a:avLst/>
          </a:prstGeom>
          <a:ln>
            <a:noFill/>
          </a:ln>
        </p:spPr>
      </p:pic>
      <p:sp>
        <p:nvSpPr>
          <p:cNvPr id="95" name="CustomShape 1"/>
          <p:cNvSpPr/>
          <p:nvPr/>
        </p:nvSpPr>
        <p:spPr>
          <a:xfrm>
            <a:off x="478620" y="225900"/>
            <a:ext cx="8227440" cy="1395288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dirty="0"/>
              <a:t/>
            </a:r>
            <a:br>
              <a:rPr dirty="0"/>
            </a:br>
            <a:endParaRPr lang="ru-RU" dirty="0"/>
          </a:p>
          <a:p>
            <a:pPr algn="ctr">
              <a:lnSpc>
                <a:spcPct val="100000"/>
              </a:lnSpc>
            </a:pPr>
            <a:r>
              <a:rPr lang="ru-RU" sz="4800" b="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Цикл </a:t>
            </a:r>
            <a:r>
              <a:rPr lang="ru-RU" sz="4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упражнений </a:t>
            </a:r>
            <a:r>
              <a:rPr dirty="0"/>
              <a:t/>
            </a:r>
            <a:br>
              <a:rPr dirty="0"/>
            </a:br>
            <a:r>
              <a:rPr lang="ru-RU" sz="4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на развитие внимания:</a:t>
            </a:r>
            <a:r>
              <a:rPr dirty="0"/>
              <a:t/>
            </a:r>
            <a:br>
              <a:rPr dirty="0"/>
            </a:br>
            <a:endParaRPr lang="ru-RU" sz="4800" b="0" strike="noStrike" spc="-1" dirty="0">
              <a:latin typeface="Arial"/>
            </a:endParaRPr>
          </a:p>
        </p:txBody>
      </p:sp>
      <p:pic>
        <p:nvPicPr>
          <p:cNvPr id="96" name="Рисунок 95"/>
          <p:cNvPicPr/>
          <p:nvPr/>
        </p:nvPicPr>
        <p:blipFill rotWithShape="1">
          <a:blip r:embed="rId3"/>
          <a:srcRect l="14419" t="15599"/>
          <a:stretch/>
        </p:blipFill>
        <p:spPr>
          <a:xfrm>
            <a:off x="1325880" y="1728216"/>
            <a:ext cx="6665976" cy="4681728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Picture 2"/>
          <p:cNvPicPr/>
          <p:nvPr/>
        </p:nvPicPr>
        <p:blipFill>
          <a:blip r:embed="rId2"/>
          <a:stretch/>
        </p:blipFill>
        <p:spPr>
          <a:xfrm>
            <a:off x="0" y="0"/>
            <a:ext cx="9184680" cy="6855840"/>
          </a:xfrm>
          <a:prstGeom prst="rect">
            <a:avLst/>
          </a:prstGeom>
          <a:ln>
            <a:noFill/>
          </a:ln>
        </p:spPr>
      </p:pic>
      <p:sp>
        <p:nvSpPr>
          <p:cNvPr id="98" name="CustomShape 1"/>
          <p:cNvSpPr/>
          <p:nvPr/>
        </p:nvSpPr>
        <p:spPr>
          <a:xfrm>
            <a:off x="2268360" y="1273320"/>
            <a:ext cx="4461840" cy="574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9" name="CustomShape 2"/>
          <p:cNvSpPr/>
          <p:nvPr/>
        </p:nvSpPr>
        <p:spPr>
          <a:xfrm>
            <a:off x="755640" y="5877360"/>
            <a:ext cx="7918560" cy="638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</p:txBody>
      </p:sp>
      <p:sp>
        <p:nvSpPr>
          <p:cNvPr id="100" name="CustomShape 3"/>
          <p:cNvSpPr/>
          <p:nvPr/>
        </p:nvSpPr>
        <p:spPr>
          <a:xfrm>
            <a:off x="376920" y="213840"/>
            <a:ext cx="8676000" cy="916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01" name="Рисунок 100"/>
          <p:cNvPicPr/>
          <p:nvPr/>
        </p:nvPicPr>
        <p:blipFill>
          <a:blip r:embed="rId3"/>
          <a:stretch/>
        </p:blipFill>
        <p:spPr>
          <a:xfrm>
            <a:off x="1284480" y="671940"/>
            <a:ext cx="7389720" cy="55418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Picture 2"/>
          <p:cNvPicPr/>
          <p:nvPr/>
        </p:nvPicPr>
        <p:blipFill>
          <a:blip r:embed="rId2"/>
          <a:stretch/>
        </p:blipFill>
        <p:spPr>
          <a:xfrm>
            <a:off x="0" y="0"/>
            <a:ext cx="9184680" cy="6855840"/>
          </a:xfrm>
          <a:prstGeom prst="rect">
            <a:avLst/>
          </a:prstGeom>
          <a:ln>
            <a:noFill/>
          </a:ln>
        </p:spPr>
      </p:pic>
      <p:sp>
        <p:nvSpPr>
          <p:cNvPr id="103" name="CustomShape 1"/>
          <p:cNvSpPr/>
          <p:nvPr/>
        </p:nvSpPr>
        <p:spPr>
          <a:xfrm>
            <a:off x="214200" y="189000"/>
            <a:ext cx="8927640" cy="1005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4" name="CustomShape 2"/>
          <p:cNvSpPr/>
          <p:nvPr/>
        </p:nvSpPr>
        <p:spPr>
          <a:xfrm>
            <a:off x="1403280" y="2060640"/>
            <a:ext cx="6943320" cy="1467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5" name="CustomShape 3"/>
          <p:cNvSpPr/>
          <p:nvPr/>
        </p:nvSpPr>
        <p:spPr>
          <a:xfrm>
            <a:off x="1619280" y="5373720"/>
            <a:ext cx="3887280" cy="159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6" name="CustomShape 4"/>
          <p:cNvSpPr/>
          <p:nvPr/>
        </p:nvSpPr>
        <p:spPr>
          <a:xfrm>
            <a:off x="1403280" y="5157720"/>
            <a:ext cx="4174560" cy="1293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200" b="0" strike="noStrike" spc="-1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107" name="CustomShape 5"/>
          <p:cNvSpPr/>
          <p:nvPr/>
        </p:nvSpPr>
        <p:spPr>
          <a:xfrm>
            <a:off x="1619280" y="4797360"/>
            <a:ext cx="3310920" cy="358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8" name="CustomShape 6"/>
          <p:cNvSpPr/>
          <p:nvPr/>
        </p:nvSpPr>
        <p:spPr>
          <a:xfrm>
            <a:off x="5651640" y="4724280"/>
            <a:ext cx="3310920" cy="358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9" name="CustomShape 7"/>
          <p:cNvSpPr/>
          <p:nvPr/>
        </p:nvSpPr>
        <p:spPr>
          <a:xfrm>
            <a:off x="4680000" y="1628640"/>
            <a:ext cx="4461840" cy="1698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10" name="Рисунок 109"/>
          <p:cNvPicPr/>
          <p:nvPr/>
        </p:nvPicPr>
        <p:blipFill>
          <a:blip r:embed="rId3"/>
          <a:stretch/>
        </p:blipFill>
        <p:spPr>
          <a:xfrm>
            <a:off x="1402920" y="674280"/>
            <a:ext cx="7451640" cy="5588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2704</TotalTime>
  <Words>320</Words>
  <Application>Microsoft Office PowerPoint</Application>
  <PresentationFormat>Экран (4:3)</PresentationFormat>
  <Paragraphs>57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20</vt:i4>
      </vt:variant>
    </vt:vector>
  </HeadingPairs>
  <TitlesOfParts>
    <vt:vector size="30" baseType="lpstr">
      <vt:lpstr>Arial</vt:lpstr>
      <vt:lpstr>Book Antiqua</vt:lpstr>
      <vt:lpstr>Comic Sans MS</vt:lpstr>
      <vt:lpstr>DejaVu Sans</vt:lpstr>
      <vt:lpstr>Liberation Sans Narrow</vt:lpstr>
      <vt:lpstr>Symbol</vt:lpstr>
      <vt:lpstr>Times New Roman</vt:lpstr>
      <vt:lpstr>Wingdings</vt:lpstr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MoBIL GROUP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subject/>
  <dc:creator>Мама</dc:creator>
  <dc:description/>
  <cp:lastModifiedBy>Учетная запись Майкрософт</cp:lastModifiedBy>
  <cp:revision>110</cp:revision>
  <dcterms:created xsi:type="dcterms:W3CDTF">2010-10-13T14:35:50Z</dcterms:created>
  <dcterms:modified xsi:type="dcterms:W3CDTF">2022-05-19T18:51:34Z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Company">
    <vt:lpwstr>MoBIL GROUP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0</vt:i4>
  </property>
  <property fmtid="{D5CDD505-2E9C-101B-9397-08002B2CF9AE}" pid="9" name="PresentationFormat">
    <vt:lpwstr>Экран (4:3)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24</vt:i4>
  </property>
</Properties>
</file>