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61" r:id="rId3"/>
    <p:sldId id="262" r:id="rId4"/>
    <p:sldId id="259" r:id="rId5"/>
    <p:sldId id="266" r:id="rId6"/>
    <p:sldId id="283" r:id="rId7"/>
    <p:sldId id="267" r:id="rId8"/>
    <p:sldId id="269" r:id="rId9"/>
    <p:sldId id="264" r:id="rId10"/>
    <p:sldId id="265" r:id="rId11"/>
    <p:sldId id="275" r:id="rId12"/>
    <p:sldId id="276" r:id="rId13"/>
    <p:sldId id="286" r:id="rId14"/>
    <p:sldId id="292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73105"/>
    <a:srgbClr val="542804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24236" b="17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1CC3-C154-42D2-BFD7-CE13519961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C0C6-ABDC-48B1-B134-59D31A7D6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9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C392-D4E0-43C7-88D5-B8E6C5C2F3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9845-0937-4197-9602-2EEE26DCE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88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C598-2C88-4ED2-BAA2-6397DCC06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1FAD-D12C-41FC-921B-77639FCA5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A999-DA84-405B-AF3B-85DA04E462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A215-0059-443A-BE7A-02CDC05B7D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6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15CC-9DD3-4517-A2DF-F4AA591177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EE3F-2BE9-44E9-86FF-0506B8FE27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7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B18D-1C0F-4C39-B346-2BF3B704A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8A1F-D875-45A0-B8DA-D9B3B7A3E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EDC5-5714-428D-9177-12FFF7A2AB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B6BE-DE00-4D2E-9104-2252CA9EE1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B68C-81DB-421B-BE69-E95AC5257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CFB5-2A30-44C3-9F26-F93335D7B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F67A-1E3D-4345-B41F-165631BECD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64B-2821-4708-9F12-7737A74E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777C-71F7-427B-8FCC-FC3B8CADA6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66E3-090D-4812-9E04-63775F01D5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39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8A27-C346-4CE8-84FB-7B7A249E66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89CE-1FB3-47A0-8D20-A7F12A91D6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61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5738-8E08-4BE1-8C28-562695D818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9158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FC50-3B61-4000-BC45-D27160D265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3716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6916A-39DC-4FD7-A584-94575A8937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479EC8-9799-4506-873A-381847B57E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134718">
            <a:off x="1471676" y="1412773"/>
            <a:ext cx="4905065" cy="347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«Технология развития критического мышления</a:t>
            </a:r>
            <a:r>
              <a:rPr lang="en-US" sz="40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уроках истории»</a:t>
            </a:r>
            <a:endParaRPr lang="ru-RU" sz="2000" b="1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ru-RU" sz="17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7231" y="5203220"/>
            <a:ext cx="52710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работу учитель истории 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Боженко А.А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459680"/>
            <a:ext cx="213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поле 2022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9616" y="238676"/>
            <a:ext cx="449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ЗолотополенскаяОШ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7" y="285728"/>
          <a:ext cx="8001054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357159" y="285727"/>
          <a:ext cx="8429682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Октябрьская социалистическая революция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14644" cy="19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novgorod.ru/tv/programs/8/6/0/1102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04"/>
            <a:ext cx="2643206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Ð°ÑÑÐ¸Ð½ÐºÐ¸ Ð¿Ð¾ Ð·Ð°Ð¿ÑÐ¾ÑÑ Ð¶ÐµÐ½Ð° Ð½Ð¸ÐºÐ¾Ð»Ð°Ñ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66"/>
            <a:ext cx="1552575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citaty.info/files/portraits/593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357430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s://ds04.infourok.ru/uploads/ex/07cd/0008f4f4-299148eb/img1.jpg"/>
          <p:cNvPicPr>
            <a:picLocks noGrp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72198" y="2714620"/>
            <a:ext cx="2828916" cy="15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agitclub.ru/hist/1917okt/09sent/dem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vkarpinsk.info/wp-content/uploads/2017/03/2017-03-17_14-02-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50057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fs00.infourok.ru/images/doc/196/224174/img8.jpg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344636" y="4817447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85720" y="214290"/>
          <a:ext cx="8858280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централизованного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государства со столицей Москва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 descr="https://fs00.infourok.ru/images/doc/228/47080/1/img2.jpg"/>
          <p:cNvPicPr/>
          <p:nvPr/>
        </p:nvPicPr>
        <p:blipFill>
          <a:blip r:embed="rId2" cstate="print"/>
          <a:srcRect r="24" b="55"/>
          <a:stretch>
            <a:fillRect/>
          </a:stretch>
        </p:blipFill>
        <p:spPr bwMode="auto">
          <a:xfrm>
            <a:off x="642910" y="21429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4.infourok.ru/uploads/ex/093a/00142d79-8ac593a6/img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5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ypresentation.ru/documents/e4651619ecb25ad272cfb9289290286a/img4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57950" y="0"/>
            <a:ext cx="20717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900igr.net/up/datas/131834/018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10" y="228599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https://ds04.infourok.ru/uploads/ex/0291/000029a0-e7aaa01b/img17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357430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monpartya-mos.ru/wp-content/uploads/2017/02/VASILIJ-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50057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900igr.net/up/datas/93833/019.jpg"/>
          <p:cNvPicPr/>
          <p:nvPr/>
        </p:nvPicPr>
        <p:blipFill>
          <a:blip r:embed="rId8" cstate="print"/>
          <a:srcRect b="29"/>
          <a:stretch>
            <a:fillRect/>
          </a:stretch>
        </p:blipFill>
        <p:spPr bwMode="auto">
          <a:xfrm>
            <a:off x="3500430" y="4357694"/>
            <a:ext cx="2357454" cy="2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krasnyj-ugol.ru/UserFiles/dynamic_pics/d7829fc86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429132"/>
            <a:ext cx="267854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285750" y="214313"/>
          <a:ext cx="8858280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 descr="D:\ПЕРЕДЕЛКА ПРОГРАММЫ\Без назван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605062" cy="17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ПЕРЕДЕЛКА ПРОГРАММЫ\Без названия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577504" cy="17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ПЕРЕДЕЛКА ПРОГРАММЫ\Без названия (2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04"/>
            <a:ext cx="235745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ПЕРЕДЕЛКА ПРОГРАММЫ\Без названия (3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231457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ПЕРЕДЕЛКА ПРОГРАММЫ\Без названия (4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3" y="2357437"/>
            <a:ext cx="2500330" cy="185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ПЕРЕДЕЛКА ПРОГРАММЫ\Без названия (5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428868"/>
            <a:ext cx="2428892" cy="16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:\ПЕРЕДЕЛКА ПРОГРАММЫ\Без названия (6)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429132"/>
            <a:ext cx="1857375" cy="199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ПЕРЕДЕЛКА ПРОГРАММЫ\Без названия (7)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572008"/>
            <a:ext cx="2397125" cy="16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ПЕРЕДЕЛКА ПРОГРАММЫ\Без названия (8)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0722" y="4724000"/>
            <a:ext cx="238796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3" y="404664"/>
            <a:ext cx="8600601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dirty="0" smtClean="0"/>
              <a:t>Прием</a:t>
            </a:r>
            <a:r>
              <a:rPr lang="en-US" dirty="0" smtClean="0"/>
              <a:t>:</a:t>
            </a:r>
            <a:r>
              <a:rPr lang="ru-RU" dirty="0" smtClean="0"/>
              <a:t>Ассоциации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16632"/>
            <a:ext cx="844893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956376" y="6669360"/>
            <a:ext cx="1296144" cy="18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005"/>
            <a:ext cx="8759280" cy="65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64562" cy="379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50" y="2897560"/>
            <a:ext cx="52805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100392" y="6669360"/>
            <a:ext cx="1043608" cy="18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ph type="tbl" idx="4294967295"/>
          </p:nvPr>
        </p:nvGraphicFramePr>
        <p:xfrm>
          <a:off x="1582738" y="1766888"/>
          <a:ext cx="7561262" cy="454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Тип урока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Работа 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информа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ционным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текстом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Работа с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художест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венным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текстом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Взаимо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Дискуссия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Урок-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исследование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Вызов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Мозговой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штурм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Кластер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Мозговой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штурм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Верные –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неверные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утвержде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“Толстые”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Инвентариза-ция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Парная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мозговая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атака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Осмысление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Инсерт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ПМИ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Чтение 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остановками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Зигзаг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(мозаика)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Перекрестная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дискуссия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Составление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чернового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текста, правка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Заполнение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таблицы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ЗХУ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Возвраще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ние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кластеру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Кластер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Сводная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таблица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Эссе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Редактиро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вание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Дальнейшее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Целеполага-ние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7629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30" name="Прямоугольник 4"/>
          <p:cNvSpPr>
            <a:spLocks noChangeArrowheads="1"/>
          </p:cNvSpPr>
          <p:nvPr/>
        </p:nvSpPr>
        <p:spPr bwMode="auto">
          <a:xfrm>
            <a:off x="468313" y="1052513"/>
            <a:ext cx="8351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smtClean="0">
                <a:solidFill>
                  <a:prstClr val="black"/>
                </a:solidFill>
              </a:rPr>
              <a:t>   </a:t>
            </a:r>
            <a:endParaRPr lang="ru-RU" altLang="ru-RU" sz="4400" i="1" smtClean="0">
              <a:solidFill>
                <a:prstClr val="black"/>
              </a:solidFill>
            </a:endParaRPr>
          </a:p>
        </p:txBody>
      </p:sp>
      <p:sp>
        <p:nvSpPr>
          <p:cNvPr id="67631" name="Прямоугольник 9"/>
          <p:cNvSpPr>
            <a:spLocks noChangeArrowheads="1"/>
          </p:cNvSpPr>
          <p:nvPr/>
        </p:nvSpPr>
        <p:spPr bwMode="auto">
          <a:xfrm>
            <a:off x="684213" y="549275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7632" name="Rectangle 51"/>
          <p:cNvSpPr>
            <a:spLocks noChangeArrowheads="1"/>
          </p:cNvSpPr>
          <p:nvPr/>
        </p:nvSpPr>
        <p:spPr bwMode="auto">
          <a:xfrm>
            <a:off x="928688" y="3643313"/>
            <a:ext cx="77152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cs typeface="Times New Roman" pitchFamily="18" charset="0"/>
              </a:rPr>
              <a:t>Технология критического мышления является общепедагогической, </a:t>
            </a:r>
            <a:r>
              <a:rPr lang="ru-RU" altLang="ru-RU" sz="1600" dirty="0" err="1" smtClean="0">
                <a:solidFill>
                  <a:srgbClr val="000000"/>
                </a:solidFill>
                <a:cs typeface="Times New Roman" pitchFamily="18" charset="0"/>
              </a:rPr>
              <a:t>надпредметной</a:t>
            </a:r>
            <a:r>
              <a:rPr lang="ru-RU" altLang="ru-RU" sz="1600" dirty="0" smtClean="0">
                <a:solidFill>
                  <a:srgbClr val="000000"/>
                </a:solidFill>
                <a:cs typeface="Times New Roman" pitchFamily="18" charset="0"/>
              </a:rPr>
              <a:t>, поэтому ее целесообразно применять в  урочной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cs typeface="Times New Roman" pitchFamily="18" charset="0"/>
              </a:rPr>
              <a:t>внеурочной деятельности, при проведении классных часов, классных мероприятий, коллективно-творческих дел.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67633" name="Rectangle 50"/>
          <p:cNvSpPr>
            <a:spLocks noChangeArrowheads="1"/>
          </p:cNvSpPr>
          <p:nvPr/>
        </p:nvSpPr>
        <p:spPr bwMode="auto">
          <a:xfrm>
            <a:off x="571500" y="0"/>
            <a:ext cx="8215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Критическое мышление не является врожденным, значит, на протяжении всех лет обучения в школе необходимо всесторонне развивать мышление учащихся (и умение пользоваться мыслительными операциями), учить их критически мыслить. Для развития мышления огромное значение имеет обучение, ведь таким образом круг знаний и представлений ребенка значительно расширяется, новые понятия выстраиваются в стройную систему, школьник чаще применяет умозаключения.</a:t>
            </a:r>
          </a:p>
        </p:txBody>
      </p:sp>
      <p:sp>
        <p:nvSpPr>
          <p:cNvPr id="67634" name="Rectangle 51"/>
          <p:cNvSpPr>
            <a:spLocks noChangeArrowheads="1"/>
          </p:cNvSpPr>
          <p:nvPr/>
        </p:nvSpPr>
        <p:spPr bwMode="auto">
          <a:xfrm>
            <a:off x="0" y="0"/>
            <a:ext cx="91471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Критическое мышление не только можно, но и нужно развивать на каждой ступени школы.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Повышается успеваемость, уровень усвоения знаний, качество обучения, а самое главное –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повышается мотивация ребят к учению! Развивая у школьников критическое мышление, учителя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тем самым поощряют их к самостоятельному решению проблем, к созданию новых возможностей,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 поиску необходимых сведений. Люди, которых в детстве учили решать проблемы, впоследствии бывают,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способны решать значительно больший круг задач, чем те, кого этому не учили. </a:t>
            </a:r>
          </a:p>
        </p:txBody>
      </p:sp>
    </p:spTree>
    <p:extLst>
      <p:ext uri="{BB962C8B-B14F-4D97-AF65-F5344CB8AC3E}">
        <p14:creationId xmlns:p14="http://schemas.microsoft.com/office/powerpoint/2010/main" val="28336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71744"/>
            <a:ext cx="8429684" cy="2500319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Критическое мышление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наивысшая организация мыслительных функций, заключающихся в анализе, синтезе, сопоставлении информации, нахождении причинно-следственных связей, умение делать собственные выводы.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72400" y="6669360"/>
            <a:ext cx="971600" cy="18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772400" cy="45720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Разработана в конце ХХ века в США, в России активно внедряется с 2006 года.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Основоположники – американские педагоги К.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Мередит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Ч. Темпл, Д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российские педагоги – Л.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Выгодский, 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М.В. Кларин, И.О.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Загашин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0392" y="6669360"/>
            <a:ext cx="1043608" cy="18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86834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4983179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Возможно использование на каждой   стадии урока  свои методические приемы, которые ориентируются на создание условий для свободного развития каждой личности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1000108"/>
            <a:ext cx="4857784" cy="5126055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Позволяет проводить уроки в оптимальном режиме;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повышается уровень работоспособности;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Усвоение знаний происходит в процессе постоянного поиска;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Повышает познавательную мотивацию к изучению предмета истории.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0392" y="6669360"/>
            <a:ext cx="1043608" cy="18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85786" y="4071942"/>
            <a:ext cx="8143932" cy="15001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 и развитию личностных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УДД: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Познавательных – работа с информационными источникам, выбор своего мнения и решения.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Коммуникативных – успешное сотрудничество, бесконфликтный обмен мнениями, развитие речи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Регулятивных – определение темы,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постановка проблемы и пути решения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72400" y="6669360"/>
            <a:ext cx="971600" cy="18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86200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Принципы ТРКМ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4786322"/>
            <a:ext cx="8501122" cy="1500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активность учащихся в образовательном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групповой работы в классе;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навыков общения;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 учащихся на самообразование;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графических приемов;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Соотнесение содержания с конкретными жизненными задачами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0392" y="6669360"/>
            <a:ext cx="1043608" cy="18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1e4/000332ab-d0a04c33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методические приемы развития критического мышления</a:t>
            </a:r>
            <a:r>
              <a:rPr lang="ru-RU" sz="3200" i="1" dirty="0" smtClean="0">
                <a:solidFill>
                  <a:schemeClr val="accent1"/>
                </a:solidFill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/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«Кластер»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Прием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мозговой штурм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разминка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опорного конспекта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7.Эссе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«Корзина идей»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Приём «Составление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синквейнов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10.Интерактивный прием (анимационные)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Знаю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../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Хочу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…/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Узнал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Ролевой проект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Да – нет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15.Приём «Чтение с остановками»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 Приём«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Взаимоопрос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Приём«Перепутанные логические цепочки»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« Перекрёстная дискуссия»</a:t>
            </a:r>
          </a:p>
          <a:p>
            <a:r>
              <a:rPr lang="ru-RU" i="1" dirty="0" smtClean="0"/>
              <a:t> </a:t>
            </a:r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72400" y="6741368"/>
            <a:ext cx="971600" cy="116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40804"/>
            <a:ext cx="850112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означает "пересечение смыслов" и этот метод разработан нашими соотечественниками Сергеем Фединым - писателем, педагогом, математиком и Владимиром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Бусленко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доктором технических наук, художником и философом. Ориентирован на развитие творческого мышления и способности устанавливать причинно-следственные связи учащимися.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составления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кроссенса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определить тематику, общую идею;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поиск и подбор изображений, иллюстрирующих элементы;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выделить 9 элементов - изображений, имеющих отношение к идее, теме;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найти связь между элементами, определить последовательность;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сконцентрировать смысл в одном элементе (5 -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квадрат);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выделить отличительные черты, особенности каждого элемента.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0392" y="6741368"/>
            <a:ext cx="1043608" cy="116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664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Monotype Corsiva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  </vt:lpstr>
      <vt:lpstr>Технология критического мышления</vt:lpstr>
      <vt:lpstr>Презентация PowerPoint</vt:lpstr>
      <vt:lpstr>Принципы ТРКМ</vt:lpstr>
      <vt:lpstr>Презентация PowerPoint</vt:lpstr>
      <vt:lpstr>Основные методические приемы развития критического мышления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Прием:Ассоциации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User</cp:lastModifiedBy>
  <cp:revision>102</cp:revision>
  <dcterms:created xsi:type="dcterms:W3CDTF">2016-01-18T19:20:57Z</dcterms:created>
  <dcterms:modified xsi:type="dcterms:W3CDTF">2022-06-09T05:58:42Z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929336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