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0"/>
  </p:notesMasterIdLst>
  <p:sldIdLst>
    <p:sldId id="261" r:id="rId3"/>
    <p:sldId id="262" r:id="rId4"/>
    <p:sldId id="259" r:id="rId5"/>
    <p:sldId id="266" r:id="rId6"/>
    <p:sldId id="283" r:id="rId7"/>
    <p:sldId id="267" r:id="rId8"/>
    <p:sldId id="269" r:id="rId9"/>
    <p:sldId id="264" r:id="rId10"/>
    <p:sldId id="265" r:id="rId11"/>
    <p:sldId id="275" r:id="rId12"/>
    <p:sldId id="276" r:id="rId13"/>
    <p:sldId id="286" r:id="rId14"/>
    <p:sldId id="292" r:id="rId15"/>
    <p:sldId id="288" r:id="rId16"/>
    <p:sldId id="289" r:id="rId17"/>
    <p:sldId id="290" r:id="rId18"/>
    <p:sldId id="29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66"/>
    <a:srgbClr val="673105"/>
    <a:srgbClr val="542804"/>
    <a:srgbClr val="713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72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8315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1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Олифирова Т.И. </a:t>
            </a:r>
            <a:endParaRPr lang="ru-RU" sz="11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D8C198"/>
              </a:clrFrom>
              <a:clrTo>
                <a:srgbClr val="D8C198">
                  <a:alpha val="0"/>
                </a:srgbClr>
              </a:clrTo>
            </a:clrChange>
          </a:blip>
          <a:srcRect l="-24236" b="17"/>
          <a:stretch>
            <a:fillRect/>
          </a:stretch>
        </p:blipFill>
        <p:spPr bwMode="auto">
          <a:xfrm rot="20935439">
            <a:off x="3814348" y="32097"/>
            <a:ext cx="2185005" cy="2582014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11CC3-C154-42D2-BFD7-CE13519961B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5C0C6-ABDC-48B1-B134-59D31A7D6E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98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6C392-D4E0-43C7-88D5-B8E6C5C2F3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9D9845-0937-4197-9602-2EEE26DCE1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888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8C598-2C88-4ED2-BAA2-6397DCC0680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61FAD-D12C-41FC-921B-77639FCA50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28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CA999-DA84-405B-AF3B-85DA04E462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7A215-0059-443A-BE7A-02CDC05B7D8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60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215CC-9DD3-4517-A2DF-F4AA5911773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EE3F-2BE9-44E9-86FF-0506B8FE27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476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0B18D-1C0F-4C39-B346-2BF3B704A3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28A1F-D875-45A0-B8DA-D9B3B7A3E4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63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EDC5-5714-428D-9177-12FFF7A2ABE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5B6BE-DE00-4D2E-9104-2252CA9EE1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53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 userDrawn="1"/>
        </p:nvGrpSpPr>
        <p:grpSpPr>
          <a:xfrm>
            <a:off x="0" y="5256360"/>
            <a:ext cx="2407412" cy="1601640"/>
            <a:chOff x="0" y="5256360"/>
            <a:chExt cx="2407412" cy="1601640"/>
          </a:xfrm>
        </p:grpSpPr>
        <p:pic>
          <p:nvPicPr>
            <p:cNvPr id="7" name="Picture 4" descr="http://www.tehnari.ru/attachments/f133/145763d1374755309-starinnye_knigi_raritety-369x228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1264313">
              <a:off x="309706" y="5256360"/>
              <a:ext cx="2097706" cy="1296144"/>
            </a:xfrm>
            <a:prstGeom prst="rect">
              <a:avLst/>
            </a:prstGeom>
            <a:noFill/>
          </p:spPr>
        </p:pic>
        <p:pic>
          <p:nvPicPr>
            <p:cNvPr id="8" name="Picture 6" descr="http://xn--24-6kc6aoaofcg6p.xn--p1ai/images/css/svecha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5373216"/>
              <a:ext cx="2181667" cy="1484784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extBox 9"/>
          <p:cNvSpPr txBox="1"/>
          <p:nvPr userDrawn="1"/>
        </p:nvSpPr>
        <p:spPr>
          <a:xfrm>
            <a:off x="781236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0" dirty="0" smtClean="0">
                <a:solidFill>
                  <a:srgbClr val="542804"/>
                </a:solidFill>
                <a:latin typeface="Monotype Corsiva" pitchFamily="66" charset="0"/>
              </a:rPr>
              <a:t>Олифирова Т.И. </a:t>
            </a:r>
            <a:endParaRPr lang="ru-RU" sz="1100" b="0" dirty="0">
              <a:solidFill>
                <a:srgbClr val="542804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DB68C-81DB-421B-BE69-E95AC525769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FCFB5-2A30-44C3-9F26-F93335D7BCE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720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FF67A-1E3D-4345-B41F-165631BECD1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CA64B-2821-4708-9F12-7737A74E6F0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1777C-71F7-427B-8FCC-FC3B8CADA63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F66E3-090D-4812-9E04-63775F01D5C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39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98A27-C346-4CE8-84FB-7B7A249E662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789CE-1FB3-47A0-8D20-A7F12A91D62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612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2038" y="1766888"/>
            <a:ext cx="3808412" cy="4113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2850" y="1766888"/>
            <a:ext cx="3808413" cy="4113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55738-8E08-4BE1-8C28-562695D818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989158"/>
      </p:ext>
    </p:extLst>
  </p:cSld>
  <p:clrMapOvr>
    <a:masterClrMapping/>
  </p:clrMapOvr>
  <p:transition spd="slow">
    <p:diamond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062038" y="1766888"/>
            <a:ext cx="7769225" cy="4113212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EFC50-3B61-4000-BC45-D27160D265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53716"/>
      </p:ext>
    </p:extLst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97101"/>
            <a:ext cx="2521622" cy="1696592"/>
            <a:chOff x="0" y="97101"/>
            <a:chExt cx="2521622" cy="1696592"/>
          </a:xfrm>
        </p:grpSpPr>
        <p:pic>
          <p:nvPicPr>
            <p:cNvPr id="8" name="Picture 8" descr="http://www.ktgs.ru/upload/medialibrary/a92/uumdnnyeve%20bo%20pnhksuiiqhaevz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97101"/>
              <a:ext cx="2521622" cy="1428580"/>
            </a:xfrm>
            <a:prstGeom prst="rect">
              <a:avLst/>
            </a:prstGeom>
            <a:noFill/>
          </p:spPr>
        </p:pic>
        <p:pic>
          <p:nvPicPr>
            <p:cNvPr id="9" name="Picture 6" descr="http://xn--24-6kc6aoaofcg6p.xn--p1ai/images/css/svecha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332656"/>
              <a:ext cx="2267743" cy="1461037"/>
            </a:xfrm>
            <a:prstGeom prst="rect">
              <a:avLst/>
            </a:prstGeom>
            <a:noFill/>
          </p:spPr>
        </p:pic>
      </p:grpSp>
      <p:sp>
        <p:nvSpPr>
          <p:cNvPr id="10" name="TextBox 9"/>
          <p:cNvSpPr txBox="1"/>
          <p:nvPr userDrawn="1"/>
        </p:nvSpPr>
        <p:spPr>
          <a:xfrm>
            <a:off x="781236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0" dirty="0" smtClean="0">
                <a:solidFill>
                  <a:srgbClr val="542804"/>
                </a:solidFill>
                <a:latin typeface="Monotype Corsiva" pitchFamily="66" charset="0"/>
              </a:rPr>
              <a:t>Олифирова Т.И. </a:t>
            </a:r>
            <a:endParaRPr lang="ru-RU" sz="1100" b="0" dirty="0">
              <a:solidFill>
                <a:srgbClr val="542804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 userDrawn="1"/>
        </p:nvGrpSpPr>
        <p:grpSpPr>
          <a:xfrm>
            <a:off x="0" y="5085184"/>
            <a:ext cx="2946690" cy="1772816"/>
            <a:chOff x="-107504" y="5085184"/>
            <a:chExt cx="2946690" cy="1772816"/>
          </a:xfrm>
        </p:grpSpPr>
        <p:pic>
          <p:nvPicPr>
            <p:cNvPr id="11" name="Picture 8" descr="http://ru2.anyfad.com/items/t1@c28eb76f-5ba3-4995-9d1e-743d31e88836/Drevnyaya-kniga-soderzhashhaya-svod-magicheskih-zakonov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520" y="5129808"/>
              <a:ext cx="2587666" cy="1728192"/>
            </a:xfrm>
            <a:prstGeom prst="rect">
              <a:avLst/>
            </a:prstGeom>
            <a:noFill/>
          </p:spPr>
        </p:pic>
        <p:pic>
          <p:nvPicPr>
            <p:cNvPr id="12" name="Picture 6" descr="http://xn--24-6kc6aoaofcg6p.xn--p1ai/images/css/svecha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07504" y="5085184"/>
              <a:ext cx="2373549" cy="1615374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14908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 userDrawn="1"/>
        </p:nvSpPr>
        <p:spPr>
          <a:xfrm>
            <a:off x="781236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0" dirty="0" smtClean="0">
                <a:solidFill>
                  <a:srgbClr val="542804"/>
                </a:solidFill>
                <a:latin typeface="Monotype Corsiva" pitchFamily="66" charset="0"/>
              </a:rPr>
              <a:t>Олифирова Т.И. </a:t>
            </a:r>
            <a:endParaRPr lang="ru-RU" sz="1100" b="0" dirty="0">
              <a:solidFill>
                <a:srgbClr val="542804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 userDrawn="1"/>
        </p:nvGrpSpPr>
        <p:grpSpPr>
          <a:xfrm>
            <a:off x="0" y="5256360"/>
            <a:ext cx="2407412" cy="1601640"/>
            <a:chOff x="0" y="5256360"/>
            <a:chExt cx="2407412" cy="1601640"/>
          </a:xfrm>
        </p:grpSpPr>
        <p:pic>
          <p:nvPicPr>
            <p:cNvPr id="14" name="Picture 4" descr="http://www.tehnari.ru/attachments/f133/145763d1374755309-starinnye_knigi_raritety-369x228.png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 rot="21264313">
              <a:off x="309706" y="5256360"/>
              <a:ext cx="2097706" cy="1296144"/>
            </a:xfrm>
            <a:prstGeom prst="rect">
              <a:avLst/>
            </a:prstGeom>
            <a:noFill/>
          </p:spPr>
        </p:pic>
        <p:pic>
          <p:nvPicPr>
            <p:cNvPr id="15" name="Picture 6" descr="http://xn--24-6kc6aoaofcg6p.xn--p1ai/images/css/svecha.png"/>
            <p:cNvPicPr>
              <a:picLocks noChangeAspect="1" noChangeArrowheads="1"/>
            </p:cNvPicPr>
            <p:nvPr userDrawn="1"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0" y="5373216"/>
              <a:ext cx="2181667" cy="1484784"/>
            </a:xfrm>
            <a:prstGeom prst="rect">
              <a:avLst/>
            </a:prstGeom>
            <a:noFill/>
          </p:spPr>
        </p:pic>
      </p:grp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21108-13E1-4354-A8C9-72D09190F013}" type="datetimeFigureOut">
              <a:rPr lang="ru-RU" smtClean="0"/>
              <a:pPr/>
              <a:t>09.06.2022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9719-FB89-4673-B9F9-E2690CB4B54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extBox 7"/>
          <p:cNvSpPr txBox="1"/>
          <p:nvPr userDrawn="1"/>
        </p:nvSpPr>
        <p:spPr>
          <a:xfrm>
            <a:off x="7812360" y="6669360"/>
            <a:ext cx="13316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100" b="0" dirty="0" smtClean="0">
                <a:solidFill>
                  <a:srgbClr val="542804"/>
                </a:solidFill>
                <a:latin typeface="Monotype Corsiva" pitchFamily="66" charset="0"/>
              </a:rPr>
              <a:t>Олифирова Т.И. </a:t>
            </a:r>
            <a:endParaRPr lang="ru-RU" sz="1100" b="0" dirty="0">
              <a:solidFill>
                <a:srgbClr val="542804"/>
              </a:solidFill>
              <a:latin typeface="Monotype Corsiva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E96916A-39DC-4FD7-A584-94575A8937C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09.06.2022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479EC8-9799-4506-873A-381847B57E9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32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134718">
            <a:off x="1471676" y="1412773"/>
            <a:ext cx="4905065" cy="3475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«Технология развития критического мышления</a:t>
            </a:r>
            <a:r>
              <a:rPr lang="en-US" sz="4000" b="1" i="1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на уроках истории»</a:t>
            </a:r>
            <a:endParaRPr lang="ru-RU" sz="2000" b="1" i="1" dirty="0" smtClean="0"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algn="ctr"/>
            <a:endParaRPr lang="ru-RU" sz="1700" b="1" i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37231" y="5203220"/>
            <a:ext cx="52710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работу учитель истории  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Боженко А.А</a:t>
            </a:r>
          </a:p>
          <a:p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87824" y="6459680"/>
            <a:ext cx="2133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Золотое поле 2022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09616" y="238676"/>
            <a:ext cx="4490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 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ЗолотополенскаяОШ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85787" y="285728"/>
          <a:ext cx="8001054" cy="57864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7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288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88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882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half" idx="1"/>
          </p:nvPr>
        </p:nvGraphicFramePr>
        <p:xfrm>
          <a:off x="357159" y="285727"/>
          <a:ext cx="8429682" cy="6215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98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98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Октябрьская социалистическая революция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Рисунок 11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714644" cy="1913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.novgorod.ru/tv/programs/8/6/0/110286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28604"/>
            <a:ext cx="2643206" cy="188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ÐÐ°ÑÑÐ¸Ð½ÐºÐ¸ Ð¿Ð¾ Ð·Ð°Ð¿ÑÐ¾ÑÑ Ð¶ÐµÐ½Ð° Ð½Ð¸ÐºÐ¾Ð»Ð°Ñ 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357166"/>
            <a:ext cx="1552575" cy="188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citaty.info/files/portraits/5936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2357430"/>
            <a:ext cx="150019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Содержимое 15" descr="https://ds04.infourok.ru/uploads/ex/07cd/0008f4f4-299148eb/img1.jpg"/>
          <p:cNvPicPr>
            <a:picLocks noGrp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 bwMode="auto">
          <a:xfrm>
            <a:off x="6072198" y="2714620"/>
            <a:ext cx="2828916" cy="1513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www.agitclub.ru/hist/1917okt/09sent/dem00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4429132"/>
            <a:ext cx="235745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vkarpinsk.info/wp-content/uploads/2017/03/2017-03-17_14-02-5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0430" y="4500570"/>
            <a:ext cx="22860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fs00.infourok.ru/images/doc/196/224174/img8.jpg"/>
          <p:cNvPicPr/>
          <p:nvPr/>
        </p:nvPicPr>
        <p:blipFill>
          <a:blip r:embed="rId9" cstate="print"/>
          <a:stretch>
            <a:fillRect/>
          </a:stretch>
        </p:blipFill>
        <p:spPr bwMode="auto">
          <a:xfrm>
            <a:off x="6344636" y="4817447"/>
            <a:ext cx="264320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285720" y="214290"/>
          <a:ext cx="8858280" cy="6215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Образование централизованного</a:t>
                      </a:r>
                      <a:r>
                        <a:rPr lang="ru-RU" sz="2400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государства со столицей Москва</a:t>
                      </a:r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Рисунок 7" descr="https://fs00.infourok.ru/images/doc/228/47080/1/img2.jpg"/>
          <p:cNvPicPr/>
          <p:nvPr/>
        </p:nvPicPr>
        <p:blipFill>
          <a:blip r:embed="rId2" cstate="print"/>
          <a:srcRect r="24" b="55"/>
          <a:stretch>
            <a:fillRect/>
          </a:stretch>
        </p:blipFill>
        <p:spPr bwMode="auto">
          <a:xfrm>
            <a:off x="642910" y="214290"/>
            <a:ext cx="221457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ds04.infourok.ru/uploads/ex/093a/00142d79-8ac593a6/img2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42852"/>
            <a:ext cx="228601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mypresentation.ru/documents/e4651619ecb25ad272cfb9289290286a/img4.jpg"/>
          <p:cNvPicPr/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357950" y="0"/>
            <a:ext cx="2071702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900igr.net/up/datas/131834/018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642910" y="2285992"/>
            <a:ext cx="235745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1" descr="https://ds04.infourok.ru/uploads/ex/0291/000029a0-e7aaa01b/img17.jpg"/>
          <p:cNvPicPr>
            <a:picLocks noGrp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86512" y="2357430"/>
            <a:ext cx="257176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://monpartya-mos.ru/wp-content/uploads/2017/02/VASILIJ-2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10" y="4500570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900igr.net/up/datas/93833/019.jpg"/>
          <p:cNvPicPr/>
          <p:nvPr/>
        </p:nvPicPr>
        <p:blipFill>
          <a:blip r:embed="rId8" cstate="print"/>
          <a:srcRect b="29"/>
          <a:stretch>
            <a:fillRect/>
          </a:stretch>
        </p:blipFill>
        <p:spPr bwMode="auto">
          <a:xfrm>
            <a:off x="3500430" y="4357694"/>
            <a:ext cx="2357454" cy="234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krasnyj-ugol.ru/UserFiles/dynamic_pics/d7829fc86e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57950" y="4429132"/>
            <a:ext cx="2678546" cy="242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4294967295"/>
          </p:nvPr>
        </p:nvGraphicFramePr>
        <p:xfrm>
          <a:off x="285750" y="214313"/>
          <a:ext cx="8858280" cy="6215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2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71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" name="Рисунок 17" descr="D:\ПЕРЕДЕЛКА ПРОГРАММЫ\Без названия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2605062" cy="1788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D:\ПЕРЕДЕЛКА ПРОГРАММЫ\Без названия (1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357166"/>
            <a:ext cx="2577504" cy="1782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D:\ПЕРЕДЕЛКА ПРОГРАММЫ\Без названия (2)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428604"/>
            <a:ext cx="2357454" cy="164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D:\ПЕРЕДЕЛКА ПРОГРАММЫ\Без названия (3)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2357430"/>
            <a:ext cx="2314577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D:\ПЕРЕДЕЛКА ПРОГРАММЫ\Без названия (4)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3" y="2357437"/>
            <a:ext cx="2500330" cy="1857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D:\ПЕРЕДЕЛКА ПРОГРАММЫ\Без названия (5)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2428868"/>
            <a:ext cx="2428892" cy="167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D:\ПЕРЕДЕЛКА ПРОГРАММЫ\Без названия (6)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786" y="4429132"/>
            <a:ext cx="1857375" cy="1990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D:\ПЕРЕДЕЛКА ПРОГРАММЫ\Без названия (7)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428992" y="4572008"/>
            <a:ext cx="2397125" cy="1652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D:\ПЕРЕДЕЛКА ПРОГРАММЫ\Без названия (8).jpg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80722" y="4724000"/>
            <a:ext cx="2387965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3" y="404664"/>
            <a:ext cx="8600601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291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/>
          <a:lstStyle/>
          <a:p>
            <a:r>
              <a:rPr lang="ru-RU" dirty="0" smtClean="0"/>
              <a:t>Прием</a:t>
            </a:r>
            <a:r>
              <a:rPr lang="en-US" dirty="0" smtClean="0"/>
              <a:t>:</a:t>
            </a:r>
            <a:r>
              <a:rPr lang="ru-RU" dirty="0" smtClean="0"/>
              <a:t>Ассоциации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32" y="116632"/>
            <a:ext cx="8448939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956376" y="6669360"/>
            <a:ext cx="1296144" cy="1886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00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3005"/>
            <a:ext cx="8759280" cy="656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26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5064562" cy="379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450" y="2897560"/>
            <a:ext cx="528058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100392" y="6669360"/>
            <a:ext cx="1043608" cy="1886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58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ph type="tbl" idx="4294967295"/>
          </p:nvPr>
        </p:nvGraphicFramePr>
        <p:xfrm>
          <a:off x="1582738" y="1766888"/>
          <a:ext cx="7561262" cy="4546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1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801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44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Тип урока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Работа с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информа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 –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ционным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текстом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Работа с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художест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венным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текстом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Взаимо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обучение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Дискуссия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Письмо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Урок-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исследование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4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Вызов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Мозговой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штурм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Кластер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Мозговой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штурм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Верные –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неверные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утвержде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ния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“Толстые”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вопросы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latin typeface="Calibri"/>
                          <a:ea typeface="Calibri"/>
                          <a:cs typeface="Times New Roman"/>
                        </a:rPr>
                        <a:t>Инвентариза-ция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Парная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мозговая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атака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68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Осмысление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Инсерт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ПМИ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Чтение с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остановками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Зигзаг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(мозаика)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Перекрестная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Calibri"/>
                          <a:ea typeface="Calibri"/>
                          <a:cs typeface="Times New Roman"/>
                        </a:rPr>
                        <a:t>дискуссия</a:t>
                      </a:r>
                      <a:endParaRPr lang="ru-RU" sz="18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Составление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чернового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текста, правка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Заполнение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таблицы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ЗХУ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0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Рефлексия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latin typeface="Calibri"/>
                          <a:ea typeface="Calibri"/>
                          <a:cs typeface="Times New Roman"/>
                        </a:rPr>
                        <a:t>Возвраще</a:t>
                      </a: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latin typeface="Calibri"/>
                          <a:ea typeface="Calibri"/>
                          <a:cs typeface="Times New Roman"/>
                        </a:rPr>
                        <a:t>ние</a:t>
                      </a: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 к</a:t>
                      </a:r>
                      <a:r>
                        <a:rPr lang="ru-RU" sz="14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latin typeface="Calibri"/>
                          <a:ea typeface="Calibri"/>
                          <a:cs typeface="Times New Roman"/>
                        </a:rPr>
                        <a:t>кластеру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Кластер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Сводная 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таблица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Эссе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Редактиро</a:t>
                      </a: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latin typeface="Calibri"/>
                          <a:ea typeface="Calibri"/>
                          <a:cs typeface="Times New Roman"/>
                        </a:rPr>
                        <a:t>вание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Дальнейшее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latin typeface="Calibri"/>
                          <a:ea typeface="Calibri"/>
                          <a:cs typeface="Times New Roman"/>
                        </a:rPr>
                        <a:t>Целеполага-ние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4" marR="6858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7629" name="Picture 2" descr="http://linda6035.ucoz.ru/fokina_l-p-shablon_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630" name="Прямоугольник 4"/>
          <p:cNvSpPr>
            <a:spLocks noChangeArrowheads="1"/>
          </p:cNvSpPr>
          <p:nvPr/>
        </p:nvSpPr>
        <p:spPr bwMode="auto">
          <a:xfrm>
            <a:off x="468313" y="1052513"/>
            <a:ext cx="835183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4400" smtClean="0">
                <a:solidFill>
                  <a:prstClr val="black"/>
                </a:solidFill>
              </a:rPr>
              <a:t>   </a:t>
            </a:r>
            <a:endParaRPr lang="ru-RU" altLang="ru-RU" sz="4400" i="1" smtClean="0">
              <a:solidFill>
                <a:prstClr val="black"/>
              </a:solidFill>
            </a:endParaRPr>
          </a:p>
        </p:txBody>
      </p:sp>
      <p:sp>
        <p:nvSpPr>
          <p:cNvPr id="67631" name="Прямоугольник 9"/>
          <p:cNvSpPr>
            <a:spLocks noChangeArrowheads="1"/>
          </p:cNvSpPr>
          <p:nvPr/>
        </p:nvSpPr>
        <p:spPr bwMode="auto">
          <a:xfrm>
            <a:off x="684213" y="549275"/>
            <a:ext cx="7632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2800" b="1" smtClean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67632" name="Rectangle 51"/>
          <p:cNvSpPr>
            <a:spLocks noChangeArrowheads="1"/>
          </p:cNvSpPr>
          <p:nvPr/>
        </p:nvSpPr>
        <p:spPr bwMode="auto">
          <a:xfrm>
            <a:off x="928688" y="3643313"/>
            <a:ext cx="7715250" cy="184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9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0000"/>
                </a:solidFill>
                <a:cs typeface="Times New Roman" pitchFamily="18" charset="0"/>
              </a:rPr>
              <a:t>Технология критического мышления является общепедагогической, </a:t>
            </a:r>
            <a:r>
              <a:rPr lang="ru-RU" altLang="ru-RU" sz="1600" dirty="0" err="1" smtClean="0">
                <a:solidFill>
                  <a:srgbClr val="000000"/>
                </a:solidFill>
                <a:cs typeface="Times New Roman" pitchFamily="18" charset="0"/>
              </a:rPr>
              <a:t>надпредметной</a:t>
            </a:r>
            <a:r>
              <a:rPr lang="ru-RU" altLang="ru-RU" sz="1600" dirty="0" smtClean="0">
                <a:solidFill>
                  <a:srgbClr val="000000"/>
                </a:solidFill>
                <a:cs typeface="Times New Roman" pitchFamily="18" charset="0"/>
              </a:rPr>
              <a:t>, поэтому ее целесообразно применять в  урочной 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srgbClr val="000000"/>
                </a:solidFill>
                <a:cs typeface="Times New Roman" pitchFamily="18" charset="0"/>
              </a:rPr>
              <a:t>внеурочной деятельности, при проведении классных часов, классных мероприятий, коллективно-творческих дел.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900" dirty="0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  <a:endParaRPr lang="ru-RU" altLang="ru-RU" dirty="0" smtClean="0">
              <a:solidFill>
                <a:prstClr val="black"/>
              </a:solidFill>
            </a:endParaRPr>
          </a:p>
        </p:txBody>
      </p:sp>
      <p:sp>
        <p:nvSpPr>
          <p:cNvPr id="67633" name="Rectangle 50"/>
          <p:cNvSpPr>
            <a:spLocks noChangeArrowheads="1"/>
          </p:cNvSpPr>
          <p:nvPr/>
        </p:nvSpPr>
        <p:spPr bwMode="auto">
          <a:xfrm>
            <a:off x="571500" y="0"/>
            <a:ext cx="821531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40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40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Критическое мышление не является врожденным, значит, на протяжении всех лет обучения в школе необходимо всесторонне развивать мышление учащихся (и умение пользоваться мыслительными операциями), учить их критически мыслить. Для развития мышления огромное значение имеет обучение, ведь таким образом круг знаний и представлений ребенка значительно расширяется, новые понятия выстраиваются в стройную систему, школьник чаще применяет умозаключения.</a:t>
            </a:r>
          </a:p>
        </p:txBody>
      </p:sp>
      <p:sp>
        <p:nvSpPr>
          <p:cNvPr id="67634" name="Rectangle 51"/>
          <p:cNvSpPr>
            <a:spLocks noChangeArrowheads="1"/>
          </p:cNvSpPr>
          <p:nvPr/>
        </p:nvSpPr>
        <p:spPr bwMode="auto">
          <a:xfrm>
            <a:off x="0" y="0"/>
            <a:ext cx="914717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4508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4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4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   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          Критическое мышление не только можно, но и нужно развивать на каждой ступени школы.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Повышается успеваемость, уровень усвоения знаний, качество обучения, а самое главное –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повышается мотивация ребят к учению! Развивая у школьников критическое мышление, учителя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тем самым поощряют их к самостоятельному решению проблем, к созданию новых возможностей,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к поиску необходимых сведений. Люди, которых в детстве учили решать проблемы, впоследствии бывают,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smtClean="0">
                <a:solidFill>
                  <a:prstClr val="black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способны решать значительно больший круг задач, чем те, кого этому не учили. </a:t>
            </a:r>
          </a:p>
        </p:txBody>
      </p:sp>
    </p:spTree>
    <p:extLst>
      <p:ext uri="{BB962C8B-B14F-4D97-AF65-F5344CB8AC3E}">
        <p14:creationId xmlns:p14="http://schemas.microsoft.com/office/powerpoint/2010/main" val="283367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2571744"/>
            <a:ext cx="8429684" cy="2500319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Критическое мышление 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это наивысшая организация мыслительных функций, заключающихся в анализе, синтезе, сопоставлении информации, нахождении причинно-следственных связей, умение делать собственные выводы.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72400" y="6669360"/>
            <a:ext cx="971600" cy="1886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14348" y="428604"/>
            <a:ext cx="7772400" cy="457203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Разработана в конце ХХ века в США, в России активно внедряется с 2006 года.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Основоположники – американские педагоги К.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Мередит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Ч. Темпл, Д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Стилл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российские педагоги – Л.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Выгодский, </a:t>
            </a:r>
            <a:endParaRPr lang="en-US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Эльконин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М.В. Кларин, И.О.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Загашин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др.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100392" y="6669360"/>
            <a:ext cx="1043608" cy="1886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274638"/>
            <a:ext cx="8858280" cy="868346"/>
          </a:xfrm>
        </p:spPr>
        <p:txBody>
          <a:bodyPr/>
          <a:lstStyle/>
          <a:p>
            <a:r>
              <a:rPr lang="ru-RU" sz="40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Технология критического мышления</a:t>
            </a:r>
            <a:endParaRPr lang="ru-RU" sz="40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142984"/>
            <a:ext cx="4281518" cy="4983179"/>
          </a:xfrm>
        </p:spPr>
        <p:txBody>
          <a:bodyPr/>
          <a:lstStyle/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Отличия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Возможно использование на каждой   стадии урока  свои методические приемы, которые ориентируются на создание условий для свободного развития каждой личности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071934" y="1000108"/>
            <a:ext cx="4857784" cy="5126055"/>
          </a:xfrm>
        </p:spPr>
        <p:txBody>
          <a:bodyPr/>
          <a:lstStyle/>
          <a:p>
            <a:r>
              <a:rPr lang="ru-RU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Позволяет проводить уроки в оптимальном режиме;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 детей повышается уровень работоспособности;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Усвоение знаний происходит в процессе постоянного поиска;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Повышает познавательную мотивацию к изучению предмета истории.</a:t>
            </a:r>
          </a:p>
          <a:p>
            <a:pPr>
              <a:buNone/>
            </a:pPr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100392" y="6669360"/>
            <a:ext cx="1043608" cy="1886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85786" y="4071942"/>
            <a:ext cx="8143932" cy="1500187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Технология критического мышления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способствует формированию  и развитию личностных 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метапредметных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УДД: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Познавательных – работа с информационными источникам, выбор своего мнения и решения.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Коммуникативных – успешное сотрудничество, бесконфликтный обмен мнениями, развитие речи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Регулятивных – определение темы,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целеполагание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постановка проблемы и пути решения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172400" y="6669360"/>
            <a:ext cx="971600" cy="1886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348" y="785794"/>
            <a:ext cx="7772400" cy="862009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Принципы ТРКМ</a:t>
            </a:r>
            <a:endParaRPr lang="ru-RU" sz="32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28596" y="4786322"/>
            <a:ext cx="8501122" cy="1500187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Познавательная активность учащихся в образовательном процессе;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групповой работы в классе;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навыков общения;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Мотивация учащихся на самообразование;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Использование графических приемов;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Соотнесение содержания с конкретными жизненными задачами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100392" y="6669360"/>
            <a:ext cx="1043608" cy="18864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s02.infourok.ru/uploads/ex/11e4/000332ab-d0a04c33/img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11430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Основные методические приемы развития критического мышления</a:t>
            </a:r>
            <a:r>
              <a:rPr lang="ru-RU" sz="3200" i="1" dirty="0" smtClean="0">
                <a:solidFill>
                  <a:schemeClr val="accent1"/>
                </a:solidFill>
              </a:rPr>
              <a:t/>
            </a:r>
            <a:br>
              <a:rPr lang="ru-RU" sz="3200" i="1" dirty="0" smtClean="0">
                <a:solidFill>
                  <a:schemeClr val="accent1"/>
                </a:solidFill>
              </a:rPr>
            </a:br>
            <a:endParaRPr lang="ru-RU" sz="3200" dirty="0">
              <a:solidFill>
                <a:schemeClr val="accent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281518" cy="4525963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dirty="0" smtClean="0"/>
              <a:t>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 «Кластер»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Прием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мозговой штурм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Интеллектуальная разминка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Создание опорного конспекта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 «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7.Эссе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 «Корзина идей»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Приём «Составление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синквейнов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214810" y="1600200"/>
            <a:ext cx="4929190" cy="4525963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10.Интерактивный прием (анимационные)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Знаю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../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Хочу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узнать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…/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Узнал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…»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12. Ролевой проект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14. Да – нет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15.Приём «Чтение с остановками»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16. Приём«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Взаимоопрос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 Приём«Перепутанные логические цепочки»</a:t>
            </a:r>
          </a:p>
          <a:p>
            <a:pPr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 « Перекрёстная дискуссия»</a:t>
            </a:r>
          </a:p>
          <a:p>
            <a:r>
              <a:rPr lang="ru-RU" i="1" dirty="0" smtClean="0"/>
              <a:t> </a:t>
            </a:r>
          </a:p>
          <a:p>
            <a:endParaRPr lang="ru-RU" dirty="0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172400" y="6741368"/>
            <a:ext cx="971600" cy="1166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85720" y="240804"/>
            <a:ext cx="8501122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24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означает "пересечение смыслов" и этот метод разработан нашими соотечественниками Сергеем Фединым - писателем, педагогом, математиком и Владимиром </a:t>
            </a:r>
            <a:r>
              <a:rPr lang="ru-R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Бусленко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- доктором технических наук, художником и философом. Ориентирован на развитие творческого мышления и способности устанавливать причинно-следственные связи учащимися.</a:t>
            </a:r>
            <a:endParaRPr lang="ru-RU" sz="2400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Алгоритм составления </a:t>
            </a:r>
            <a:r>
              <a:rPr kumimoji="0" lang="ru-RU" sz="2400" b="1" i="0" u="sng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кроссенса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1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определить тематику, общую идею;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поиск и подбор изображений, иллюстрирующих элементы;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выделить 9 элементов - изображений, имеющих отношение к идее, теме;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найти связь между элементами, определить последовательность;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сконцентрировать смысл в одном элементе (5 -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квадрат);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выделить отличительные черты, особенности каждого элемента.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100392" y="6741368"/>
            <a:ext cx="1043608" cy="11663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6633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664</Words>
  <Application>Microsoft Office PowerPoint</Application>
  <PresentationFormat>Экран (4:3)</PresentationFormat>
  <Paragraphs>141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Arial Narrow</vt:lpstr>
      <vt:lpstr>Calibri</vt:lpstr>
      <vt:lpstr>Cambria Math</vt:lpstr>
      <vt:lpstr>Monotype Corsiva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  </vt:lpstr>
      <vt:lpstr>Технология критического мышления</vt:lpstr>
      <vt:lpstr>Презентация PowerPoint</vt:lpstr>
      <vt:lpstr>Принципы ТРКМ</vt:lpstr>
      <vt:lpstr>Презентация PowerPoint</vt:lpstr>
      <vt:lpstr>Основные методические приемы развития критического мышления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Прием:Ассоциации  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User</cp:lastModifiedBy>
  <cp:revision>102</cp:revision>
  <dcterms:created xsi:type="dcterms:W3CDTF">2016-01-18T19:20:57Z</dcterms:created>
  <dcterms:modified xsi:type="dcterms:W3CDTF">2022-06-09T05:58:42Z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929336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