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8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FFFF"/>
    <a:srgbClr val="CCFF33"/>
    <a:srgbClr val="000000"/>
    <a:srgbClr val="CCFFFF"/>
    <a:srgbClr val="FF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>
        <p:scale>
          <a:sx n="73" d="100"/>
          <a:sy n="73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52A3C-2E79-4B46-AD14-B5F5DF60D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8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8DFD4F-F91E-4FA5-9A4D-B44FDF488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B6D79-E513-4A24-987B-9B066755F893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6EBE0-EEF3-4C6B-8F19-A2A233189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92D-85B0-4B66-842D-790A6C7A80D8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F1D1D-039C-4BB5-A833-42A51EEEE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6F79-725B-440D-A3A2-C36EA3313CD0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889C-9F79-482C-90EA-A91AF7689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2EC66-18E1-453B-A078-7F75646CDD86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D5ABA-2F81-4DD6-8906-151EE352A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DE6F-4BAF-486D-AB9A-E9449EB5C157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56364-F1A4-4750-8FFE-D5B2B59CB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5955-936F-4BF8-8B64-3371D86231BB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A410-C2B5-420E-8D30-42E51166D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4BC1-544A-4B30-98A8-A44B7FED4DB9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16890-114D-4715-B570-A7FD84E65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1F4A-EF39-4FDC-B801-2CF82F7754AA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5E2E6-15EE-484A-9802-731DE20B5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400B-DC71-4DDB-98D6-A973502FC237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9E77-3BCF-48A6-A764-A4065E6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2E71-6A99-4BD2-BE5D-058D1ABE18D7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50A0-C5A9-4A89-84E9-9E0BD0BE1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273B-5FBF-4DB4-88E4-2BD8FA8F0355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8E17-8A10-4FBE-BB2A-EE2FF743B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FED9-8D58-402C-88D6-D4656F31AE71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046A-9F85-4CD1-A9AA-92113CD71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5DA0-2A35-4248-A91E-AF1D08BFED7A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1E978-AC65-4ADB-9756-7F9895099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34771-8CC3-48BD-BA4D-6190337C51B8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95823-A677-4789-9869-ECB98CB60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71D0ED2-F0C2-4734-82B8-4B8E26E562C8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8E3E7C-B21D-4FC1-90A7-5F4EE3D7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09832E-CE96-4899-AE9C-8B5C93DFB90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9218" name="Rectangle 2" descr="Фиолетовый узор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1081088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1117600" indent="-1117600" eaLnBrk="1" hangingPunct="1">
              <a:buFontTx/>
              <a:buAutoNum type="romanUcPeriod"/>
              <a:defRPr/>
            </a:pP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Сбор и группировка статистических данных.</a:t>
            </a:r>
            <a:endParaRPr lang="ru-RU" sz="3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289" y="1341438"/>
            <a:ext cx="8229600" cy="4525963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FF00FF"/>
                </a:solidFill>
              </a:rPr>
              <a:t>Статистика</a:t>
            </a:r>
            <a:r>
              <a:rPr lang="ru-RU" i="1" dirty="0" smtClean="0">
                <a:solidFill>
                  <a:schemeClr val="hlink"/>
                </a:solidFill>
              </a:rPr>
              <a:t> </a:t>
            </a:r>
            <a:r>
              <a:rPr lang="ru-RU" dirty="0" smtClean="0">
                <a:solidFill>
                  <a:schemeClr val="hlink"/>
                </a:solidFill>
              </a:rPr>
              <a:t>– получение, обработка, анализ и публикация информации, характеризующей количественные закономерности жизни в обществе в неразрывной связи с их количественным содержанием.</a:t>
            </a:r>
          </a:p>
          <a:p>
            <a:pPr algn="r" eaLnBrk="1" hangingPunct="1"/>
            <a:r>
              <a:rPr lang="ru-RU" sz="2000" dirty="0" smtClean="0">
                <a:solidFill>
                  <a:srgbClr val="000000"/>
                </a:solidFill>
              </a:rPr>
              <a:t>энциклопедический словарь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11" name="Picture 8" descr="http://www.triplets.ru/images/photos/medium/article4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67672"/>
            <a:ext cx="2218283" cy="165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6046A-9F85-4CD1-A9AA-92113CD714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1266" name="Picture 2" descr="http://images.myshared.ru/6/602072/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911752" cy="518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6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B7FB6-8319-45AD-97EC-5A86364F354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4905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Статистические характеристики </a:t>
            </a:r>
            <a:r>
              <a:rPr lang="ru-RU" sz="1600" b="1" i="1" smtClean="0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ln>
            <a:solidFill>
              <a:srgbClr val="FFFFFF"/>
            </a:solidFill>
          </a:ln>
        </p:spPr>
        <p:txBody>
          <a:bodyPr/>
          <a:lstStyle/>
          <a:p>
            <a:pPr marL="82550" indent="-82550" eaLnBrk="1" hangingPunct="1">
              <a:lnSpc>
                <a:spcPct val="90000"/>
              </a:lnSpc>
            </a:pPr>
            <a:r>
              <a:rPr lang="ru-RU" i="1" dirty="0" smtClean="0">
                <a:solidFill>
                  <a:srgbClr val="FFFF00"/>
                </a:solidFill>
              </a:rPr>
              <a:t>      </a:t>
            </a:r>
            <a:r>
              <a:rPr lang="ru-RU" sz="3600" i="1" dirty="0" smtClean="0">
                <a:solidFill>
                  <a:srgbClr val="FFFF00"/>
                </a:solidFill>
              </a:rPr>
              <a:t>Среднее арифметическое</a:t>
            </a:r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ряда чисел  -    частное от деления суммы этих чисел на число слагаемых</a:t>
            </a:r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r>
              <a:rPr lang="ru-RU" sz="2400" u="sng" dirty="0" smtClean="0">
                <a:solidFill>
                  <a:srgbClr val="000000"/>
                </a:solidFill>
              </a:rPr>
              <a:t>Задача: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</a:rPr>
              <a:t>сколько минут тратят на домашнее задание по алгебре</a:t>
            </a:r>
            <a:r>
              <a:rPr lang="ru-RU" dirty="0" smtClean="0"/>
              <a:t>?</a:t>
            </a:r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23, 30, 25, 20, 34, 25, 30, 34, 35, 14</a:t>
            </a:r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</a:t>
            </a:r>
            <a:r>
              <a:rPr lang="ru-RU" u="sng" dirty="0" smtClean="0">
                <a:solidFill>
                  <a:srgbClr val="FFFF99"/>
                </a:solidFill>
              </a:rPr>
              <a:t>23+30+25+20+34+25+30+34+35+14</a:t>
            </a:r>
            <a:r>
              <a:rPr lang="ru-RU" baseline="-25000" dirty="0" smtClean="0">
                <a:solidFill>
                  <a:srgbClr val="FFFF99"/>
                </a:solidFill>
              </a:rPr>
              <a:t> = </a:t>
            </a:r>
            <a:r>
              <a:rPr lang="ru-RU" dirty="0" smtClean="0">
                <a:solidFill>
                  <a:srgbClr val="FFFF99"/>
                </a:solidFill>
              </a:rPr>
              <a:t>24</a:t>
            </a:r>
          </a:p>
          <a:p>
            <a:pPr marL="82550" indent="-82550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FFFF99"/>
                </a:solidFill>
              </a:rPr>
              <a:t>                          10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900113" y="2924175"/>
            <a:ext cx="7200900" cy="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50908E-4F23-4E21-A6A9-BBFF045CEBC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Статистические характеристики </a:t>
            </a:r>
            <a:r>
              <a:rPr lang="ru-RU" sz="1600" b="1" i="1" smtClean="0">
                <a:solidFill>
                  <a:srgbClr val="000000"/>
                </a:solidFill>
              </a:rPr>
              <a:t>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</a:rPr>
              <a:t>Размах </a:t>
            </a:r>
            <a:r>
              <a:rPr lang="ru-RU" smtClean="0"/>
              <a:t>ряда чисел  - разность между наибольшим и наименьшим из этих чисел</a:t>
            </a:r>
          </a:p>
          <a:p>
            <a:pPr eaLnBrk="1" hangingPunct="1"/>
            <a:r>
              <a:rPr lang="ru-RU" sz="2400" u="sng" smtClean="0">
                <a:solidFill>
                  <a:srgbClr val="000000"/>
                </a:solidFill>
              </a:rPr>
              <a:t>Пример:</a:t>
            </a:r>
            <a:r>
              <a:rPr lang="ru-RU" smtClean="0"/>
              <a:t> дан </a:t>
            </a:r>
            <a:r>
              <a:rPr lang="ru-RU" u="sng" smtClean="0"/>
              <a:t>упорядоченный</a:t>
            </a:r>
            <a:r>
              <a:rPr lang="ru-RU" smtClean="0"/>
              <a:t> ряд чисел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35, 35,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mtClean="0">
                <a:solidFill>
                  <a:srgbClr val="0000FF"/>
                </a:solidFill>
              </a:rPr>
              <a:t>36, 36, 36, 36,</a:t>
            </a:r>
            <a:r>
              <a:rPr lang="ru-RU" smtClean="0">
                <a:solidFill>
                  <a:srgbClr val="FFFF00"/>
                </a:solidFill>
              </a:rPr>
              <a:t> 37, 37, </a:t>
            </a:r>
            <a:r>
              <a:rPr lang="ru-RU" smtClean="0">
                <a:solidFill>
                  <a:srgbClr val="FF0000"/>
                </a:solidFill>
              </a:rPr>
              <a:t>38,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mtClean="0"/>
              <a:t>39, 39</a:t>
            </a:r>
          </a:p>
          <a:p>
            <a:pPr eaLnBrk="1" hangingPunct="1">
              <a:buFontTx/>
              <a:buNone/>
            </a:pPr>
            <a:r>
              <a:rPr lang="ru-RU" smtClean="0"/>
              <a:t>			</a:t>
            </a:r>
            <a:r>
              <a:rPr lang="ru-RU" smtClean="0">
                <a:solidFill>
                  <a:srgbClr val="CCFFFF"/>
                </a:solidFill>
              </a:rPr>
              <a:t>39 – 34 = 4  - </a:t>
            </a:r>
            <a:r>
              <a:rPr lang="ru-RU" sz="2400" smtClean="0">
                <a:solidFill>
                  <a:srgbClr val="FFFF00"/>
                </a:solidFill>
              </a:rPr>
              <a:t>размах ряда</a:t>
            </a: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663CE-EB88-4484-AEC5-B18A107DDFD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Статистические характеристики </a:t>
            </a:r>
            <a:r>
              <a:rPr lang="ru-RU" sz="1600" b="1" smtClean="0">
                <a:solidFill>
                  <a:srgbClr val="000000"/>
                </a:solidFill>
              </a:rPr>
              <a:t>(3)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</a:rPr>
              <a:t>Модой</a:t>
            </a:r>
            <a:r>
              <a:rPr lang="ru-RU" smtClean="0"/>
              <a:t> ряда чисел – число наиболее часто встречающееся в данном ряду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latin typeface="Times New Roman" pitchFamily="18" charset="0"/>
              </a:rPr>
              <a:t>Ряд чисел может иметь более одной моды или не иметь моды совсем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35, 35,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mtClean="0">
                <a:solidFill>
                  <a:srgbClr val="0000FF"/>
                </a:solidFill>
              </a:rPr>
              <a:t>36, 36, 36, 36,</a:t>
            </a:r>
            <a:r>
              <a:rPr lang="ru-RU" smtClean="0">
                <a:solidFill>
                  <a:srgbClr val="FFFF00"/>
                </a:solidFill>
              </a:rPr>
              <a:t> 37, 37, </a:t>
            </a:r>
            <a:r>
              <a:rPr lang="ru-RU" smtClean="0">
                <a:solidFill>
                  <a:srgbClr val="FF0000"/>
                </a:solidFill>
              </a:rPr>
              <a:t>38,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mtClean="0"/>
              <a:t>39, 39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	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</a:rPr>
              <a:t>36</a:t>
            </a:r>
            <a:r>
              <a:rPr lang="ru-RU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</a:rPr>
              <a:t>–мода ряда, так как встречается чаще всего в этом ряду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CE48F-4DF8-4F52-B4A5-8FD4D82AEA6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Статистические характеристики </a:t>
            </a:r>
            <a:r>
              <a:rPr lang="ru-RU" sz="1600" b="1" smtClean="0">
                <a:solidFill>
                  <a:srgbClr val="000000"/>
                </a:solidFill>
              </a:rPr>
              <a:t>(4)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800" i="1" smtClean="0">
                <a:solidFill>
                  <a:srgbClr val="FFFF00"/>
                </a:solidFill>
              </a:rPr>
              <a:t>Медианой</a:t>
            </a:r>
            <a:r>
              <a:rPr lang="ru-RU" sz="2800" smtClean="0"/>
              <a:t> </a:t>
            </a:r>
            <a:r>
              <a:rPr lang="ru-RU" sz="2800" u="sng" smtClean="0"/>
              <a:t>упорядоченного</a:t>
            </a:r>
            <a:r>
              <a:rPr lang="ru-RU" sz="2800" smtClean="0"/>
              <a:t> ряда чисел с </a:t>
            </a:r>
            <a:r>
              <a:rPr lang="ru-RU" sz="2800" u="sng" smtClean="0">
                <a:solidFill>
                  <a:srgbClr val="CCFF66"/>
                </a:solidFill>
                <a:latin typeface="Times New Roman" pitchFamily="18" charset="0"/>
              </a:rPr>
              <a:t>нечётным </a:t>
            </a:r>
            <a:r>
              <a:rPr lang="ru-RU" sz="2800" smtClean="0"/>
              <a:t>числом членов называется среднее в ряду число;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с </a:t>
            </a:r>
            <a:r>
              <a:rPr lang="ru-RU" sz="2800" u="sng" smtClean="0">
                <a:solidFill>
                  <a:srgbClr val="CCFF66"/>
                </a:solidFill>
                <a:latin typeface="Times New Roman" pitchFamily="18" charset="0"/>
              </a:rPr>
              <a:t>чётным</a:t>
            </a:r>
            <a:r>
              <a:rPr lang="ru-RU" sz="2800" smtClean="0">
                <a:latin typeface="Times New Roman" pitchFamily="18" charset="0"/>
              </a:rPr>
              <a:t> </a:t>
            </a:r>
            <a:r>
              <a:rPr lang="ru-RU" sz="2800" smtClean="0"/>
              <a:t>числом членов  среднее арифметическое чисел, записанных посередине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1)</a:t>
            </a:r>
            <a:r>
              <a:rPr lang="ru-RU" sz="1200" smtClean="0">
                <a:solidFill>
                  <a:srgbClr val="000000"/>
                </a:solidFill>
              </a:rPr>
              <a:t>     </a:t>
            </a:r>
            <a:r>
              <a:rPr lang="ru-RU" sz="2800" smtClean="0"/>
              <a:t>64, 72, 72, 75, </a:t>
            </a:r>
            <a:r>
              <a:rPr lang="ru-RU" sz="2800" u="sng" smtClean="0">
                <a:solidFill>
                  <a:srgbClr val="FF0000"/>
                </a:solidFill>
              </a:rPr>
              <a:t>78</a:t>
            </a:r>
            <a:r>
              <a:rPr lang="ru-RU" sz="2800" smtClean="0"/>
              <a:t>, 82, 85, 91, 93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2)    </a:t>
            </a:r>
            <a:r>
              <a:rPr lang="ru-RU" sz="2800" smtClean="0">
                <a:solidFill>
                  <a:srgbClr val="FFFFFF"/>
                </a:solidFill>
              </a:rPr>
              <a:t>64, 72, 72, 75, </a:t>
            </a:r>
            <a:r>
              <a:rPr lang="ru-RU" sz="2800" u="sng" smtClean="0">
                <a:solidFill>
                  <a:srgbClr val="FFFF00"/>
                </a:solidFill>
              </a:rPr>
              <a:t>78, 82</a:t>
            </a:r>
            <a:r>
              <a:rPr lang="ru-RU" sz="2800" smtClean="0">
                <a:solidFill>
                  <a:srgbClr val="FFFFFF"/>
                </a:solidFill>
              </a:rPr>
              <a:t>, 85, 88, 91, 93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FFFF"/>
                </a:solidFill>
              </a:rPr>
              <a:t>			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FFFF"/>
                </a:solidFill>
              </a:rPr>
              <a:t>				</a:t>
            </a:r>
            <a:r>
              <a:rPr lang="ru-RU" sz="2800" u="sng" smtClean="0">
                <a:solidFill>
                  <a:srgbClr val="FFFF00"/>
                </a:solidFill>
              </a:rPr>
              <a:t>78+82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800" baseline="-25000" smtClean="0">
                <a:solidFill>
                  <a:srgbClr val="FFFFFF"/>
                </a:solidFill>
              </a:rPr>
              <a:t>=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80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FFFF"/>
                </a:solidFill>
              </a:rPr>
              <a:t>				    2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260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Сбор и группировка статистических данных.</vt:lpstr>
      <vt:lpstr>Презентация PowerPoint</vt:lpstr>
      <vt:lpstr>Статистические характеристики (1)</vt:lpstr>
      <vt:lpstr>Статистические характеристики (2)</vt:lpstr>
      <vt:lpstr>Статистические характеристики (3)</vt:lpstr>
      <vt:lpstr>Статистические характеристики (4)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статистики и теории вероятностей  9 класс</dc:title>
  <dc:creator>Грязнова</dc:creator>
  <cp:lastModifiedBy>Галина Ивановна</cp:lastModifiedBy>
  <cp:revision>44</cp:revision>
  <dcterms:created xsi:type="dcterms:W3CDTF">2007-04-05T15:21:03Z</dcterms:created>
  <dcterms:modified xsi:type="dcterms:W3CDTF">2020-04-20T17:48:05Z</dcterms:modified>
</cp:coreProperties>
</file>