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8" r:id="rId3"/>
    <p:sldId id="265" r:id="rId4"/>
    <p:sldId id="264" r:id="rId5"/>
    <p:sldId id="266" r:id="rId6"/>
    <p:sldId id="267" r:id="rId7"/>
    <p:sldId id="270" r:id="rId8"/>
    <p:sldId id="263" r:id="rId9"/>
    <p:sldId id="271" r:id="rId10"/>
    <p:sldId id="261" r:id="rId11"/>
  </p:sldIdLst>
  <p:sldSz cx="9144000" cy="6858000" type="screen4x3"/>
  <p:notesSz cx="6858000" cy="9144000"/>
  <p:custDataLst>
    <p:tags r:id="rId12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7E7BC-AE22-4DD5-A07B-050FA0144D6B}" type="datetimeFigureOut">
              <a:rPr lang="ru-RU"/>
              <a:pPr>
                <a:defRPr/>
              </a:pPr>
              <a:t>19.05.2022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3215C-92C2-4525-8A64-93D1EF5C051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6000">
        <p:split orient="vert"/>
      </p:transition>
    </mc:Choice>
    <mc:Fallback xmlns="">
      <p:transition spd="slow" advClick="0" advTm="6000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1C64C-02CB-4ECE-AB10-910981550687}" type="datetimeFigureOut">
              <a:rPr lang="ru-RU"/>
              <a:pPr>
                <a:defRPr/>
              </a:pPr>
              <a:t>19.05.2022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017F0-79FC-49AC-9955-1DAE07A4A7C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6000">
        <p:split orient="vert"/>
      </p:transition>
    </mc:Choice>
    <mc:Fallback xmlns="">
      <p:transition spd="slow" advClick="0" advTm="6000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777F1-0F00-48F2-BFE6-CAA18C935740}" type="datetimeFigureOut">
              <a:rPr lang="ru-RU"/>
              <a:pPr>
                <a:defRPr/>
              </a:pPr>
              <a:t>19.05.2022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521D0-8910-4567-A95F-A308C71E663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6000">
        <p:split orient="vert"/>
      </p:transition>
    </mc:Choice>
    <mc:Fallback xmlns="">
      <p:transition spd="slow" advClick="0" advTm="6000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C0C4E-53C1-4374-B6AD-156923079346}" type="datetimeFigureOut">
              <a:rPr lang="ru-RU"/>
              <a:pPr>
                <a:defRPr/>
              </a:pPr>
              <a:t>19.05.2022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4CF94-36E4-45C3-BA51-DFFC9BC4B38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6000">
        <p:split orient="vert"/>
      </p:transition>
    </mc:Choice>
    <mc:Fallback xmlns="">
      <p:transition spd="slow" advClick="0" advTm="6000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15C4C-60BF-40FB-8920-80E058096B7B}" type="datetimeFigureOut">
              <a:rPr lang="ru-RU"/>
              <a:pPr>
                <a:defRPr/>
              </a:pPr>
              <a:t>19.05.2022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21384-9377-439A-8E37-55E528641E4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6000">
        <p:split orient="vert"/>
      </p:transition>
    </mc:Choice>
    <mc:Fallback xmlns="">
      <p:transition spd="slow" advClick="0" advTm="6000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2129D-991F-4277-99D9-1BA8924E18F9}" type="datetimeFigureOut">
              <a:rPr lang="ru-RU"/>
              <a:pPr>
                <a:defRPr/>
              </a:pPr>
              <a:t>19.05.2022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58EA6-AD52-41E6-A0F1-7DF6FC6517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6000">
        <p:split orient="vert"/>
      </p:transition>
    </mc:Choice>
    <mc:Fallback xmlns="">
      <p:transition spd="slow" advClick="0" advTm="6000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23E31-41D9-4949-8F01-DAD1C0876FB1}" type="datetimeFigureOut">
              <a:rPr lang="ru-RU"/>
              <a:pPr>
                <a:defRPr/>
              </a:pPr>
              <a:t>19.05.2022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2ACDC-C14C-4B99-B4A4-9CE785E3263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6000">
        <p:split orient="vert"/>
      </p:transition>
    </mc:Choice>
    <mc:Fallback xmlns="">
      <p:transition spd="slow" advClick="0" advTm="6000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4F3CE-1181-4662-9E9E-4FF9261729B9}" type="datetimeFigureOut">
              <a:rPr lang="ru-RU"/>
              <a:pPr>
                <a:defRPr/>
              </a:pPr>
              <a:t>19.05.2022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5AD88-19B9-4B7C-87D1-6080FAEBF67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6000">
        <p:split orient="vert"/>
      </p:transition>
    </mc:Choice>
    <mc:Fallback xmlns="">
      <p:transition spd="slow" advClick="0" advTm="6000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1F7D6-2321-4FD0-BDDB-86917712DCF6}" type="datetimeFigureOut">
              <a:rPr lang="ru-RU"/>
              <a:pPr>
                <a:defRPr/>
              </a:pPr>
              <a:t>19.05.2022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870E3-5CAD-4B23-BDC9-2FD12E064C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6000">
        <p:split orient="vert"/>
      </p:transition>
    </mc:Choice>
    <mc:Fallback xmlns="">
      <p:transition spd="slow" advClick="0" advTm="6000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7E344-0111-4E9D-A416-C68E0A22F11D}" type="datetimeFigureOut">
              <a:rPr lang="ru-RU"/>
              <a:pPr>
                <a:defRPr/>
              </a:pPr>
              <a:t>19.05.2022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FA46B-CFFB-4242-948B-0CC27EC8125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6000">
        <p:split orient="vert"/>
      </p:transition>
    </mc:Choice>
    <mc:Fallback xmlns="">
      <p:transition spd="slow" advClick="0" advTm="6000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80BB6-4A56-4AE0-8232-AEA479294649}" type="datetimeFigureOut">
              <a:rPr lang="ru-RU"/>
              <a:pPr>
                <a:defRPr/>
              </a:pPr>
              <a:t>19.05.2022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54CA1-D598-4C7E-8B17-75B8D3FC766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6000">
        <p:split orient="vert"/>
      </p:transition>
    </mc:Choice>
    <mc:Fallback xmlns="">
      <p:transition spd="slow" advClick="0" advTm="6000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AA1F52-E10D-4BCF-904A-4AD3F4D5E7C5}" type="datetimeFigureOut">
              <a:rPr lang="ru-RU"/>
              <a:pPr>
                <a:defRPr/>
              </a:pPr>
              <a:t>19.05.2022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1F96B5C-006B-41F0-A789-C1A78B198E6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6000">
        <p:split orient="vert"/>
      </p:transition>
    </mc:Choice>
    <mc:Fallback xmlns="">
      <p:transition spd="slow" advClick="0" advTm="6000">
        <p:split orient="vert"/>
      </p:transition>
    </mc:Fallback>
  </mc:AlternateConten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9E4B98-2965-400A-8770-28A1F5CDCD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8024" y="1484784"/>
            <a:ext cx="3670176" cy="477478"/>
          </a:xfrm>
        </p:spPr>
        <p:txBody>
          <a:bodyPr/>
          <a:lstStyle/>
          <a:p>
            <a:r>
              <a:rPr lang="ru-RU" sz="3600" dirty="0">
                <a:solidFill>
                  <a:schemeClr val="hlink"/>
                </a:solidFill>
                <a:latin typeface="Palace Script MT" pitchFamily="66" charset="0"/>
              </a:rPr>
              <a:t>«</a:t>
            </a:r>
            <a:r>
              <a:rPr lang="ru-RU" sz="3200" dirty="0">
                <a:solidFill>
                  <a:schemeClr val="hlink"/>
                </a:solidFill>
                <a:latin typeface="Palace Script MT" pitchFamily="66" charset="0"/>
              </a:rPr>
              <a:t>Формирование коммуникативных универсальных учебных действий»</a:t>
            </a:r>
            <a:endParaRPr lang="ru-RU" sz="3200" dirty="0"/>
          </a:p>
        </p:txBody>
      </p:sp>
      <p:sp>
        <p:nvSpPr>
          <p:cNvPr id="8" name="Подзаголовок 7">
            <a:extLst>
              <a:ext uri="{FF2B5EF4-FFF2-40B4-BE49-F238E27FC236}">
                <a16:creationId xmlns:a16="http://schemas.microsoft.com/office/drawing/2014/main" id="{20600018-9176-4B26-9E37-B55B4E3904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0940" y="4657737"/>
            <a:ext cx="3670176" cy="1752600"/>
          </a:xfrm>
        </p:spPr>
        <p:txBody>
          <a:bodyPr/>
          <a:lstStyle/>
          <a:p>
            <a:pPr marL="0" indent="0" algn="l">
              <a:buFont typeface="Arial" charset="0"/>
              <a:buNone/>
            </a:pP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Подготовила: Билалова А.Р.</a:t>
            </a:r>
          </a:p>
          <a:p>
            <a:pPr marL="0" indent="0" algn="l">
              <a:buFont typeface="Arial" charset="0"/>
              <a:buNone/>
            </a:pP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 нач. классов</a:t>
            </a:r>
          </a:p>
          <a:p>
            <a:pPr marL="0" indent="0">
              <a:buFont typeface="Arial" charset="0"/>
              <a:buNone/>
            </a:pP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20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Золотополенская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ОШ» 2022г.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FB4B0EEE-170B-4C9C-BE22-F9C10F85F44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465"/>
            <a:ext cx="3670176" cy="3933833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3D5244A-6C18-4011-BEF4-7E0B5607810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2648" y="3944646"/>
            <a:ext cx="3670176" cy="2749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980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6000">
        <p:split orient="vert"/>
      </p:transition>
    </mc:Choice>
    <mc:Fallback xmlns="">
      <p:transition spd="slow" advClick="0" advTm="6000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267744" y="1604466"/>
            <a:ext cx="540067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 dirty="0">
                <a:solidFill>
                  <a:srgbClr val="E46C0A"/>
                </a:solidFill>
                <a:latin typeface="Calibri" pitchFamily="34" charset="0"/>
              </a:rPr>
              <a:t>Спасибо </a:t>
            </a:r>
          </a:p>
          <a:p>
            <a:pPr algn="ctr"/>
            <a:r>
              <a:rPr lang="ru-RU" sz="6000" b="1" dirty="0">
                <a:solidFill>
                  <a:srgbClr val="E46C0A"/>
                </a:solidFill>
                <a:latin typeface="Calibri" pitchFamily="34" charset="0"/>
              </a:rPr>
              <a:t>за внимание!</a:t>
            </a:r>
          </a:p>
        </p:txBody>
      </p:sp>
      <p:pic>
        <p:nvPicPr>
          <p:cNvPr id="17411" name="Picture 2" descr="D:\Мои документы\дети ученики 1\2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55900" y="4293096"/>
            <a:ext cx="36322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6000">
        <p:split orient="vert"/>
      </p:transition>
    </mc:Choice>
    <mc:Fallback xmlns="">
      <p:transition spd="slow" advClick="0" advTm="6000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b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Почему необходимо уделять больше внимания формированию коммуникативных навыков в начальной школе?              </a:t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836712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Наблюдение за учащимися начальной школы показало, что многим ребятам трудно вежливо общаться друг с другом, они не умеют правильно обращаться за  помощью к  ребятам и взрослым. Порой просто требуют, чтобы им помогли, сделали за них работу, не умеют благодарить. Ребятам трудно договариваться между собой, подчиняться определённым правилам, даже слушать учителя на уроке.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Главной целью образовательного процесса на уроке является создание для учащихся возможности занимать активную, инициативную позицию в изучении школьных предметов. </a:t>
            </a:r>
          </a:p>
          <a:p>
            <a:pPr marL="0" indent="0" algn="just">
              <a:buNone/>
            </a:pP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C:\Users\User\AppData\Local\Microsoft\Windows\Temporary Internet Files\Content.IE5\3UEBO9FD\lgi01a20140110130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844629"/>
            <a:ext cx="1433482" cy="1536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8269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6000">
        <p:split orient="vert"/>
      </p:transition>
    </mc:Choice>
    <mc:Fallback xmlns="">
      <p:transition spd="slow" advClick="0" advTm="6000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3429000"/>
            <a:ext cx="7848872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Одной из наиболее эффективных форм работы в начальной школе является групповая. Младшим школьникам очень нравится работать в группах. Но эта форма работы водится постепенно. Начинается с работы в паре, затем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минигруппа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(3-4 человека), а потом уже полноценная группа.</a:t>
            </a:r>
            <a:br>
              <a:rPr lang="ru-RU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Целью групповой работы является активное вовлечение каждого ученика в процесс усвоения учебного материала.</a:t>
            </a:r>
            <a:br>
              <a:rPr lang="ru-RU" sz="14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br>
              <a:rPr lang="ru-RU" sz="14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ru-RU" sz="1400" dirty="0">
              <a:solidFill>
                <a:prstClr val="black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6000">
        <p:split orient="vert"/>
      </p:transition>
    </mc:Choice>
    <mc:Fallback xmlns="">
      <p:transition spd="slow" advClick="0" advTm="6000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iagram 5"/>
          <p:cNvGrpSpPr>
            <a:grpSpLocks/>
          </p:cNvGrpSpPr>
          <p:nvPr/>
        </p:nvGrpSpPr>
        <p:grpSpPr bwMode="auto">
          <a:xfrm>
            <a:off x="827088" y="477838"/>
            <a:ext cx="10009187" cy="6054725"/>
            <a:chOff x="279" y="1017"/>
            <a:chExt cx="5171" cy="2812"/>
          </a:xfrm>
        </p:grpSpPr>
        <p:sp>
          <p:nvSpPr>
            <p:cNvPr id="3" name="_s15367"/>
            <p:cNvSpPr>
              <a:spLocks noChangeShapeType="1"/>
            </p:cNvSpPr>
            <p:nvPr/>
          </p:nvSpPr>
          <p:spPr bwMode="auto">
            <a:xfrm flipH="1" flipV="1">
              <a:off x="2228" y="2216"/>
              <a:ext cx="320" cy="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4" name="_s15368"/>
            <p:cNvSpPr>
              <a:spLocks noChangeArrowheads="1"/>
            </p:cNvSpPr>
            <p:nvPr/>
          </p:nvSpPr>
          <p:spPr bwMode="auto">
            <a:xfrm>
              <a:off x="1578" y="1780"/>
              <a:ext cx="667" cy="66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Русский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язык</a:t>
              </a:r>
            </a:p>
          </p:txBody>
        </p:sp>
        <p:sp>
          <p:nvSpPr>
            <p:cNvPr id="5" name="_s15369"/>
            <p:cNvSpPr>
              <a:spLocks noChangeShapeType="1"/>
            </p:cNvSpPr>
            <p:nvPr/>
          </p:nvSpPr>
          <p:spPr bwMode="auto">
            <a:xfrm flipH="1">
              <a:off x="2471" y="2691"/>
              <a:ext cx="198" cy="27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6" name="_s15370"/>
            <p:cNvSpPr>
              <a:spLocks noChangeArrowheads="1"/>
            </p:cNvSpPr>
            <p:nvPr/>
          </p:nvSpPr>
          <p:spPr bwMode="auto">
            <a:xfrm>
              <a:off x="1942" y="2900"/>
              <a:ext cx="667" cy="66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Математика</a:t>
              </a:r>
            </a:p>
          </p:txBody>
        </p:sp>
        <p:sp>
          <p:nvSpPr>
            <p:cNvPr id="7" name="_s15371"/>
            <p:cNvSpPr>
              <a:spLocks noChangeShapeType="1"/>
            </p:cNvSpPr>
            <p:nvPr/>
          </p:nvSpPr>
          <p:spPr bwMode="auto">
            <a:xfrm>
              <a:off x="3059" y="2691"/>
              <a:ext cx="199" cy="27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8" name="_s15372"/>
            <p:cNvSpPr>
              <a:spLocks noChangeArrowheads="1"/>
            </p:cNvSpPr>
            <p:nvPr/>
          </p:nvSpPr>
          <p:spPr bwMode="auto">
            <a:xfrm>
              <a:off x="3120" y="2900"/>
              <a:ext cx="667" cy="66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Литературное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чтение</a:t>
              </a:r>
            </a:p>
          </p:txBody>
        </p:sp>
        <p:sp>
          <p:nvSpPr>
            <p:cNvPr id="9" name="_s15373"/>
            <p:cNvSpPr>
              <a:spLocks noChangeShapeType="1"/>
            </p:cNvSpPr>
            <p:nvPr/>
          </p:nvSpPr>
          <p:spPr bwMode="auto">
            <a:xfrm flipV="1">
              <a:off x="3180" y="2215"/>
              <a:ext cx="321" cy="10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0" name="_s15374"/>
            <p:cNvSpPr>
              <a:spLocks noChangeArrowheads="1"/>
            </p:cNvSpPr>
            <p:nvPr/>
          </p:nvSpPr>
          <p:spPr bwMode="auto">
            <a:xfrm>
              <a:off x="3484" y="1780"/>
              <a:ext cx="667" cy="66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Технология</a:t>
              </a:r>
            </a:p>
          </p:txBody>
        </p:sp>
        <p:sp>
          <p:nvSpPr>
            <p:cNvPr id="11" name="_s15375"/>
            <p:cNvSpPr>
              <a:spLocks noChangeShapeType="1"/>
            </p:cNvSpPr>
            <p:nvPr/>
          </p:nvSpPr>
          <p:spPr bwMode="auto">
            <a:xfrm flipV="1">
              <a:off x="2864" y="1753"/>
              <a:ext cx="0" cy="3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" name="_s15376"/>
            <p:cNvSpPr>
              <a:spLocks noChangeArrowheads="1"/>
            </p:cNvSpPr>
            <p:nvPr/>
          </p:nvSpPr>
          <p:spPr bwMode="auto">
            <a:xfrm>
              <a:off x="2531" y="1087"/>
              <a:ext cx="667" cy="66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Окружающий мир</a:t>
              </a:r>
            </a:p>
          </p:txBody>
        </p:sp>
        <p:sp>
          <p:nvSpPr>
            <p:cNvPr id="13" name="_s15377"/>
            <p:cNvSpPr>
              <a:spLocks noChangeArrowheads="1"/>
            </p:cNvSpPr>
            <p:nvPr/>
          </p:nvSpPr>
          <p:spPr bwMode="auto">
            <a:xfrm>
              <a:off x="2531" y="2090"/>
              <a:ext cx="667" cy="66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Коммуникативные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УУД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6000">
        <p:split orient="vert"/>
      </p:transition>
    </mc:Choice>
    <mc:Fallback xmlns="">
      <p:transition spd="slow" advClick="0" advTm="6000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Литературное чтение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Прочитайте текст и придумайте вопросы к нему. Задайте их друг другу.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Оцените ответы товарища.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Работа по учебнику с картинками.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Восстановите последовательность событий в произведении.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Ответь стихотворение наизусть соседу по парте.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Инсценирование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Чтение по ролям</a:t>
            </a:r>
          </a:p>
          <a:p>
            <a:pPr>
              <a:buFont typeface="Wingdings" pitchFamily="2" charset="2"/>
              <a:buChar char="Ø"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D:\Мои документы\дети ученики 1\1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8264" y="4581128"/>
            <a:ext cx="13811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6000">
        <p:split orient="vert"/>
      </p:transition>
    </mc:Choice>
    <mc:Fallback xmlns="">
      <p:transition spd="slow" advClick="0" advTm="6000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Коммуникативные универсальные учебные действия в курсе литературного чтения способствуют развитию основных видов речевой деятельности (слушания, чтения, говорения и письменной речи).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D:\Мои документы\дети ученики 1\1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9925" y="116632"/>
            <a:ext cx="1485900" cy="196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6000">
        <p:split orient="vert"/>
      </p:transition>
    </mc:Choice>
    <mc:Fallback xmlns="">
      <p:transition spd="slow" advClick="0" advTm="6000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создания благоприятной ситуации на уроке могут быть использованы игровые приёмы, ИКТ, задания, направленные на развитие творческого воображения. Например: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рассказ от первого лица: рассказать историю от лица принцессы ( из сказки Г. Х. Андерсена «Принцесса на горошине»);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09861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6000">
        <p:split orient="vert"/>
      </p:transition>
    </mc:Choice>
    <mc:Fallback xmlns="">
      <p:transition spd="slow" advClick="0" advTm="6000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67744" y="1628800"/>
            <a:ext cx="6707088" cy="5229200"/>
          </a:xfrm>
        </p:spPr>
        <p:txBody>
          <a:bodyPr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изменение сказочной развязки: придумать другое окончание рассказа;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придумать поучительный рассказ, названием которого была бы пословица;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написать сочинение о своем друге. Подобрать 5 пословиц о дружбе и справедливости;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составить кроссворд по рассказам, в котором была бы зашифрована фамилия автора;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придумай продолжение рассказа.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6000">
        <p:split orient="vert"/>
      </p:transition>
    </mc:Choice>
    <mc:Fallback xmlns="">
      <p:transition spd="slow" advClick="0" advTm="6000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B285EF-2EFA-4F34-BA75-10F57F760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78FB0F-B98E-4824-AFEB-619E31A90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чень важно развивать у ребёнка высокие формы общения со взрослыми и сверстниками, что составляет предпосылку формирования нового типа взаимоотношения между учителем и учеником, между одноклассниками. Диалог, живое общение, тренинги, языковая коммуникация являются тем фундаментом, на котором будут расти и развиваться школьники.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19958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6000">
        <p:split orient="vert"/>
      </p:transition>
    </mc:Choice>
    <mc:Fallback xmlns="">
      <p:transition spd="slow" advClick="0" advTm="6000">
        <p:split orient="vert"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36bedca8efce783d218566827d770fc1bef51d2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421</Words>
  <Application>Microsoft Office PowerPoint</Application>
  <PresentationFormat>Экран (4:3)</PresentationFormat>
  <Paragraphs>39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Palace Script MT</vt:lpstr>
      <vt:lpstr>Times New Roman</vt:lpstr>
      <vt:lpstr>Wingdings</vt:lpstr>
      <vt:lpstr>Тема Office</vt:lpstr>
      <vt:lpstr>«Формирование коммуникативных универсальных учебных действий»</vt:lpstr>
      <vt:lpstr> Почему необходимо уделять больше внимания формированию коммуникативных навыков в начальной школе?               </vt:lpstr>
      <vt:lpstr>Презентация PowerPoint</vt:lpstr>
      <vt:lpstr>Презентация PowerPoint</vt:lpstr>
      <vt:lpstr>Литературное чтение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PC</dc:creator>
  <cp:keywords>шаблон для детских и школьных презентаций, шаблон дети, шаблон на день защиты детей, веселые детки шаблон для презентаций</cp:keywords>
  <cp:lastModifiedBy>Азиза</cp:lastModifiedBy>
  <cp:revision>38</cp:revision>
  <dcterms:created xsi:type="dcterms:W3CDTF">2014-05-12T04:49:29Z</dcterms:created>
  <dcterms:modified xsi:type="dcterms:W3CDTF">2022-05-19T10:38:37Z</dcterms:modified>
</cp:coreProperties>
</file>