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4" r:id="rId2"/>
    <p:sldId id="325" r:id="rId3"/>
    <p:sldId id="269" r:id="rId4"/>
    <p:sldId id="326" r:id="rId5"/>
    <p:sldId id="327" r:id="rId6"/>
    <p:sldId id="336" r:id="rId7"/>
    <p:sldId id="337" r:id="rId8"/>
    <p:sldId id="338" r:id="rId9"/>
    <p:sldId id="339" r:id="rId10"/>
    <p:sldId id="341" r:id="rId11"/>
    <p:sldId id="342" r:id="rId12"/>
    <p:sldId id="343" r:id="rId13"/>
    <p:sldId id="340" r:id="rId14"/>
    <p:sldId id="311" r:id="rId15"/>
    <p:sldId id="320" r:id="rId16"/>
    <p:sldId id="284" r:id="rId17"/>
    <p:sldId id="321" r:id="rId18"/>
    <p:sldId id="279" r:id="rId19"/>
    <p:sldId id="328" r:id="rId2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288"/>
    <a:srgbClr val="205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64" autoAdjust="0"/>
    <p:restoredTop sz="94692" autoAdjust="0"/>
  </p:normalViewPr>
  <p:slideViewPr>
    <p:cSldViewPr snapToGrid="0">
      <p:cViewPr varScale="1">
        <p:scale>
          <a:sx n="107" d="100"/>
          <a:sy n="107" d="100"/>
        </p:scale>
        <p:origin x="138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2BB8-32BF-48B3-A738-26B5B6E56799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61FF-2FC4-487A-B95A-4A5CD5053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2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95A18-8534-406F-B15D-0702B5FC9240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C043-9DF7-43A8-86FB-671589AA4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1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E8D006-B7B5-49DF-BB04-F6E4C5DDFA3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6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E8D006-B7B5-49DF-BB04-F6E4C5DDFA3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4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45C68-EF1A-45D0-B3F5-1E5C8976563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0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2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9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9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0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3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7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6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7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5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751C-4ACD-4BE4-BC36-4EEE9C3EE0D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7423-C36F-4140-8283-D611771CD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8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703" y="231553"/>
            <a:ext cx="9821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тестированию и психологическому обследованию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допускаются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лица: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6363" y="1554540"/>
            <a:ext cx="96865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прошедшие медицинское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освидетельствование</a:t>
            </a:r>
          </a:p>
          <a:p>
            <a:pPr algn="just"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(военно-врачебную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комиссию); </a:t>
            </a:r>
          </a:p>
          <a:p>
            <a:pPr marL="342900" indent="-342900" algn="ctr"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признаками алкогольного или наркотического опьянения, утомления;</a:t>
            </a:r>
          </a:p>
          <a:p>
            <a:pPr algn="ctr"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перенесшие психотравмирующую ситуацию накануне обследования (смерть близкого человека, острая конфликтная ситуация и т.д.);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имеющие неопрятный внешний вид.  </a:t>
            </a:r>
          </a:p>
        </p:txBody>
      </p:sp>
    </p:spTree>
    <p:extLst>
      <p:ext uri="{BB962C8B-B14F-4D97-AF65-F5344CB8AC3E}">
        <p14:creationId xmlns:p14="http://schemas.microsoft.com/office/powerpoint/2010/main" val="20300891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703" y="212503"/>
            <a:ext cx="9821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ctr">
              <a:buFont typeface="Georgia" pitchFamily="18" charset="0"/>
              <a:buNone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тестирование иметь при 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себе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8702" y="830640"/>
            <a:ext cx="9686597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350" indent="-21590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направление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обследование;</a:t>
            </a:r>
          </a:p>
          <a:p>
            <a:pPr marL="387350" indent="-21590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акт комплексного обследования; </a:t>
            </a:r>
          </a:p>
          <a:p>
            <a:pPr marL="387350" indent="-21590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письменное согласие;</a:t>
            </a:r>
          </a:p>
          <a:p>
            <a:pPr marL="387350" indent="-21590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оригинал документа, удостоверяющего личность;</a:t>
            </a:r>
          </a:p>
          <a:p>
            <a:pPr marL="387350" indent="-21590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фото 3х4 (1 шт.);</a:t>
            </a:r>
          </a:p>
          <a:p>
            <a:pPr marL="387350" indent="-21590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две ручки (синего или черного цвета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); 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87350" indent="-21590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карманные деньги на обед (по желанию за территорией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филиала);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87350" indent="-21590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стиль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одежды – деловой.  </a:t>
            </a:r>
          </a:p>
          <a:p>
            <a:pPr marL="44450" indent="488950" algn="just">
              <a:spcAft>
                <a:spcPts val="1000"/>
              </a:spcAft>
            </a:pPr>
            <a:endParaRPr lang="ru-RU" alt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4450" indent="488950" algn="just">
              <a:spcAft>
                <a:spcPts val="1000"/>
              </a:spcAft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Лица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прибывшие на тестирование без оригинала документа, удостоверяющего личность, на территорию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филиала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пропускаются!!!</a:t>
            </a:r>
          </a:p>
        </p:txBody>
      </p:sp>
    </p:spTree>
    <p:extLst>
      <p:ext uri="{BB962C8B-B14F-4D97-AF65-F5344CB8AC3E}">
        <p14:creationId xmlns:p14="http://schemas.microsoft.com/office/powerpoint/2010/main" val="29281480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714" y="14247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rgbClr val="1B4288"/>
                </a:solidFill>
                <a:latin typeface="Arial Black" panose="020B0A04020102020204" pitchFamily="34" charset="0"/>
              </a:rPr>
              <a:t>ПОРЯДОК </a:t>
            </a:r>
            <a:endParaRPr lang="ru-RU" sz="6000" dirty="0" smtClean="0">
              <a:solidFill>
                <a:srgbClr val="1B4288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1B4288"/>
                </a:solidFill>
                <a:latin typeface="Arial Black" panose="020B0A04020102020204" pitchFamily="34" charset="0"/>
              </a:rPr>
              <a:t>ПРОВЕДЕНИЯ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1B4288"/>
                </a:solidFill>
                <a:latin typeface="Arial Black" panose="020B0A04020102020204" pitchFamily="34" charset="0"/>
              </a:rPr>
              <a:t>ВСТУПИТЕЛЬНОЙ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1B4288"/>
                </a:solidFill>
                <a:latin typeface="Arial Black" panose="020B0A04020102020204" pitchFamily="34" charset="0"/>
              </a:rPr>
              <a:t>КАМПАНИИ</a:t>
            </a:r>
            <a:endParaRPr lang="ru-RU" sz="6000" dirty="0">
              <a:solidFill>
                <a:srgbClr val="1B4288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5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18619"/>
              </p:ext>
            </p:extLst>
          </p:nvPr>
        </p:nvGraphicFramePr>
        <p:xfrm>
          <a:off x="223521" y="1141071"/>
          <a:ext cx="11775438" cy="5320689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88486">
                  <a:extLst>
                    <a:ext uri="{9D8B030D-6E8A-4147-A177-3AD203B41FA5}">
                      <a16:colId xmlns:a16="http://schemas.microsoft.com/office/drawing/2014/main" val="843103654"/>
                    </a:ext>
                  </a:extLst>
                </a:gridCol>
                <a:gridCol w="2374878">
                  <a:extLst>
                    <a:ext uri="{9D8B030D-6E8A-4147-A177-3AD203B41FA5}">
                      <a16:colId xmlns:a16="http://schemas.microsoft.com/office/drawing/2014/main" val="437725630"/>
                    </a:ext>
                  </a:extLst>
                </a:gridCol>
                <a:gridCol w="2078019">
                  <a:extLst>
                    <a:ext uri="{9D8B030D-6E8A-4147-A177-3AD203B41FA5}">
                      <a16:colId xmlns:a16="http://schemas.microsoft.com/office/drawing/2014/main" val="3294519494"/>
                    </a:ext>
                  </a:extLst>
                </a:gridCol>
                <a:gridCol w="1502035">
                  <a:extLst>
                    <a:ext uri="{9D8B030D-6E8A-4147-A177-3AD203B41FA5}">
                      <a16:colId xmlns:a16="http://schemas.microsoft.com/office/drawing/2014/main" val="4251150629"/>
                    </a:ext>
                  </a:extLst>
                </a:gridCol>
                <a:gridCol w="2798585">
                  <a:extLst>
                    <a:ext uri="{9D8B030D-6E8A-4147-A177-3AD203B41FA5}">
                      <a16:colId xmlns:a16="http://schemas.microsoft.com/office/drawing/2014/main" val="167577203"/>
                    </a:ext>
                  </a:extLst>
                </a:gridCol>
                <a:gridCol w="1933435">
                  <a:extLst>
                    <a:ext uri="{9D8B030D-6E8A-4147-A177-3AD203B41FA5}">
                      <a16:colId xmlns:a16="http://schemas.microsoft.com/office/drawing/2014/main" val="4233065487"/>
                    </a:ext>
                  </a:extLst>
                </a:gridCol>
              </a:tblGrid>
              <a:tr h="1363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Код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Вступительные испытания по результатам ЕГЭ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Миним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количество баллов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Дополнительные </a:t>
                      </a:r>
                    </a:p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испытания / </a:t>
                      </a:r>
                    </a:p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форма проведения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кол-во баллов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82228"/>
                  </a:ext>
                </a:extLst>
              </a:tr>
              <a:tr h="1862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40.05.01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Правовое обеспечение национальной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безопасности</a:t>
                      </a:r>
                    </a:p>
                    <a:p>
                      <a:pPr marL="0" marR="0" lvl="0" indent="88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3 группа предназначения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(тестирование)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</a:p>
                    <a:p>
                      <a:pPr indent="-6985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подготовка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(сдача нормативов)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98827"/>
                  </a:ext>
                </a:extLst>
              </a:tr>
              <a:tr h="2095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40.05.02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Правоохранительная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 группа предназначения-УР 2;</a:t>
                      </a:r>
                    </a:p>
                    <a:p>
                      <a:pPr indent="88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 группа предназначения-УУП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8890"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(тестирование)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язык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(тестирование)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подготовка 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(сдача нормативов)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8890"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2-гр.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3-гр.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88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70" marR="653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3705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2960" y="121920"/>
            <a:ext cx="11247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ПЕРЕЧЕНЬ ВСТУПИТЕЛЬНЫХ ИСПЫТАНИЙ И МИНИМАЛЬНОЕ КОЛИЧЕСТВО БАЛЛОВ В КРЫМСКОМ ФИЛИАЛЕ КРАСНОДАРСКОГО УНИВЕРСИТЕТА МВД РОССИИ В 2019 ГОДУ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9617" y="214530"/>
            <a:ext cx="105104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890" algn="ctr">
              <a:spcAft>
                <a:spcPts val="0"/>
              </a:spcAft>
            </a:pPr>
            <a:r>
              <a:rPr lang="ru-RU" sz="2800" b="1" cap="al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Физическая подготовка </a:t>
            </a:r>
            <a:endParaRPr lang="ru-RU" sz="2800" b="1" cap="all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8890" algn="ctr">
              <a:spcAft>
                <a:spcPts val="0"/>
              </a:spcAft>
            </a:pPr>
            <a:r>
              <a:rPr lang="ru-RU" sz="2400" dirty="0"/>
              <a:t>ΙΙ группа предназначения </a:t>
            </a:r>
            <a:endParaRPr lang="ru-RU" sz="2400" dirty="0" smtClean="0"/>
          </a:p>
          <a:p>
            <a:pPr indent="-889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Юноши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(Минимально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допустимое количество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баллов – 39)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14847"/>
              </p:ext>
            </p:extLst>
          </p:nvPr>
        </p:nvGraphicFramePr>
        <p:xfrm>
          <a:off x="1499618" y="1845749"/>
          <a:ext cx="10510413" cy="4367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9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Нормативы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Подтягивание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 метров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1000 метров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Максимально возможный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Менее 3,20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Более 29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Менее 12,9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3,20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Установленный минимум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14,8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3,40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Минимальное количество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15,9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3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Недопустимый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минимум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Менее 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Более 15,9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Более 3,52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2079" y="6137255"/>
            <a:ext cx="1060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Если 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хотя бы по одному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нормативов 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набрано «0»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баллов, то вступительное испытание считается не пройденным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736270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9617" y="214530"/>
            <a:ext cx="105104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890" algn="ctr"/>
            <a:r>
              <a:rPr lang="ru-RU" sz="2800" b="1" cap="all" dirty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Физическая подготовка </a:t>
            </a:r>
            <a:endParaRPr lang="ru-RU" sz="2800" b="1" cap="all" dirty="0" smtClean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-8890" algn="ctr"/>
            <a:r>
              <a:rPr lang="ru-RU" sz="2400" dirty="0">
                <a:solidFill>
                  <a:prstClr val="black"/>
                </a:solidFill>
              </a:rPr>
              <a:t>ΙΙ группа предназначения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Девушки</a:t>
            </a:r>
          </a:p>
          <a:p>
            <a:pPr algn="ctr"/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(Минимально 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допустимое количество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баллов – 39)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30507"/>
              </p:ext>
            </p:extLst>
          </p:nvPr>
        </p:nvGraphicFramePr>
        <p:xfrm>
          <a:off x="1402078" y="1845745"/>
          <a:ext cx="10607952" cy="4166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7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Баллы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Нормативы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СКУ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100 метров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1000 метров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2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Максимально возможный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Менее 3,45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Более 49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Менее 15,1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3,45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Установленный минимум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17,0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4,05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Минимальное количество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18,2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4,17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Недопустимый минимум*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Менее 19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Более 18,2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Более 4,17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41119" y="5934670"/>
            <a:ext cx="1066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Если 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хотя бы по одному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нормативов 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набрано «0»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баллов, то вступительное испытание считается не пройденным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620653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5777" y="0"/>
            <a:ext cx="106192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890" algn="ctr">
              <a:spcAft>
                <a:spcPts val="0"/>
              </a:spcAft>
            </a:pPr>
            <a:r>
              <a:rPr lang="ru-RU" sz="3200" b="1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Физическая подготовка </a:t>
            </a:r>
          </a:p>
          <a:p>
            <a:pPr indent="-8890" algn="ctr">
              <a:spcAft>
                <a:spcPts val="0"/>
              </a:spcAft>
            </a:pPr>
            <a:r>
              <a:rPr lang="ru-RU" sz="2800" dirty="0" smtClean="0"/>
              <a:t>ΙΙ</a:t>
            </a:r>
            <a:r>
              <a:rPr lang="ru-RU" sz="2800" dirty="0"/>
              <a:t>Ι</a:t>
            </a:r>
            <a:r>
              <a:rPr lang="ru-RU" sz="2800" dirty="0" smtClean="0"/>
              <a:t> </a:t>
            </a:r>
            <a:r>
              <a:rPr lang="ru-RU" sz="2800" dirty="0"/>
              <a:t>группа предназначения </a:t>
            </a:r>
          </a:p>
          <a:p>
            <a:pPr indent="-8890"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Юноши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(Минимально допустимое количество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баллов – 36)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54648"/>
              </p:ext>
            </p:extLst>
          </p:nvPr>
        </p:nvGraphicFramePr>
        <p:xfrm>
          <a:off x="1499618" y="1845749"/>
          <a:ext cx="10510413" cy="4310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4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Нормативы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Подтягивание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 метров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1000 метров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Максимально возможный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3,49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Более 28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13,3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3,49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1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Установленный минимум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15,3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4,10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Минимальное количество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16,4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4,21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8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Недопустимый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минимум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2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Более 16,4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Более 4,21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65504" y="6161639"/>
            <a:ext cx="1050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Если 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хотя бы по одному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нормативов 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набрано «0»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баллов, то вступительное испытание считается не пройденным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244968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9617" y="214530"/>
            <a:ext cx="105104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890" algn="ctr"/>
            <a:r>
              <a:rPr lang="ru-RU" sz="2800" b="1" cap="all" dirty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Физическая подготовка </a:t>
            </a:r>
            <a:endParaRPr lang="ru-RU" sz="2800" b="1" cap="all" dirty="0" smtClean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-8890" algn="ctr"/>
            <a:r>
              <a:rPr lang="ru-RU" sz="2400" dirty="0" smtClean="0">
                <a:solidFill>
                  <a:prstClr val="black"/>
                </a:solidFill>
              </a:rPr>
              <a:t>ΙΙ</a:t>
            </a:r>
            <a:r>
              <a:rPr lang="ru-RU" sz="2400" dirty="0">
                <a:solidFill>
                  <a:prstClr val="black"/>
                </a:solidFill>
              </a:rPr>
              <a:t>Ι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группа предназначения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Девушки</a:t>
            </a:r>
          </a:p>
          <a:p>
            <a:pPr algn="ctr"/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(Минимально 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допустимое количество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баллов – 36)</a:t>
            </a:r>
            <a:endParaRPr lang="ru-RU" b="1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68341"/>
              </p:ext>
            </p:extLst>
          </p:nvPr>
        </p:nvGraphicFramePr>
        <p:xfrm>
          <a:off x="1402078" y="1845745"/>
          <a:ext cx="10607952" cy="410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9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Баллы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Нормативы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СКУ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100 метров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1000 метров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1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Максимально возможный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4,14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Более 45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15,5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4,14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Установленный минимум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17,5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4,35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Минимальное количество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18,6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4,46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Недопустимый минимум*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Менее 17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Более 18,6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Более 4,46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41119" y="5934670"/>
            <a:ext cx="1066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Если 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хотя бы по одному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нормативов </a:t>
            </a:r>
            <a:r>
              <a:rPr lang="ru-RU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набрано «0» </a:t>
            </a:r>
            <a:r>
              <a:rPr lang="ru-RU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баллов, то вступительное испытание считается не пройденным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76098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46" y="456791"/>
            <a:ext cx="9821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Учет индивидуальных достижений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поступающих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приеме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обучение: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5646" y="1383310"/>
            <a:ext cx="982191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наличие аттестата о среднем общем образовании с отличием – 4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балла;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наличие спортивного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звания «Мастер спорта»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5 баллов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наличие спортивного разряда (не ниже кандидата в мастера спорта) – 3 балла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наличие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серебряного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(или) золотого знака отличия Всероссийского физкультурно-спортивного комплекса «Готов к труду и обороне» (ГТО) и удостоверение к нему установленного образца – 1 балл.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индивидуальных достижений осуществляется посредством начисления баллов за них, 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более 10 баллов суммарно.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168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sz="quarter" idx="4294967295"/>
          </p:nvPr>
        </p:nvSpPr>
        <p:spPr>
          <a:xfrm>
            <a:off x="1502802" y="243678"/>
            <a:ext cx="10434415" cy="6408738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/>
          </a:bodyPr>
          <a:lstStyle/>
          <a:p>
            <a:pPr marL="44450" indent="0" algn="ctr">
              <a:lnSpc>
                <a:spcPct val="100000"/>
              </a:lnSpc>
              <a:buNone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КРЫМСКИЙ ФИЛИАЛ</a:t>
            </a:r>
            <a:endParaRPr lang="en-US" alt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lnSpc>
                <a:spcPct val="100000"/>
              </a:lnSpc>
              <a:buNone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КРАСНОДАРСКОГО УНИВЕРСИТЕТА МВД РОССИИ</a:t>
            </a:r>
          </a:p>
          <a:p>
            <a:pPr marL="44450" indent="0" algn="ctr">
              <a:buNone/>
            </a:pPr>
            <a:r>
              <a:rPr lang="ru-RU" alt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Республика Крым, 295053, г. Симферополь,   </a:t>
            </a:r>
          </a:p>
          <a:p>
            <a:pPr marL="44450" indent="0" algn="ctr">
              <a:buNone/>
            </a:pP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ул. академика Х.Х. Стевена, дом 14</a:t>
            </a: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Тел.: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(3652) 66 - 71 - 48 (учебный отдел)</a:t>
            </a:r>
          </a:p>
          <a:p>
            <a:pPr marL="44450" indent="0" algn="ctr">
              <a:buNone/>
            </a:pP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(3652) 66 - 71 - 35 (отдел кадров)</a:t>
            </a:r>
          </a:p>
          <a:p>
            <a:pPr marL="44450" indent="0" algn="ctr">
              <a:buNone/>
            </a:pP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Тел./факс дежурной части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(3652) 66 -</a:t>
            </a:r>
            <a:r>
              <a: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71-20</a:t>
            </a:r>
          </a:p>
          <a:p>
            <a:pPr marL="44450" indent="0" algn="ctr">
              <a:buNone/>
            </a:pPr>
            <a:r>
              <a:rPr lang="en-US" alt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</a:t>
            </a:r>
            <a:r>
              <a:rPr lang="en-US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kf.krdu</a:t>
            </a:r>
            <a:r>
              <a:rPr lang="de-DE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@mvd.ru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buNone/>
            </a:pPr>
            <a:r>
              <a:rPr lang="ru-RU" alt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«Прямой набор»: </a:t>
            </a:r>
            <a:r>
              <a: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(3652) 66-71-79; +7 (978) 554-44-06;</a:t>
            </a:r>
          </a:p>
          <a:p>
            <a:pPr marL="44450" indent="0" algn="ctr">
              <a:buNone/>
            </a:pPr>
            <a:r>
              <a:rPr lang="en-US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</a:t>
            </a:r>
            <a:r>
              <a:rPr lang="en-US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apoliakov77@mvd.ru</a:t>
            </a: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buNone/>
            </a:pPr>
            <a:r>
              <a:rPr lang="ru-RU" alt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кф.крду.мвд.рф </a:t>
            </a:r>
          </a:p>
          <a:p>
            <a:pPr marL="44450" indent="0" algn="ctr">
              <a:buNone/>
            </a:pPr>
            <a:r>
              <a:rPr lang="ru-RU" alt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Официальные </a:t>
            </a: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страницы в социальных сетях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ru-RU" alt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buNone/>
            </a:pPr>
            <a:r>
              <a:rPr lang="ru-RU" alt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Вконтакте»</a:t>
            </a:r>
            <a:r>
              <a:rPr lang="en-US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vk.com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kf_mvd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450" indent="0" algn="ctr">
              <a:buNone/>
            </a:pPr>
            <a:endParaRPr lang="ru-RU" altLang="ru-RU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 algn="ctr">
              <a:buNone/>
            </a:pP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 algn="ctr">
              <a:buNone/>
            </a:pP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450" indent="0">
              <a:buNone/>
            </a:pPr>
            <a:endParaRPr lang="ru-RU" altLang="ru-RU" dirty="0" smtClean="0"/>
          </a:p>
          <a:p>
            <a:pPr marL="44450" indent="0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994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4567" y="-1730"/>
            <a:ext cx="11191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КРЫМСКИЙ ФИЛИАЛ 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УНИВЕРСИТЕТА МВД РОССИИ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8503" y="1108391"/>
            <a:ext cx="8986684" cy="15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Крымский филиал федерального государственного казенного </a:t>
            </a:r>
            <a:r>
              <a:rPr lang="ru-RU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образовательного учреждения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высшего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«Краснодарский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университет Министерства внутренних дел Российской Федерации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2"/>
          <a:stretch/>
        </p:blipFill>
        <p:spPr>
          <a:xfrm>
            <a:off x="100020" y="1092488"/>
            <a:ext cx="3138835" cy="4523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59" y="2269773"/>
            <a:ext cx="3166789" cy="4478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82723" y="2726587"/>
            <a:ext cx="7209277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Лицензия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осуществление образовательной деятельности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серия 90Л01 № 0008616 рег. № 1609 от 20 августа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2015 г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(бессрочно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Свидетельство о государственной аккредитации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серия 90А01 №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0002931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рег. №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2794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марта 2018 г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10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9787" y="91610"/>
            <a:ext cx="5770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Комплектующие органы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584521" y="826587"/>
            <a:ext cx="10119799" cy="2949885"/>
            <a:chOff x="2541528" y="898462"/>
            <a:chExt cx="7627120" cy="267072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2541528" y="898462"/>
              <a:ext cx="3043217" cy="36224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МВД </a:t>
              </a:r>
              <a:r>
                <a:rPr lang="ru-RU" altLang="ru-RU" sz="20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 Республике </a:t>
              </a:r>
              <a:r>
                <a:rPr lang="ru-RU" altLang="ru-RU" sz="20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Крым</a:t>
              </a:r>
              <a:endPara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155" y="1410003"/>
              <a:ext cx="3027326" cy="2159182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  <a:softEdge rad="112500"/>
            </a:effectLst>
            <a:sp3d prstMaterial="matte">
              <a:bevelT w="127000" h="63500"/>
            </a:sp3d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682" y="1410003"/>
              <a:ext cx="3473966" cy="2159181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  <a:softEdge rad="112500"/>
            </a:effectLst>
            <a:sp3d prstMaterial="matte">
              <a:bevelT w="127000" h="63500"/>
            </a:sp3d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87" y="4298474"/>
            <a:ext cx="4590492" cy="239327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614543" y="3898364"/>
            <a:ext cx="10422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Крымский филиал Краснодарского университета МВД России («Прямой набор») 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7095000" y="870416"/>
            <a:ext cx="4609320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УМВД России по г. Севастополю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99" y="1376874"/>
            <a:ext cx="4609321" cy="23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05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981201" y="2038351"/>
            <a:ext cx="5302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4290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138677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50051"/>
              </p:ext>
            </p:extLst>
          </p:nvPr>
        </p:nvGraphicFramePr>
        <p:xfrm>
          <a:off x="1598063" y="1244240"/>
          <a:ext cx="10143858" cy="52334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16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08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Специализация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(узкая специализация)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341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40.05.01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Правовое обеспечение национальной безопасности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лет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(на базе среднего общего образования)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Уголовно-правовая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(предварительное следствие в органах внутренних дел)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25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40.05.02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Правоохранительная деятельность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лет 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(на базе среднего общего образования)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Административная деятельность (деятельность участкового полиции)</a:t>
                      </a:r>
                    </a:p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Оперативно-розыскная деятельность (деятельность оперуполномоченного уголовного розыска)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98063" y="237447"/>
            <a:ext cx="10143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КРЫМСКИЙ ФИЛИАЛ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УНИВЕРСИТЕТА МВД РОССИИ</a:t>
            </a:r>
          </a:p>
        </p:txBody>
      </p:sp>
    </p:spTree>
    <p:extLst>
      <p:ext uri="{BB962C8B-B14F-4D97-AF65-F5344CB8AC3E}">
        <p14:creationId xmlns:p14="http://schemas.microsoft.com/office/powerpoint/2010/main" val="14134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1720" y="235934"/>
            <a:ext cx="10486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indent="0" algn="ctr">
              <a:buFont typeface="Georgia" pitchFamily="18" charset="0"/>
              <a:buNone/>
              <a:tabLst>
                <a:tab pos="0" algn="l"/>
              </a:tabLs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ПРЕИМУЩЕСТВА ОБУЧЕНИЯ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870" y="820901"/>
            <a:ext cx="106651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довольствие на 1–м курсе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000 рублей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денежное довольствие на 5–м курсе  приблизительно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000 рублей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премия за успеваемость при наличии оценок «отлично» и «хорошо»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25 % 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бесплатное проживание в общежитиях с комнатами на 4-6 человек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бесплатное трёхразовое питание и обеспечение форменным обмундированием в соответствии с нормами положенности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последнем курсе обучения присваивается специальное звание «Младший лейтенант полиции»</a:t>
            </a:r>
          </a:p>
          <a:p>
            <a:pPr marL="217487" indent="-17145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окончании филиала выпускникам выдаётся диплом государственного образца о высшем юридическом образовании, присваивается специальное звание «Лейтенант полиции» и гарантированно предоставляется рабочее место в органах внутренних дел в соответствии с полученной специальностью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21942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5968448" y="5549831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68448" y="4083025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968448" y="812411"/>
            <a:ext cx="327025" cy="4826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826660" y="1376233"/>
            <a:ext cx="86106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Обращение в кадровое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подразделение Отдела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внутренних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дел по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регистрации или проживания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апреля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968448" y="2657784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3535" y="3170806"/>
            <a:ext cx="781685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Прохождение военно-врачебной комиссии и психодиагностического обследования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1979" y="4596047"/>
            <a:ext cx="731996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Профессионально-психологический отбор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(включая полиграф)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5135" y="6021289"/>
            <a:ext cx="865365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Предварительное изучение уровня физической подготовки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308466" y="146414"/>
            <a:ext cx="76469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20799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5961855" y="4037230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979103" y="1313660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71905" y="136541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961855" y="5583681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0619" y="710168"/>
            <a:ext cx="352378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Специальная проверка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6140" y="1887287"/>
            <a:ext cx="627043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и направление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материалов изучения данных о кандидате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4543" y="4610857"/>
            <a:ext cx="813593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 на выявление фактов немедицинского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потребления наркотиков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3390" y="6157310"/>
            <a:ext cx="62784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во вступительных испытаниях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29290" y="3433738"/>
            <a:ext cx="19841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Регистрация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979103" y="2860111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826660" y="884466"/>
            <a:ext cx="86106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Регистрация и заполнение анкеты на сайте филиала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3535" y="3869649"/>
            <a:ext cx="781685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Прохождение военно-врачебной комиссии и психодиагностического обследования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9977" y="5049376"/>
            <a:ext cx="731996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Профессионально-психологический отбор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(включая полиграф)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5135" y="6229104"/>
            <a:ext cx="865365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Предварительное изучение уровня физической подготовки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308466" y="104849"/>
            <a:ext cx="76469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ПОСТУПЛЕНИЯ ПО «ПРЯМОМУ НАБОРУ»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826660" y="1694861"/>
            <a:ext cx="8610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Дача согласия на прохождение службы по окончании обучения в любом субъекте Российской Федерации по направлению МВД России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805135" y="2689922"/>
            <a:ext cx="8610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документов, необходимых для поступления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прохождения ВВК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968447" y="490015"/>
            <a:ext cx="327025" cy="446399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968446" y="1308030"/>
            <a:ext cx="327025" cy="410533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5968446" y="2303091"/>
            <a:ext cx="327025" cy="443281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968446" y="3490438"/>
            <a:ext cx="327025" cy="448522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968446" y="4670165"/>
            <a:ext cx="327025" cy="453763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968446" y="5849893"/>
            <a:ext cx="327025" cy="423728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5961855" y="4037230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979103" y="1313660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71905" y="136541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961855" y="5583681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0619" y="710168"/>
            <a:ext cx="352378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Специальная проверка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6140" y="1887287"/>
            <a:ext cx="627043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и направление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материалов изучения данных о кандидате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4543" y="4610857"/>
            <a:ext cx="813593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Тест на выявление фактов немедицинского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потребления наркотиков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3390" y="6157310"/>
            <a:ext cx="62784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во вступительных испытаниях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29290" y="3433738"/>
            <a:ext cx="19841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Регистрация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979103" y="2860111"/>
            <a:ext cx="327025" cy="431800"/>
          </a:xfrm>
          <a:prstGeom prst="downArrow">
            <a:avLst/>
          </a:prstGeom>
          <a:solidFill>
            <a:schemeClr val="accent5"/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1022</Words>
  <Application>Microsoft Office PowerPoint</Application>
  <PresentationFormat>Широкоэкранный</PresentationFormat>
  <Paragraphs>334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</dc:creator>
  <cp:lastModifiedBy>Юрий</cp:lastModifiedBy>
  <cp:revision>298</cp:revision>
  <cp:lastPrinted>2019-01-29T03:45:21Z</cp:lastPrinted>
  <dcterms:created xsi:type="dcterms:W3CDTF">2014-12-18T19:33:34Z</dcterms:created>
  <dcterms:modified xsi:type="dcterms:W3CDTF">2020-10-13T07:34:46Z</dcterms:modified>
</cp:coreProperties>
</file>