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handoutMasterIdLst>
    <p:handoutMasterId r:id="rId22"/>
  </p:handoutMasterIdLst>
  <p:sldIdLst>
    <p:sldId id="324" r:id="rId2"/>
    <p:sldId id="325" r:id="rId3"/>
    <p:sldId id="269" r:id="rId4"/>
    <p:sldId id="326" r:id="rId5"/>
    <p:sldId id="327" r:id="rId6"/>
    <p:sldId id="336" r:id="rId7"/>
    <p:sldId id="337" r:id="rId8"/>
    <p:sldId id="338" r:id="rId9"/>
    <p:sldId id="339" r:id="rId10"/>
    <p:sldId id="341" r:id="rId11"/>
    <p:sldId id="342" r:id="rId12"/>
    <p:sldId id="343" r:id="rId13"/>
    <p:sldId id="340" r:id="rId14"/>
    <p:sldId id="311" r:id="rId15"/>
    <p:sldId id="320" r:id="rId16"/>
    <p:sldId id="284" r:id="rId17"/>
    <p:sldId id="321" r:id="rId18"/>
    <p:sldId id="279" r:id="rId19"/>
    <p:sldId id="328" r:id="rId20"/>
  </p:sldIdLst>
  <p:sldSz cx="12192000" cy="6858000"/>
  <p:notesSz cx="6858000" cy="994727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B4288"/>
    <a:srgbClr val="2055B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ABFCF23-3B69-468F-B69F-88F6DE6A72F2}" styleName="Средний стиль 1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5A111915-BE36-4E01-A7E5-04B1672EAD32}" styleName="Светлый стиль 2 -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3B4B98B0-60AC-42C2-AFA5-B58CD77FA1E5}" styleName="Светлый стиль 1 -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B301B821-A1FF-4177-AEE7-76D212191A09}" styleName="Средний стиль 1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5664" autoAdjust="0"/>
    <p:restoredTop sz="94692" autoAdjust="0"/>
  </p:normalViewPr>
  <p:slideViewPr>
    <p:cSldViewPr snapToGrid="0">
      <p:cViewPr varScale="1">
        <p:scale>
          <a:sx n="107" d="100"/>
          <a:sy n="107" d="100"/>
        </p:scale>
        <p:origin x="138" y="29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9202BB8-32BF-48B3-A738-26B5B6E56799}" type="datetimeFigureOut">
              <a:rPr lang="ru-RU" smtClean="0"/>
              <a:t>13.10.2020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48800"/>
            <a:ext cx="29718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9448800"/>
            <a:ext cx="29718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76161FF-2FC4-487A-B95A-4A5CD50537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112900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B95A18-8534-406F-B15D-0702B5FC9240}" type="datetimeFigureOut">
              <a:rPr lang="ru-RU" smtClean="0"/>
              <a:t>13.10.2020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44500" y="1243013"/>
            <a:ext cx="5969000" cy="33575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787900"/>
            <a:ext cx="5486400" cy="391636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8800"/>
            <a:ext cx="29718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9448800"/>
            <a:ext cx="29718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A1C043-9DF7-43A8-86FB-671589AA46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62123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8E8D006-B7B5-49DF-BB04-F6E4C5DDFA3C}" type="slidenum">
              <a:rPr kumimoji="0" lang="ru-RU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694663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8E8D006-B7B5-49DF-BB04-F6E4C5DDFA3C}" type="slidenum">
              <a:rPr kumimoji="0" lang="ru-RU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1904431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9699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2970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245C68-EF1A-45D0-B3F5-1E5C89765630}" type="slidenum">
              <a:rPr kumimoji="0" lang="ru-RU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ru-RU" altLang="ru-RU" sz="12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99004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2F751C-4ACD-4BE4-BC36-4EEE9C3EE0D0}" type="datetimeFigureOut">
              <a:rPr lang="ru-RU" smtClean="0"/>
              <a:pPr/>
              <a:t>13.10.2020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1D7423-C36F-4140-8283-D611771CD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1479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2F751C-4ACD-4BE4-BC36-4EEE9C3EE0D0}" type="datetimeFigureOut">
              <a:rPr lang="ru-RU" smtClean="0"/>
              <a:pPr/>
              <a:t>13.10.2020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1D7423-C36F-4140-8283-D611771CD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97204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2F751C-4ACD-4BE4-BC36-4EEE9C3EE0D0}" type="datetimeFigureOut">
              <a:rPr lang="ru-RU" smtClean="0"/>
              <a:pPr/>
              <a:t>13.10.2020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1D7423-C36F-4140-8283-D611771CD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89907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2F751C-4ACD-4BE4-BC36-4EEE9C3EE0D0}" type="datetimeFigureOut">
              <a:rPr lang="ru-RU" smtClean="0"/>
              <a:pPr/>
              <a:t>13.10.2020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1D7423-C36F-4140-8283-D611771CD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28923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2F751C-4ACD-4BE4-BC36-4EEE9C3EE0D0}" type="datetimeFigureOut">
              <a:rPr lang="ru-RU" smtClean="0"/>
              <a:pPr/>
              <a:t>13.10.2020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1D7423-C36F-4140-8283-D611771CD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78068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2F751C-4ACD-4BE4-BC36-4EEE9C3EE0D0}" type="datetimeFigureOut">
              <a:rPr lang="ru-RU" smtClean="0"/>
              <a:pPr/>
              <a:t>13.10.2020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1D7423-C36F-4140-8283-D611771CD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63381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2F751C-4ACD-4BE4-BC36-4EEE9C3EE0D0}" type="datetimeFigureOut">
              <a:rPr lang="ru-RU" smtClean="0"/>
              <a:pPr/>
              <a:t>13.10.2020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1D7423-C36F-4140-8283-D611771CD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81773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2F751C-4ACD-4BE4-BC36-4EEE9C3EE0D0}" type="datetimeFigureOut">
              <a:rPr lang="ru-RU" smtClean="0"/>
              <a:pPr/>
              <a:t>13.10.2020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1D7423-C36F-4140-8283-D611771CD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50665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2F751C-4ACD-4BE4-BC36-4EEE9C3EE0D0}" type="datetimeFigureOut">
              <a:rPr lang="ru-RU" smtClean="0"/>
              <a:pPr/>
              <a:t>13.10.2020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1D7423-C36F-4140-8283-D611771CD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42713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2F751C-4ACD-4BE4-BC36-4EEE9C3EE0D0}" type="datetimeFigureOut">
              <a:rPr lang="ru-RU" smtClean="0"/>
              <a:pPr/>
              <a:t>13.10.2020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1D7423-C36F-4140-8283-D611771CD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99547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2F751C-4ACD-4BE4-BC36-4EEE9C3EE0D0}" type="datetimeFigureOut">
              <a:rPr lang="ru-RU" smtClean="0"/>
              <a:pPr/>
              <a:t>13.10.2020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1D7423-C36F-4140-8283-D611771CD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65123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2F751C-4ACD-4BE4-BC36-4EEE9C3EE0D0}" type="datetimeFigureOut">
              <a:rPr lang="ru-RU" smtClean="0"/>
              <a:pPr/>
              <a:t>13.10.2020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1D7423-C36F-4140-8283-D611771CD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15111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5000" b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308715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38703" y="231553"/>
            <a:ext cx="982191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К тестированию и психологическому обследованию </a:t>
            </a:r>
          </a:p>
          <a:p>
            <a:pPr algn="ctr">
              <a:defRPr/>
            </a:pP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не допускаются </a:t>
            </a:r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лица: </a:t>
            </a:r>
            <a:endParaRPr lang="ru-RU" sz="2800" dirty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306363" y="1554540"/>
            <a:ext cx="9686597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Arial" pitchFamily="34" charset="0"/>
              <a:buChar char="•"/>
              <a:defRPr/>
            </a:pP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не прошедшие медицинское </a:t>
            </a: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освидетельствование</a:t>
            </a:r>
          </a:p>
          <a:p>
            <a:pPr algn="just">
              <a:defRPr/>
            </a:pP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 (военно-врачебную 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комиссию); </a:t>
            </a:r>
          </a:p>
          <a:p>
            <a:pPr marL="342900" indent="-342900" algn="ctr">
              <a:buFont typeface="Arial" pitchFamily="34" charset="0"/>
              <a:buChar char="•"/>
              <a:defRPr/>
            </a:pPr>
            <a:endParaRPr lang="ru-RU" sz="2400" dirty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 algn="just">
              <a:buFont typeface="Arial" pitchFamily="34" charset="0"/>
              <a:buChar char="•"/>
              <a:defRPr/>
            </a:pP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с признаками алкогольного или наркотического опьянения, утомления;</a:t>
            </a:r>
          </a:p>
          <a:p>
            <a:pPr algn="ctr">
              <a:defRPr/>
            </a:pPr>
            <a:endParaRPr lang="ru-RU" sz="2400" dirty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 algn="just">
              <a:buFont typeface="Arial" pitchFamily="34" charset="0"/>
              <a:buChar char="•"/>
              <a:defRPr/>
            </a:pP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перенесшие психотравмирующую ситуацию накануне обследования (смерть близкого человека, острая конфликтная ситуация и т.д.); </a:t>
            </a:r>
          </a:p>
          <a:p>
            <a:pPr marL="342900" indent="-342900" algn="just">
              <a:buFont typeface="Arial" pitchFamily="34" charset="0"/>
              <a:buChar char="•"/>
              <a:defRPr/>
            </a:pPr>
            <a:endParaRPr lang="ru-RU" sz="2400" dirty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 algn="just">
              <a:buFont typeface="Arial" pitchFamily="34" charset="0"/>
              <a:buChar char="•"/>
              <a:defRPr/>
            </a:pP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имеющие неопрятный внешний вид.  </a:t>
            </a:r>
          </a:p>
        </p:txBody>
      </p:sp>
    </p:spTree>
    <p:extLst>
      <p:ext uri="{BB962C8B-B14F-4D97-AF65-F5344CB8AC3E}">
        <p14:creationId xmlns:p14="http://schemas.microsoft.com/office/powerpoint/2010/main" val="2030089169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38703" y="212503"/>
            <a:ext cx="982191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4450" indent="0" algn="ctr">
              <a:buFont typeface="Georgia" pitchFamily="18" charset="0"/>
              <a:buNone/>
            </a:pPr>
            <a:r>
              <a:rPr lang="ru-RU" altLang="ru-RU" sz="28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На тестирование иметь при </a:t>
            </a:r>
            <a:r>
              <a:rPr lang="ru-RU" altLang="ru-RU" sz="2800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себе</a:t>
            </a:r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: </a:t>
            </a:r>
            <a:endParaRPr lang="ru-RU" sz="2800" dirty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238702" y="830640"/>
            <a:ext cx="9686597" cy="60478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87350" indent="-215900" algn="just">
              <a:spcAft>
                <a:spcPts val="1000"/>
              </a:spcAft>
              <a:buFont typeface="Arial" pitchFamily="34" charset="0"/>
              <a:buChar char="•"/>
            </a:pPr>
            <a:r>
              <a:rPr lang="ru-RU" altLang="ru-RU" sz="240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 </a:t>
            </a:r>
            <a:r>
              <a:rPr lang="ru-RU" altLang="ru-RU" sz="240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ru-RU" altLang="ru-RU" sz="24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направление </a:t>
            </a:r>
            <a:r>
              <a:rPr lang="ru-RU" altLang="ru-RU" sz="240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на обследование;</a:t>
            </a:r>
          </a:p>
          <a:p>
            <a:pPr marL="387350" indent="-215900" algn="just">
              <a:spcAft>
                <a:spcPts val="1000"/>
              </a:spcAft>
              <a:buFont typeface="Arial" pitchFamily="34" charset="0"/>
              <a:buChar char="•"/>
            </a:pPr>
            <a:r>
              <a:rPr lang="ru-RU" altLang="ru-RU" sz="240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 акт комплексного обследования; </a:t>
            </a:r>
          </a:p>
          <a:p>
            <a:pPr marL="387350" indent="-215900" algn="just">
              <a:spcAft>
                <a:spcPts val="1000"/>
              </a:spcAft>
              <a:buFont typeface="Arial" pitchFamily="34" charset="0"/>
              <a:buChar char="•"/>
            </a:pPr>
            <a:r>
              <a:rPr lang="ru-RU" altLang="ru-RU" sz="240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 письменное согласие;</a:t>
            </a:r>
          </a:p>
          <a:p>
            <a:pPr marL="387350" indent="-215900" algn="just">
              <a:spcAft>
                <a:spcPts val="1000"/>
              </a:spcAft>
              <a:buFont typeface="Arial" pitchFamily="34" charset="0"/>
              <a:buChar char="•"/>
            </a:pPr>
            <a:r>
              <a:rPr lang="ru-RU" altLang="ru-RU" sz="240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 оригинал документа, удостоверяющего личность;</a:t>
            </a:r>
          </a:p>
          <a:p>
            <a:pPr marL="387350" indent="-215900" algn="just">
              <a:spcAft>
                <a:spcPts val="1000"/>
              </a:spcAft>
              <a:buFont typeface="Arial" pitchFamily="34" charset="0"/>
              <a:buChar char="•"/>
            </a:pPr>
            <a:r>
              <a:rPr lang="ru-RU" altLang="ru-RU" sz="240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 фото 3х4 (1 шт.);</a:t>
            </a:r>
          </a:p>
          <a:p>
            <a:pPr marL="387350" indent="-215900" algn="just">
              <a:spcAft>
                <a:spcPts val="1000"/>
              </a:spcAft>
              <a:buFont typeface="Arial" pitchFamily="34" charset="0"/>
              <a:buChar char="•"/>
            </a:pPr>
            <a:r>
              <a:rPr lang="ru-RU" altLang="ru-RU" sz="240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 две ручки (синего или черного цвета</a:t>
            </a:r>
            <a:r>
              <a:rPr lang="ru-RU" altLang="ru-RU" sz="24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); </a:t>
            </a:r>
            <a:endParaRPr lang="ru-RU" altLang="ru-RU" sz="2400" dirty="0">
              <a:solidFill>
                <a:schemeClr val="accent1">
                  <a:lumMod val="50000"/>
                </a:schemeClr>
              </a:solidFill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marL="387350" indent="-215900" algn="just">
              <a:spcAft>
                <a:spcPts val="1000"/>
              </a:spcAft>
              <a:buFont typeface="Arial" pitchFamily="34" charset="0"/>
              <a:buChar char="•"/>
            </a:pPr>
            <a:r>
              <a:rPr lang="ru-RU" altLang="ru-RU" sz="240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 карманные деньги на обед (по желанию за территорией </a:t>
            </a:r>
            <a:r>
              <a:rPr lang="ru-RU" altLang="ru-RU" sz="24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филиала);</a:t>
            </a:r>
            <a:endParaRPr lang="ru-RU" altLang="ru-RU" sz="2400" dirty="0">
              <a:solidFill>
                <a:schemeClr val="accent1">
                  <a:lumMod val="50000"/>
                </a:schemeClr>
              </a:solidFill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marL="387350" indent="-215900" algn="just">
              <a:spcAft>
                <a:spcPts val="1000"/>
              </a:spcAft>
              <a:buFont typeface="Arial" pitchFamily="34" charset="0"/>
              <a:buChar char="•"/>
            </a:pPr>
            <a:r>
              <a:rPr lang="ru-RU" altLang="ru-RU" sz="240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 </a:t>
            </a:r>
            <a:r>
              <a:rPr lang="ru-RU" altLang="ru-RU" sz="24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стиль </a:t>
            </a:r>
            <a:r>
              <a:rPr lang="ru-RU" altLang="ru-RU" sz="240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одежды – деловой.  </a:t>
            </a:r>
          </a:p>
          <a:p>
            <a:pPr marL="44450" indent="488950" algn="just">
              <a:spcAft>
                <a:spcPts val="1000"/>
              </a:spcAft>
            </a:pPr>
            <a:endParaRPr lang="ru-RU" altLang="ru-RU" b="1" dirty="0" smtClean="0">
              <a:solidFill>
                <a:schemeClr val="accent1">
                  <a:lumMod val="50000"/>
                </a:schemeClr>
              </a:solidFill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marL="44450" indent="488950" algn="just">
              <a:spcAft>
                <a:spcPts val="1000"/>
              </a:spcAft>
            </a:pPr>
            <a:r>
              <a:rPr lang="ru-RU" altLang="ru-RU" sz="2400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Лица</a:t>
            </a:r>
            <a:r>
              <a:rPr lang="ru-RU" altLang="ru-RU" sz="24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, прибывшие на тестирование без оригинала документа, удостоверяющего личность, на территорию </a:t>
            </a:r>
            <a:r>
              <a:rPr lang="ru-RU" altLang="ru-RU" sz="2400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филиала </a:t>
            </a:r>
            <a:r>
              <a:rPr lang="ru-RU" altLang="ru-RU" sz="24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не пропускаются!!!</a:t>
            </a:r>
          </a:p>
        </p:txBody>
      </p:sp>
    </p:spTree>
    <p:extLst>
      <p:ext uri="{BB962C8B-B14F-4D97-AF65-F5344CB8AC3E}">
        <p14:creationId xmlns:p14="http://schemas.microsoft.com/office/powerpoint/2010/main" val="2928148077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56714" y="1424791"/>
            <a:ext cx="10515600" cy="4351338"/>
          </a:xfrm>
        </p:spPr>
        <p:txBody>
          <a:bodyPr/>
          <a:lstStyle/>
          <a:p>
            <a:pPr marL="0" indent="0" algn="ctr">
              <a:buNone/>
            </a:pPr>
            <a:r>
              <a:rPr lang="ru-RU" sz="6000" dirty="0">
                <a:solidFill>
                  <a:srgbClr val="1B4288"/>
                </a:solidFill>
                <a:latin typeface="Arial Black" panose="020B0A04020102020204" pitchFamily="34" charset="0"/>
              </a:rPr>
              <a:t>ПОРЯДОК </a:t>
            </a:r>
            <a:endParaRPr lang="ru-RU" sz="6000" dirty="0" smtClean="0">
              <a:solidFill>
                <a:srgbClr val="1B4288"/>
              </a:solidFill>
              <a:latin typeface="Arial Black" panose="020B0A04020102020204" pitchFamily="34" charset="0"/>
            </a:endParaRPr>
          </a:p>
          <a:p>
            <a:pPr marL="0" indent="0" algn="ctr">
              <a:buNone/>
            </a:pPr>
            <a:r>
              <a:rPr lang="ru-RU" sz="6000" dirty="0" smtClean="0">
                <a:solidFill>
                  <a:srgbClr val="1B4288"/>
                </a:solidFill>
                <a:latin typeface="Arial Black" panose="020B0A04020102020204" pitchFamily="34" charset="0"/>
              </a:rPr>
              <a:t>ПРОВЕДЕНИЯ </a:t>
            </a:r>
          </a:p>
          <a:p>
            <a:pPr marL="0" indent="0" algn="ctr">
              <a:buNone/>
            </a:pPr>
            <a:r>
              <a:rPr lang="ru-RU" sz="6000" dirty="0" smtClean="0">
                <a:solidFill>
                  <a:srgbClr val="1B4288"/>
                </a:solidFill>
                <a:latin typeface="Arial Black" panose="020B0A04020102020204" pitchFamily="34" charset="0"/>
              </a:rPr>
              <a:t>ВСТУПИТЕЛЬНОЙ </a:t>
            </a:r>
          </a:p>
          <a:p>
            <a:pPr marL="0" indent="0" algn="ctr">
              <a:buNone/>
            </a:pPr>
            <a:r>
              <a:rPr lang="ru-RU" sz="6000" dirty="0" smtClean="0">
                <a:solidFill>
                  <a:srgbClr val="1B4288"/>
                </a:solidFill>
                <a:latin typeface="Arial Black" panose="020B0A04020102020204" pitchFamily="34" charset="0"/>
              </a:rPr>
              <a:t>КАМПАНИИ</a:t>
            </a:r>
            <a:endParaRPr lang="ru-RU" sz="6000" dirty="0">
              <a:solidFill>
                <a:srgbClr val="1B4288"/>
              </a:solidFill>
              <a:latin typeface="Arial Black" panose="020B0A04020102020204" pitchFamily="34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73549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95818619"/>
              </p:ext>
            </p:extLst>
          </p:nvPr>
        </p:nvGraphicFramePr>
        <p:xfrm>
          <a:off x="223521" y="1141071"/>
          <a:ext cx="11775438" cy="5320689"/>
        </p:xfrm>
        <a:graphic>
          <a:graphicData uri="http://schemas.openxmlformats.org/drawingml/2006/table">
            <a:tbl>
              <a:tblPr firstRow="1" firstCol="1" bandRow="1" bandCol="1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tblPr>
              <a:tblGrid>
                <a:gridCol w="1088486">
                  <a:extLst>
                    <a:ext uri="{9D8B030D-6E8A-4147-A177-3AD203B41FA5}">
                      <a16:colId xmlns:a16="http://schemas.microsoft.com/office/drawing/2014/main" val="843103654"/>
                    </a:ext>
                  </a:extLst>
                </a:gridCol>
                <a:gridCol w="2374878">
                  <a:extLst>
                    <a:ext uri="{9D8B030D-6E8A-4147-A177-3AD203B41FA5}">
                      <a16:colId xmlns:a16="http://schemas.microsoft.com/office/drawing/2014/main" val="437725630"/>
                    </a:ext>
                  </a:extLst>
                </a:gridCol>
                <a:gridCol w="2078019">
                  <a:extLst>
                    <a:ext uri="{9D8B030D-6E8A-4147-A177-3AD203B41FA5}">
                      <a16:colId xmlns:a16="http://schemas.microsoft.com/office/drawing/2014/main" val="3294519494"/>
                    </a:ext>
                  </a:extLst>
                </a:gridCol>
                <a:gridCol w="1502035">
                  <a:extLst>
                    <a:ext uri="{9D8B030D-6E8A-4147-A177-3AD203B41FA5}">
                      <a16:colId xmlns:a16="http://schemas.microsoft.com/office/drawing/2014/main" val="4251150629"/>
                    </a:ext>
                  </a:extLst>
                </a:gridCol>
                <a:gridCol w="2798585">
                  <a:extLst>
                    <a:ext uri="{9D8B030D-6E8A-4147-A177-3AD203B41FA5}">
                      <a16:colId xmlns:a16="http://schemas.microsoft.com/office/drawing/2014/main" val="167577203"/>
                    </a:ext>
                  </a:extLst>
                </a:gridCol>
                <a:gridCol w="1933435">
                  <a:extLst>
                    <a:ext uri="{9D8B030D-6E8A-4147-A177-3AD203B41FA5}">
                      <a16:colId xmlns:a16="http://schemas.microsoft.com/office/drawing/2014/main" val="4233065487"/>
                    </a:ext>
                  </a:extLst>
                </a:gridCol>
              </a:tblGrid>
              <a:tr h="136311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Код</a:t>
                      </a:r>
                    </a:p>
                  </a:txBody>
                  <a:tcPr marL="65370" marR="6537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indent="889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Специальность</a:t>
                      </a:r>
                    </a:p>
                  </a:txBody>
                  <a:tcPr marL="65370" marR="6537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Вступительные испытания по результатам ЕГЭ</a:t>
                      </a:r>
                    </a:p>
                  </a:txBody>
                  <a:tcPr marL="65370" marR="6537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indent="-889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err="1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Миним</a:t>
                      </a:r>
                      <a:r>
                        <a:rPr lang="ru-RU" sz="1400" b="1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. количество баллов</a:t>
                      </a:r>
                    </a:p>
                  </a:txBody>
                  <a:tcPr marL="65370" marR="6537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indent="-889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Дополнительные </a:t>
                      </a:r>
                    </a:p>
                    <a:p>
                      <a:pPr indent="-889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испытания / </a:t>
                      </a:r>
                    </a:p>
                    <a:p>
                      <a:pPr indent="-889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форма проведения</a:t>
                      </a:r>
                    </a:p>
                  </a:txBody>
                  <a:tcPr marL="65370" marR="6537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indent="-889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r>
                        <a:rPr lang="ru-RU" sz="1400" b="1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Мин</a:t>
                      </a:r>
                      <a:r>
                        <a:rPr lang="ru-RU" sz="1400" b="1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. кол-во баллов</a:t>
                      </a:r>
                    </a:p>
                  </a:txBody>
                  <a:tcPr marL="65370" marR="6537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81382228"/>
                  </a:ext>
                </a:extLst>
              </a:tr>
              <a:tr h="186238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40.05.01</a:t>
                      </a:r>
                    </a:p>
                  </a:txBody>
                  <a:tcPr marL="65370" marR="6537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8890"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Правовое обеспечение национальной </a:t>
                      </a:r>
                      <a:r>
                        <a:rPr lang="ru-RU" sz="1600" b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безопасности</a:t>
                      </a:r>
                    </a:p>
                    <a:p>
                      <a:pPr marL="0" marR="0" lvl="0" indent="889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effectLst/>
                        </a:rPr>
                        <a:t>3 группа предназначения</a:t>
                      </a:r>
                      <a:endParaRPr lang="ru-RU" sz="1600" b="1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indent="8890" algn="ctr">
                        <a:spcAft>
                          <a:spcPts val="0"/>
                        </a:spcAft>
                      </a:pPr>
                      <a:endParaRPr lang="ru-RU" sz="1600" b="1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5370" marR="6537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i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Обществознание</a:t>
                      </a:r>
                      <a:r>
                        <a:rPr lang="ru-RU" sz="1600" i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(тестирование)</a:t>
                      </a:r>
                      <a:endParaRPr lang="ru-RU" sz="16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i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6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i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Русский язык</a:t>
                      </a:r>
                      <a:endParaRPr lang="ru-RU" sz="16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i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(тестирование)</a:t>
                      </a:r>
                      <a:endParaRPr lang="ru-RU" sz="16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5370" marR="6537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-8890"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42</a:t>
                      </a:r>
                    </a:p>
                    <a:p>
                      <a:pPr indent="-8890"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  <a:p>
                      <a:pPr indent="-8890"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  <a:p>
                      <a:pPr indent="-8890"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36</a:t>
                      </a:r>
                    </a:p>
                    <a:p>
                      <a:pPr indent="-8890"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5370" marR="6537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-8890"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  <a:p>
                      <a:pPr indent="-6985"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Русский язык </a:t>
                      </a:r>
                    </a:p>
                    <a:p>
                      <a:pPr indent="-6985" algn="ctr">
                        <a:spcAft>
                          <a:spcPts val="0"/>
                        </a:spcAft>
                      </a:pPr>
                      <a:r>
                        <a:rPr lang="ru-RU" sz="1600" i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(тестирование)</a:t>
                      </a:r>
                    </a:p>
                    <a:p>
                      <a:pPr indent="-8890"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  <a:p>
                      <a:pPr indent="-8890"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Физическая подготовка </a:t>
                      </a:r>
                    </a:p>
                    <a:p>
                      <a:pPr indent="-8890"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(сдача нормативов)</a:t>
                      </a:r>
                    </a:p>
                  </a:txBody>
                  <a:tcPr marL="65370" marR="6537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-8890"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  <a:p>
                      <a:pPr indent="-8890" algn="ctr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75</a:t>
                      </a:r>
                      <a:endParaRPr lang="ru-RU" sz="1600" b="1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indent="-8890"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  <a:p>
                      <a:pPr indent="-8890"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  <a:p>
                      <a:pPr indent="-8890" algn="ctr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36</a:t>
                      </a:r>
                      <a:endParaRPr lang="ru-RU" sz="1600" b="1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5370" marR="6537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72898827"/>
                  </a:ext>
                </a:extLst>
              </a:tr>
              <a:tr h="209518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40.05.02</a:t>
                      </a:r>
                    </a:p>
                  </a:txBody>
                  <a:tcPr marL="65370" marR="6537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8890"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Правоохранительная </a:t>
                      </a:r>
                      <a:r>
                        <a:rPr lang="ru-RU" sz="1600" b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деятельность</a:t>
                      </a:r>
                    </a:p>
                    <a:p>
                      <a:pPr indent="889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</a:rPr>
                        <a:t>2 группа предназначения-УР 2;</a:t>
                      </a:r>
                    </a:p>
                    <a:p>
                      <a:pPr indent="889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</a:rPr>
                        <a:t>3 группа предназначения-УУП</a:t>
                      </a:r>
                      <a:endParaRPr lang="ru-RU" sz="1600" b="1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indent="8890" algn="ctr">
                        <a:spcAft>
                          <a:spcPts val="0"/>
                        </a:spcAft>
                      </a:pPr>
                      <a:endParaRPr lang="ru-RU" sz="1600" b="1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5370" marR="6537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i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Обществознание</a:t>
                      </a:r>
                      <a:r>
                        <a:rPr lang="ru-RU" sz="1600" i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(тестирование)</a:t>
                      </a:r>
                      <a:endParaRPr lang="ru-RU" sz="16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i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6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i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Русский</a:t>
                      </a:r>
                      <a:r>
                        <a:rPr lang="ru-RU" sz="1600" i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язык</a:t>
                      </a:r>
                      <a:endParaRPr lang="ru-RU" sz="16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i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(тестирование)</a:t>
                      </a:r>
                      <a:endParaRPr lang="ru-RU" sz="16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5370" marR="6537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-8890"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42</a:t>
                      </a:r>
                    </a:p>
                    <a:p>
                      <a:pPr indent="-8890"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  <a:p>
                      <a:pPr indent="-8890"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  <a:p>
                      <a:pPr indent="-8890"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36</a:t>
                      </a:r>
                    </a:p>
                    <a:p>
                      <a:pPr indent="-8890"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5370" marR="6537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-8890"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  <a:p>
                      <a:pPr indent="-8890"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Русский язык </a:t>
                      </a:r>
                    </a:p>
                    <a:p>
                      <a:pPr indent="-8890" algn="ctr">
                        <a:spcAft>
                          <a:spcPts val="0"/>
                        </a:spcAft>
                      </a:pPr>
                      <a:r>
                        <a:rPr lang="ru-RU" sz="1600" i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(тестирование)</a:t>
                      </a:r>
                    </a:p>
                    <a:p>
                      <a:pPr indent="-8890"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  <a:p>
                      <a:pPr indent="-8890"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Физическая подготовка </a:t>
                      </a:r>
                    </a:p>
                    <a:p>
                      <a:pPr indent="-8890" algn="ctr">
                        <a:spcAft>
                          <a:spcPts val="0"/>
                        </a:spcAft>
                      </a:pPr>
                      <a:r>
                        <a:rPr lang="ru-RU" sz="1600" i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(сдача нормативов)</a:t>
                      </a:r>
                    </a:p>
                  </a:txBody>
                  <a:tcPr marL="65370" marR="6537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-8890" algn="ctr">
                        <a:spcAft>
                          <a:spcPts val="0"/>
                        </a:spcAft>
                      </a:pPr>
                      <a:endParaRPr lang="ru-RU" sz="1600" dirty="0" smtClean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indent="-8890"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  <a:p>
                      <a:pPr indent="-8890" algn="ctr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75</a:t>
                      </a:r>
                      <a:endParaRPr lang="ru-RU" sz="1600" b="1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indent="-8890"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  <a:p>
                      <a:pPr indent="-8890"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600" dirty="0" smtClean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indent="-8890" algn="ctr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2-гр. </a:t>
                      </a:r>
                      <a:r>
                        <a:rPr lang="ru-RU" sz="1600" b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39</a:t>
                      </a:r>
                    </a:p>
                    <a:p>
                      <a:pPr indent="-8890" algn="ctr">
                        <a:spcAft>
                          <a:spcPts val="0"/>
                        </a:spcAft>
                      </a:pPr>
                      <a:r>
                        <a:rPr lang="ru-RU" sz="1600" b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3-гр. </a:t>
                      </a:r>
                      <a:r>
                        <a:rPr lang="ru-RU" sz="1600" b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36</a:t>
                      </a:r>
                      <a:endParaRPr lang="ru-RU" sz="1600" b="1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indent="-8890"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5370" marR="6537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70737052"/>
                  </a:ext>
                </a:extLst>
              </a:tr>
            </a:tbl>
          </a:graphicData>
        </a:graphic>
      </p:graphicFrame>
      <p:sp>
        <p:nvSpPr>
          <p:cNvPr id="2" name="Прямоугольник 1"/>
          <p:cNvSpPr/>
          <p:nvPr/>
        </p:nvSpPr>
        <p:spPr>
          <a:xfrm>
            <a:off x="822960" y="121920"/>
            <a:ext cx="1124712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ПЕРЕЧЕНЬ ВСТУПИТЕЛЬНЫХ ИСПЫТАНИЙ И МИНИМАЛЬНОЕ КОЛИЧЕСТВО БАЛЛОВ В КРЫМСКОМ ФИЛИАЛЕ КРАСНОДАРСКОГО УНИВЕРСИТЕТА МВД РОССИИ В 2019 ГОДУ 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966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499617" y="214530"/>
            <a:ext cx="10510414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-8890" algn="ctr">
              <a:spcAft>
                <a:spcPts val="0"/>
              </a:spcAft>
            </a:pPr>
            <a:r>
              <a:rPr lang="ru-RU" sz="2800" b="1" cap="all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Физическая подготовка </a:t>
            </a:r>
            <a:endParaRPr lang="ru-RU" sz="2800" b="1" cap="all" dirty="0" smtClean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indent="-8890" algn="ctr">
              <a:spcAft>
                <a:spcPts val="0"/>
              </a:spcAft>
            </a:pPr>
            <a:r>
              <a:rPr lang="ru-RU" sz="2400" dirty="0"/>
              <a:t>ΙΙ группа предназначения </a:t>
            </a:r>
            <a:endParaRPr lang="ru-RU" sz="2400" dirty="0" smtClean="0"/>
          </a:p>
          <a:p>
            <a:pPr indent="-8890" algn="ctr">
              <a:spcAft>
                <a:spcPts val="0"/>
              </a:spcAft>
            </a:pP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Юноши </a:t>
            </a:r>
          </a:p>
          <a:p>
            <a:pPr algn="ctr">
              <a:spcAft>
                <a:spcPts val="0"/>
              </a:spcAft>
            </a:pP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(Минимально </a:t>
            </a: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допустимое количество </a:t>
            </a: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баллов – 39)</a:t>
            </a:r>
            <a:endParaRPr lang="ru-RU" b="1" dirty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01714847"/>
              </p:ext>
            </p:extLst>
          </p:nvPr>
        </p:nvGraphicFramePr>
        <p:xfrm>
          <a:off x="1499618" y="1845749"/>
          <a:ext cx="10510413" cy="436700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12726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2726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2726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6430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6430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37937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 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Баллы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Нормативы 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793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Подтягивание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100 метров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1000 метров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1815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Максимально возможный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34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–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–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Менее 3,20</a:t>
                      </a:r>
                      <a:endParaRPr lang="ru-RU" sz="2000" b="1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793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33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Более 29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Менее 12,9</a:t>
                      </a:r>
                      <a:endParaRPr lang="ru-RU" sz="2000" b="1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3,20</a:t>
                      </a:r>
                      <a:endParaRPr lang="ru-RU" sz="2000" b="1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3521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Установленный минимум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13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10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14,8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3,40</a:t>
                      </a:r>
                      <a:endParaRPr lang="ru-RU" sz="2000" b="1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91685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Минимальное количество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</a:t>
                      </a:r>
                      <a:endParaRPr lang="ru-RU" sz="2000" b="1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4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15,9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3,52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01381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Недопустимый </a:t>
                      </a:r>
                      <a:r>
                        <a:rPr lang="ru-RU" sz="2000" b="1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минимум</a:t>
                      </a:r>
                      <a:r>
                        <a:rPr lang="ru-RU" sz="2000" b="1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*</a:t>
                      </a:r>
                      <a:endParaRPr lang="ru-RU" sz="2000" b="1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0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Менее 4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Более 15,9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Более 3,52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1402079" y="6137255"/>
            <a:ext cx="1060795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* Если </a:t>
            </a:r>
            <a:r>
              <a:rPr lang="ru-RU" b="1" i="1" u="sng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хотя бы по одному </a:t>
            </a:r>
            <a:r>
              <a:rPr lang="ru-RU" b="1" i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из нормативов </a:t>
            </a:r>
            <a:r>
              <a:rPr lang="ru-RU" b="1" i="1" u="sng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набрано «0» </a:t>
            </a:r>
            <a:r>
              <a:rPr lang="ru-RU" b="1" i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баллов, то вступительное испытание считается не пройденным</a:t>
            </a:r>
            <a:endParaRPr lang="ru-RU" b="1" i="1" dirty="0"/>
          </a:p>
        </p:txBody>
      </p:sp>
    </p:spTree>
    <p:extLst>
      <p:ext uri="{BB962C8B-B14F-4D97-AF65-F5344CB8AC3E}">
        <p14:creationId xmlns:p14="http://schemas.microsoft.com/office/powerpoint/2010/main" val="2573627035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499617" y="214530"/>
            <a:ext cx="10510414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-8890" algn="ctr"/>
            <a:r>
              <a:rPr lang="ru-RU" sz="2800" b="1" cap="all" dirty="0">
                <a:solidFill>
                  <a:srgbClr val="5B9BD5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Физическая подготовка </a:t>
            </a:r>
            <a:endParaRPr lang="ru-RU" sz="2800" b="1" cap="all" dirty="0" smtClean="0">
              <a:solidFill>
                <a:srgbClr val="5B9BD5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indent="-8890" algn="ctr"/>
            <a:r>
              <a:rPr lang="ru-RU" sz="2400" dirty="0">
                <a:solidFill>
                  <a:prstClr val="black"/>
                </a:solidFill>
              </a:rPr>
              <a:t>ΙΙ группа предназначения </a:t>
            </a:r>
            <a:endParaRPr lang="ru-RU" sz="2400" dirty="0" smtClean="0">
              <a:solidFill>
                <a:prstClr val="black"/>
              </a:solidFill>
            </a:endParaRPr>
          </a:p>
          <a:p>
            <a:pPr algn="ctr"/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Девушки</a:t>
            </a:r>
          </a:p>
          <a:p>
            <a:pPr algn="ctr"/>
            <a:r>
              <a:rPr lang="ru-RU" sz="2400" b="1" dirty="0" smtClean="0">
                <a:solidFill>
                  <a:srgbClr val="5B9BD5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(Минимально </a:t>
            </a:r>
            <a:r>
              <a:rPr lang="ru-RU" sz="2400" b="1" dirty="0">
                <a:solidFill>
                  <a:srgbClr val="5B9BD5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допустимое количество </a:t>
            </a:r>
            <a:r>
              <a:rPr lang="ru-RU" sz="2400" b="1" dirty="0" smtClean="0">
                <a:solidFill>
                  <a:srgbClr val="5B9BD5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баллов – 39)</a:t>
            </a:r>
            <a:endParaRPr lang="ru-RU" b="1" dirty="0">
              <a:solidFill>
                <a:srgbClr val="5B9BD5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72730507"/>
              </p:ext>
            </p:extLst>
          </p:nvPr>
        </p:nvGraphicFramePr>
        <p:xfrm>
          <a:off x="1402078" y="1845745"/>
          <a:ext cx="10607952" cy="416643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22733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7321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0246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0246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10246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274737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tx1"/>
                          </a:solidFill>
                          <a:effectLst/>
                        </a:rPr>
                        <a:t>Баллы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</a:rPr>
                        <a:t>Нормативы 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929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tx1"/>
                          </a:solidFill>
                          <a:effectLst/>
                        </a:rPr>
                        <a:t>СКУ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tx1"/>
                          </a:solidFill>
                          <a:effectLst/>
                        </a:rPr>
                        <a:t>100 метров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tx1"/>
                          </a:solidFill>
                          <a:effectLst/>
                        </a:rPr>
                        <a:t>1000 метров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9290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tx1"/>
                          </a:solidFill>
                          <a:effectLst/>
                        </a:rPr>
                        <a:t>Максимально возможный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tx1"/>
                          </a:solidFill>
                          <a:effectLst/>
                        </a:rPr>
                        <a:t>34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tx1"/>
                          </a:solidFill>
                          <a:effectLst/>
                        </a:rPr>
                        <a:t>–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tx1"/>
                          </a:solidFill>
                          <a:effectLst/>
                        </a:rPr>
                        <a:t>–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chemeClr val="tx1"/>
                          </a:solidFill>
                          <a:effectLst/>
                        </a:rPr>
                        <a:t>Менее 3,45</a:t>
                      </a:r>
                      <a:endParaRPr lang="ru-RU" sz="20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257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chemeClr val="tx1"/>
                          </a:solidFill>
                          <a:effectLst/>
                        </a:rPr>
                        <a:t>33</a:t>
                      </a:r>
                      <a:endParaRPr lang="ru-RU" sz="20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tx1"/>
                          </a:solidFill>
                          <a:effectLst/>
                        </a:rPr>
                        <a:t>Более 49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tx1"/>
                          </a:solidFill>
                          <a:effectLst/>
                        </a:rPr>
                        <a:t>Менее 15,1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tx1"/>
                          </a:solidFill>
                          <a:effectLst/>
                        </a:rPr>
                        <a:t>3,45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6557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tx1"/>
                          </a:solidFill>
                          <a:effectLst/>
                        </a:rPr>
                        <a:t>Установленный минимум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chemeClr val="tx1"/>
                          </a:solidFill>
                          <a:effectLst/>
                        </a:rPr>
                        <a:t>13</a:t>
                      </a:r>
                      <a:endParaRPr lang="ru-RU" sz="20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tx1"/>
                          </a:solidFill>
                          <a:effectLst/>
                        </a:rPr>
                        <a:t>30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tx1"/>
                          </a:solidFill>
                          <a:effectLst/>
                        </a:rPr>
                        <a:t>17,0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tx1"/>
                          </a:solidFill>
                          <a:effectLst/>
                        </a:rPr>
                        <a:t>4,05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9186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tx1"/>
                          </a:solidFill>
                          <a:effectLst/>
                        </a:rPr>
                        <a:t>Минимальное количество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chemeClr val="tx1"/>
                          </a:solidFill>
                          <a:effectLst/>
                        </a:rPr>
                        <a:t>19</a:t>
                      </a:r>
                      <a:endParaRPr lang="ru-RU" sz="20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tx1"/>
                          </a:solidFill>
                          <a:effectLst/>
                        </a:rPr>
                        <a:t>18,2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tx1"/>
                          </a:solidFill>
                          <a:effectLst/>
                        </a:rPr>
                        <a:t>4,17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89186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chemeClr val="tx1"/>
                          </a:solidFill>
                          <a:effectLst/>
                        </a:rPr>
                        <a:t>Недопустимый минимум*</a:t>
                      </a:r>
                      <a:endParaRPr lang="ru-RU" sz="20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</a:rPr>
                        <a:t>0</a:t>
                      </a:r>
                      <a:endParaRPr lang="ru-RU" sz="20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</a:rPr>
                        <a:t>Менее 19</a:t>
                      </a:r>
                      <a:endParaRPr lang="ru-RU" sz="20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effectLst/>
                        </a:rPr>
                        <a:t>Более 18,2</a:t>
                      </a:r>
                      <a:endParaRPr lang="ru-RU" sz="2000" b="1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</a:rPr>
                        <a:t>Более 4,17</a:t>
                      </a:r>
                      <a:endParaRPr lang="ru-RU" sz="20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1341119" y="5934670"/>
            <a:ext cx="1066891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* Если </a:t>
            </a:r>
            <a:r>
              <a:rPr lang="ru-RU" b="1" i="1" u="sng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хотя бы по одному </a:t>
            </a:r>
            <a:r>
              <a:rPr lang="ru-RU" b="1" i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из нормативов </a:t>
            </a:r>
            <a:r>
              <a:rPr lang="ru-RU" b="1" i="1" u="sng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набрано «0» </a:t>
            </a:r>
            <a:r>
              <a:rPr lang="ru-RU" b="1" i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баллов, то вступительное испытание считается не пройденным</a:t>
            </a:r>
            <a:endParaRPr lang="ru-RU" b="1" i="1" dirty="0"/>
          </a:p>
        </p:txBody>
      </p:sp>
    </p:spTree>
    <p:extLst>
      <p:ext uri="{BB962C8B-B14F-4D97-AF65-F5344CB8AC3E}">
        <p14:creationId xmlns:p14="http://schemas.microsoft.com/office/powerpoint/2010/main" val="762065323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255777" y="0"/>
            <a:ext cx="10619231" cy="18774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-8890" algn="ctr">
              <a:spcAft>
                <a:spcPts val="0"/>
              </a:spcAft>
            </a:pPr>
            <a:r>
              <a:rPr lang="ru-RU" sz="3200" b="1" cap="all" dirty="0">
                <a:solidFill>
                  <a:schemeClr val="accent1">
                    <a:lumMod val="75000"/>
                  </a:schemeClr>
                </a:solidFill>
                <a:cs typeface="Arial" pitchFamily="34" charset="0"/>
              </a:rPr>
              <a:t>Физическая подготовка </a:t>
            </a:r>
          </a:p>
          <a:p>
            <a:pPr indent="-8890" algn="ctr">
              <a:spcAft>
                <a:spcPts val="0"/>
              </a:spcAft>
            </a:pPr>
            <a:r>
              <a:rPr lang="ru-RU" sz="2800" dirty="0" smtClean="0"/>
              <a:t>ΙΙ</a:t>
            </a:r>
            <a:r>
              <a:rPr lang="ru-RU" sz="2800" dirty="0"/>
              <a:t>Ι</a:t>
            </a:r>
            <a:r>
              <a:rPr lang="ru-RU" sz="2800" dirty="0" smtClean="0"/>
              <a:t> </a:t>
            </a:r>
            <a:r>
              <a:rPr lang="ru-RU" sz="2800" dirty="0"/>
              <a:t>группа предназначения </a:t>
            </a:r>
          </a:p>
          <a:p>
            <a:pPr indent="-8890" algn="ctr">
              <a:spcAft>
                <a:spcPts val="0"/>
              </a:spcAft>
            </a:pPr>
            <a:r>
              <a:rPr lang="ru-RU" sz="2800" b="1" dirty="0">
                <a:solidFill>
                  <a:schemeClr val="accent1">
                    <a:lumMod val="75000"/>
                  </a:schemeClr>
                </a:solidFill>
                <a:cs typeface="Arial" pitchFamily="34" charset="0"/>
              </a:rPr>
              <a:t>Юноши </a:t>
            </a:r>
          </a:p>
          <a:p>
            <a:pPr algn="ctr">
              <a:spcAft>
                <a:spcPts val="0"/>
              </a:spcAft>
            </a:pPr>
            <a:r>
              <a:rPr lang="ru-RU" sz="2800" b="1" dirty="0">
                <a:solidFill>
                  <a:schemeClr val="accent1">
                    <a:lumMod val="75000"/>
                  </a:schemeClr>
                </a:solidFill>
                <a:cs typeface="Arial" pitchFamily="34" charset="0"/>
              </a:rPr>
              <a:t>(Минимально допустимое количество </a:t>
            </a:r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  <a:cs typeface="Arial" pitchFamily="34" charset="0"/>
              </a:rPr>
              <a:t>баллов – 36)</a:t>
            </a:r>
            <a:endParaRPr lang="ru-RU" sz="2800" b="1" dirty="0">
              <a:solidFill>
                <a:schemeClr val="accent1">
                  <a:lumMod val="75000"/>
                </a:schemeClr>
              </a:solidFill>
              <a:cs typeface="Arial" pitchFamily="34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42454648"/>
              </p:ext>
            </p:extLst>
          </p:nvPr>
        </p:nvGraphicFramePr>
        <p:xfrm>
          <a:off x="1499618" y="1845749"/>
          <a:ext cx="10510413" cy="431042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12726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2726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2726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6430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6430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29491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 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Баллы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Нормативы 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949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Подтягивание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100 метров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1000 метров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1522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Максимально возможный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34</a:t>
                      </a:r>
                      <a:endParaRPr lang="ru-RU" sz="2000" b="1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–</a:t>
                      </a:r>
                      <a:endParaRPr lang="ru-RU" sz="2000" b="1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–</a:t>
                      </a:r>
                      <a:endParaRPr lang="ru-RU" sz="2000" b="1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Менее 3,49</a:t>
                      </a:r>
                      <a:endParaRPr lang="ru-RU" sz="2000" b="1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015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33</a:t>
                      </a:r>
                      <a:endParaRPr lang="ru-RU" sz="2000" b="1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Более 28</a:t>
                      </a:r>
                      <a:endParaRPr lang="ru-RU" sz="2000" b="1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Менее 13,3</a:t>
                      </a:r>
                      <a:endParaRPr lang="ru-RU" sz="2000" b="1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3,49</a:t>
                      </a:r>
                      <a:endParaRPr lang="ru-RU" sz="2000" b="1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1183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Установленный минимум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12</a:t>
                      </a:r>
                      <a:endParaRPr lang="ru-RU" sz="2000" b="1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8</a:t>
                      </a:r>
                      <a:endParaRPr lang="ru-RU" sz="2000" b="1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15,3</a:t>
                      </a:r>
                      <a:endParaRPr lang="ru-RU" sz="2000" b="1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4,10</a:t>
                      </a:r>
                      <a:endParaRPr lang="ru-RU" sz="2000" b="1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9394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Минимальное количество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1</a:t>
                      </a:r>
                      <a:endParaRPr lang="ru-RU" sz="2000" b="1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2</a:t>
                      </a:r>
                      <a:endParaRPr lang="ru-RU" sz="2000" b="1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16,4</a:t>
                      </a:r>
                      <a:endParaRPr lang="ru-RU" sz="2000" b="1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4,21</a:t>
                      </a:r>
                      <a:endParaRPr lang="ru-RU" sz="2000" b="1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98847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Недопустимый </a:t>
                      </a:r>
                      <a:r>
                        <a:rPr lang="ru-RU" sz="2000" b="1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минимум</a:t>
                      </a:r>
                      <a:r>
                        <a:rPr lang="ru-RU" sz="2000" b="1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*</a:t>
                      </a:r>
                      <a:endParaRPr lang="ru-RU" sz="2000" b="1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0</a:t>
                      </a:r>
                      <a:endParaRPr lang="ru-RU" sz="2000" b="1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Менее 2</a:t>
                      </a:r>
                      <a:endParaRPr lang="ru-RU" sz="2000" b="1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Более 16,4</a:t>
                      </a:r>
                      <a:endParaRPr lang="ru-RU" sz="2000" b="1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Более 4,21</a:t>
                      </a:r>
                      <a:endParaRPr lang="ru-RU" sz="2000" b="1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2" name="Прямоугольник 1"/>
          <p:cNvSpPr/>
          <p:nvPr/>
        </p:nvSpPr>
        <p:spPr>
          <a:xfrm>
            <a:off x="1365504" y="6161639"/>
            <a:ext cx="1050950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* Если </a:t>
            </a:r>
            <a:r>
              <a:rPr lang="ru-RU" b="1" i="1" u="sng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хотя бы по одному </a:t>
            </a:r>
            <a:r>
              <a:rPr lang="ru-RU" b="1" i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из нормативов </a:t>
            </a:r>
            <a:r>
              <a:rPr lang="ru-RU" b="1" i="1" u="sng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набрано «0» </a:t>
            </a:r>
            <a:r>
              <a:rPr lang="ru-RU" b="1" i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баллов, то вступительное испытание считается не пройденным</a:t>
            </a:r>
            <a:endParaRPr lang="ru-RU" b="1" i="1" dirty="0"/>
          </a:p>
        </p:txBody>
      </p:sp>
    </p:spTree>
    <p:extLst>
      <p:ext uri="{BB962C8B-B14F-4D97-AF65-F5344CB8AC3E}">
        <p14:creationId xmlns:p14="http://schemas.microsoft.com/office/powerpoint/2010/main" val="1524496855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499617" y="214530"/>
            <a:ext cx="10510414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-8890" algn="ctr"/>
            <a:r>
              <a:rPr lang="ru-RU" sz="2800" b="1" cap="all" dirty="0">
                <a:solidFill>
                  <a:srgbClr val="5B9BD5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Физическая подготовка </a:t>
            </a:r>
            <a:endParaRPr lang="ru-RU" sz="2800" b="1" cap="all" dirty="0" smtClean="0">
              <a:solidFill>
                <a:srgbClr val="5B9BD5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indent="-8890" algn="ctr"/>
            <a:r>
              <a:rPr lang="ru-RU" sz="2400" dirty="0" smtClean="0">
                <a:solidFill>
                  <a:prstClr val="black"/>
                </a:solidFill>
              </a:rPr>
              <a:t>ΙΙ</a:t>
            </a:r>
            <a:r>
              <a:rPr lang="ru-RU" sz="2400" dirty="0">
                <a:solidFill>
                  <a:prstClr val="black"/>
                </a:solidFill>
              </a:rPr>
              <a:t>Ι </a:t>
            </a:r>
            <a:r>
              <a:rPr lang="ru-RU" sz="2400" dirty="0" smtClean="0">
                <a:solidFill>
                  <a:prstClr val="black"/>
                </a:solidFill>
              </a:rPr>
              <a:t> </a:t>
            </a:r>
            <a:r>
              <a:rPr lang="ru-RU" sz="2400" dirty="0">
                <a:solidFill>
                  <a:prstClr val="black"/>
                </a:solidFill>
              </a:rPr>
              <a:t>группа предназначения </a:t>
            </a:r>
            <a:endParaRPr lang="ru-RU" sz="2400" dirty="0" smtClean="0">
              <a:solidFill>
                <a:prstClr val="black"/>
              </a:solidFill>
            </a:endParaRPr>
          </a:p>
          <a:p>
            <a:pPr algn="ctr"/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Девушки</a:t>
            </a:r>
          </a:p>
          <a:p>
            <a:pPr algn="ctr"/>
            <a:r>
              <a:rPr lang="ru-RU" sz="2400" b="1" dirty="0" smtClean="0">
                <a:solidFill>
                  <a:srgbClr val="5B9BD5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(Минимально </a:t>
            </a:r>
            <a:r>
              <a:rPr lang="ru-RU" sz="2400" b="1" dirty="0">
                <a:solidFill>
                  <a:srgbClr val="5B9BD5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допустимое количество </a:t>
            </a:r>
            <a:r>
              <a:rPr lang="ru-RU" sz="2400" b="1" dirty="0" smtClean="0">
                <a:solidFill>
                  <a:srgbClr val="5B9BD5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баллов – 36)</a:t>
            </a:r>
            <a:endParaRPr lang="ru-RU" b="1" dirty="0">
              <a:solidFill>
                <a:srgbClr val="5B9BD5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52668341"/>
              </p:ext>
            </p:extLst>
          </p:nvPr>
        </p:nvGraphicFramePr>
        <p:xfrm>
          <a:off x="1402078" y="1845745"/>
          <a:ext cx="10607952" cy="410848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22733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7321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0246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0246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10246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43999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tx1"/>
                          </a:solidFill>
                          <a:effectLst/>
                        </a:rPr>
                        <a:t>Баллы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</a:rPr>
                        <a:t>Нормативы 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111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tx1"/>
                          </a:solidFill>
                          <a:effectLst/>
                        </a:rPr>
                        <a:t>СКУ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tx1"/>
                          </a:solidFill>
                          <a:effectLst/>
                        </a:rPr>
                        <a:t>100 метров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tx1"/>
                          </a:solidFill>
                          <a:effectLst/>
                        </a:rPr>
                        <a:t>1000 метров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1118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tx1"/>
                          </a:solidFill>
                          <a:effectLst/>
                        </a:rPr>
                        <a:t>Максимально возможный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34</a:t>
                      </a:r>
                      <a:endParaRPr lang="ru-RU" sz="2000" b="1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–</a:t>
                      </a:r>
                      <a:endParaRPr lang="ru-RU" sz="2000" b="1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–</a:t>
                      </a:r>
                      <a:endParaRPr lang="ru-RU" sz="2000" b="1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Менее 4,14</a:t>
                      </a:r>
                      <a:endParaRPr lang="ru-RU" sz="2000" b="1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4415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33</a:t>
                      </a:r>
                      <a:endParaRPr lang="ru-RU" sz="2000" b="1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Более 45</a:t>
                      </a:r>
                      <a:endParaRPr lang="ru-RU" sz="2000" b="1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Менее 15,5</a:t>
                      </a:r>
                      <a:endParaRPr lang="ru-RU" sz="2000" b="1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4,14</a:t>
                      </a:r>
                      <a:endParaRPr lang="ru-RU" sz="2000" b="1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8799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tx1"/>
                          </a:solidFill>
                          <a:effectLst/>
                        </a:rPr>
                        <a:t>Установленный минимум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12</a:t>
                      </a:r>
                      <a:endParaRPr lang="ru-RU" sz="2000" b="1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28</a:t>
                      </a:r>
                      <a:endParaRPr lang="ru-RU" sz="2000" b="1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17,5</a:t>
                      </a:r>
                      <a:endParaRPr lang="ru-RU" sz="2000" b="1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4,35</a:t>
                      </a:r>
                      <a:endParaRPr lang="ru-RU" sz="2000" b="1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7526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tx1"/>
                          </a:solidFill>
                          <a:effectLst/>
                        </a:rPr>
                        <a:t>Минимальное количество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1</a:t>
                      </a:r>
                      <a:endParaRPr lang="ru-RU" sz="2000" b="1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17</a:t>
                      </a:r>
                      <a:endParaRPr lang="ru-RU" sz="2000" b="1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18,6</a:t>
                      </a:r>
                      <a:endParaRPr lang="ru-RU" sz="2000" b="1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4,46</a:t>
                      </a:r>
                      <a:endParaRPr lang="ru-RU" sz="2000" b="1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87526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chemeClr val="tx1"/>
                          </a:solidFill>
                          <a:effectLst/>
                        </a:rPr>
                        <a:t>Недопустимый минимум*</a:t>
                      </a:r>
                      <a:endParaRPr lang="ru-RU" sz="20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0</a:t>
                      </a:r>
                      <a:endParaRPr lang="ru-RU" sz="2000" b="1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Менее 17</a:t>
                      </a:r>
                      <a:endParaRPr lang="ru-RU" sz="2000" b="1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Более 18,6</a:t>
                      </a:r>
                      <a:endParaRPr lang="ru-RU" sz="2000" b="1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Более 4,46</a:t>
                      </a:r>
                      <a:endParaRPr lang="ru-RU" sz="2000" b="1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1341119" y="5934670"/>
            <a:ext cx="1066891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* Если </a:t>
            </a:r>
            <a:r>
              <a:rPr lang="ru-RU" b="1" i="1" u="sng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хотя бы по одному </a:t>
            </a:r>
            <a:r>
              <a:rPr lang="ru-RU" b="1" i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из нормативов </a:t>
            </a:r>
            <a:r>
              <a:rPr lang="ru-RU" b="1" i="1" u="sng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набрано «0» </a:t>
            </a:r>
            <a:r>
              <a:rPr lang="ru-RU" b="1" i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баллов, то вступительное испытание считается не пройденным</a:t>
            </a:r>
            <a:endParaRPr lang="ru-RU" b="1" i="1" dirty="0"/>
          </a:p>
        </p:txBody>
      </p:sp>
    </p:spTree>
    <p:extLst>
      <p:ext uri="{BB962C8B-B14F-4D97-AF65-F5344CB8AC3E}">
        <p14:creationId xmlns:p14="http://schemas.microsoft.com/office/powerpoint/2010/main" val="307609838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45646" y="456791"/>
            <a:ext cx="982191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Учет индивидуальных достижений </a:t>
            </a:r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поступающих</a:t>
            </a:r>
          </a:p>
          <a:p>
            <a:pPr algn="ctr"/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при приеме</a:t>
            </a: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на обучение: </a:t>
            </a:r>
            <a:endParaRPr lang="ru-RU" sz="2800" dirty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745646" y="1383310"/>
            <a:ext cx="9821918" cy="46782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000" dirty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– наличие аттестата о среднем общем образовании с отличием – 4 </a:t>
            </a: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балла;</a:t>
            </a:r>
          </a:p>
          <a:p>
            <a:endParaRPr lang="ru-RU" sz="2000" dirty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– наличие спортивного </a:t>
            </a: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звания «Мастер спорта» 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– 5 баллов</a:t>
            </a: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;</a:t>
            </a:r>
          </a:p>
          <a:p>
            <a:endParaRPr lang="ru-RU" sz="2000" dirty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– наличие спортивного разряда (не ниже кандидата в мастера спорта) – 3 балла</a:t>
            </a: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;</a:t>
            </a:r>
          </a:p>
          <a:p>
            <a:endParaRPr lang="ru-RU" sz="2000" dirty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– наличие </a:t>
            </a: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серебряного 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и (или) золотого знака отличия Всероссийского физкультурно-спортивного комплекса «Готов к труду и обороне» (ГТО) и удостоверение к нему установленного образца – 1 балл.</a:t>
            </a:r>
          </a:p>
          <a:p>
            <a:endParaRPr lang="ru-RU" b="1" dirty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endParaRPr lang="ru-RU" sz="2000" b="1" dirty="0" smtClean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*</a:t>
            </a: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Учет 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индивидуальных достижений осуществляется посредством начисления баллов за них, но 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не более 10 баллов суммарно.</a:t>
            </a:r>
          </a:p>
          <a:p>
            <a:endParaRPr lang="ru-RU" sz="20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2916851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Объект 2"/>
          <p:cNvSpPr>
            <a:spLocks noGrp="1"/>
          </p:cNvSpPr>
          <p:nvPr>
            <p:ph sz="quarter" idx="4294967295"/>
          </p:nvPr>
        </p:nvSpPr>
        <p:spPr>
          <a:xfrm>
            <a:off x="1502802" y="243678"/>
            <a:ext cx="10434415" cy="6408738"/>
          </a:xfrm>
          <a:solidFill>
            <a:schemeClr val="accent3">
              <a:lumMod val="20000"/>
              <a:lumOff val="8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127000"/>
          </a:effectLst>
        </p:spPr>
        <p:txBody>
          <a:bodyPr>
            <a:normAutofit/>
          </a:bodyPr>
          <a:lstStyle/>
          <a:p>
            <a:pPr marL="44450" indent="0" algn="ctr">
              <a:lnSpc>
                <a:spcPct val="100000"/>
              </a:lnSpc>
              <a:buNone/>
            </a:pPr>
            <a:r>
              <a:rPr lang="ru-RU" altLang="ru-RU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КРЫМСКИЙ ФИЛИАЛ</a:t>
            </a:r>
            <a:endParaRPr lang="en-US" altLang="ru-RU" dirty="0" smtClean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44450" indent="0" algn="ctr">
              <a:lnSpc>
                <a:spcPct val="100000"/>
              </a:lnSpc>
              <a:buNone/>
            </a:pPr>
            <a:r>
              <a:rPr lang="ru-RU" altLang="ru-RU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КРАСНОДАРСКОГО УНИВЕРСИТЕТА МВД РОССИИ</a:t>
            </a:r>
          </a:p>
          <a:p>
            <a:pPr marL="44450" indent="0" algn="ctr">
              <a:buNone/>
            </a:pPr>
            <a:r>
              <a:rPr lang="ru-RU" altLang="ru-RU" sz="2400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Адрес</a:t>
            </a:r>
            <a:r>
              <a:rPr lang="ru-RU" altLang="ru-RU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 Республика Крым, 295053, г. Симферополь,   </a:t>
            </a:r>
          </a:p>
          <a:p>
            <a:pPr marL="44450" indent="0" algn="ctr">
              <a:buNone/>
            </a:pPr>
            <a:r>
              <a:rPr lang="ru-RU" altLang="ru-RU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ул. академика Х.Х. Стевена, дом 14</a:t>
            </a:r>
          </a:p>
          <a:p>
            <a:pPr marL="44450" indent="0" algn="ctr">
              <a:buNone/>
            </a:pPr>
            <a:r>
              <a:rPr lang="ru-RU" altLang="ru-RU" sz="2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Тел.:</a:t>
            </a:r>
            <a:r>
              <a:rPr lang="ru-RU" altLang="ru-RU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(3652) 66 - 71 - 48 (учебный отдел)</a:t>
            </a:r>
          </a:p>
          <a:p>
            <a:pPr marL="44450" indent="0" algn="ctr">
              <a:buNone/>
            </a:pPr>
            <a:r>
              <a:rPr lang="ru-RU" altLang="ru-RU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 (3652) 66 - 71 - 35 (отдел кадров)</a:t>
            </a:r>
          </a:p>
          <a:p>
            <a:pPr marL="44450" indent="0" algn="ctr">
              <a:buNone/>
            </a:pPr>
            <a:r>
              <a:rPr lang="ru-RU" altLang="ru-RU" sz="2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Тел./факс дежурной части</a:t>
            </a:r>
            <a:r>
              <a:rPr lang="ru-RU" altLang="ru-RU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 (3652) 66 -</a:t>
            </a:r>
            <a:r>
              <a:rPr lang="ru-RU" altLang="ru-RU" sz="24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71-20</a:t>
            </a:r>
          </a:p>
          <a:p>
            <a:pPr marL="44450" indent="0" algn="ctr">
              <a:buNone/>
            </a:pPr>
            <a:r>
              <a:rPr lang="en-US" altLang="ru-RU" sz="2400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E-mail</a:t>
            </a:r>
            <a:r>
              <a:rPr lang="en-US" altLang="ru-RU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 </a:t>
            </a:r>
            <a:r>
              <a:rPr lang="en-US" altLang="ru-RU" sz="2400" b="1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kf.krdu</a:t>
            </a:r>
            <a:r>
              <a:rPr lang="de-DE" altLang="ru-RU" sz="24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@mvd.ru</a:t>
            </a:r>
            <a:endParaRPr lang="ru-RU" altLang="ru-RU" sz="24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44450" indent="0" algn="ctr">
              <a:buNone/>
            </a:pPr>
            <a:r>
              <a:rPr lang="ru-RU" altLang="ru-RU" sz="2400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«Прямой набор»: </a:t>
            </a:r>
            <a:r>
              <a:rPr lang="ru-RU" altLang="ru-RU" sz="24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(3652) 66-71-79; +7 (978) 554-44-06;</a:t>
            </a:r>
          </a:p>
          <a:p>
            <a:pPr marL="44450" indent="0" algn="ctr">
              <a:buNone/>
            </a:pPr>
            <a:r>
              <a:rPr lang="en-US" altLang="ru-RU" sz="2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e-mail</a:t>
            </a:r>
            <a:r>
              <a:rPr lang="en-US" altLang="ru-RU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 </a:t>
            </a:r>
            <a:r>
              <a:rPr lang="en-US" altLang="ru-RU" sz="24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apoliakov77@mvd.ru</a:t>
            </a:r>
            <a:endParaRPr lang="ru-RU" altLang="ru-RU" sz="2400" b="1" dirty="0" smtClean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44450" indent="0" algn="ctr">
              <a:buNone/>
            </a:pPr>
            <a:r>
              <a:rPr lang="ru-RU" altLang="ru-RU" sz="2400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Официальный </a:t>
            </a:r>
            <a:r>
              <a:rPr lang="ru-RU" altLang="ru-RU" sz="2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сайт</a:t>
            </a:r>
            <a:r>
              <a:rPr lang="ru-RU" altLang="ru-RU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 </a:t>
            </a:r>
            <a:r>
              <a:rPr lang="ru-RU" altLang="ru-RU" sz="24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кф.крду.мвд.рф </a:t>
            </a:r>
          </a:p>
          <a:p>
            <a:pPr marL="44450" indent="0" algn="ctr">
              <a:buNone/>
            </a:pPr>
            <a:r>
              <a:rPr lang="ru-RU" altLang="ru-RU" sz="2400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Официальные </a:t>
            </a:r>
            <a:r>
              <a:rPr lang="ru-RU" altLang="ru-RU" sz="2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страницы в социальных сетях</a:t>
            </a:r>
            <a:r>
              <a:rPr lang="ru-RU" altLang="ru-RU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 </a:t>
            </a:r>
            <a:endParaRPr lang="ru-RU" altLang="ru-RU" sz="2400" dirty="0" smtClean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44450" indent="0" algn="ctr">
              <a:buNone/>
            </a:pPr>
            <a:r>
              <a:rPr lang="ru-RU" altLang="ru-RU" sz="2400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«</a:t>
            </a:r>
            <a:r>
              <a:rPr lang="ru-RU" altLang="ru-RU" sz="2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Вконтакте»</a:t>
            </a:r>
            <a:r>
              <a:rPr lang="en-US" altLang="ru-RU" sz="2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</a:t>
            </a:r>
            <a:r>
              <a:rPr lang="ru-RU" altLang="ru-RU" sz="2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altLang="ru-RU" sz="24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https:</a:t>
            </a:r>
            <a:r>
              <a:rPr lang="ru-RU" altLang="ru-RU" sz="24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//</a:t>
            </a:r>
            <a:r>
              <a:rPr lang="en-US" altLang="ru-RU" sz="24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vk.com</a:t>
            </a:r>
            <a:r>
              <a:rPr lang="ru-RU" altLang="ru-RU" sz="24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/</a:t>
            </a:r>
            <a:r>
              <a:rPr lang="en-US" altLang="ru-RU" sz="24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kf_mvd</a:t>
            </a:r>
            <a:endParaRPr lang="ru-RU" altLang="ru-RU" sz="24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44450" indent="0" algn="ctr">
              <a:buNone/>
            </a:pPr>
            <a:endParaRPr lang="ru-RU" altLang="ru-RU" sz="24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44450" indent="0" algn="ctr">
              <a:buNone/>
            </a:pPr>
            <a:endParaRPr lang="ru-RU" altLang="ru-RU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44450" indent="0" algn="ctr">
              <a:buNone/>
            </a:pPr>
            <a:endParaRPr lang="ru-RU" altLang="ru-RU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44450" indent="0">
              <a:buNone/>
            </a:pPr>
            <a:endParaRPr lang="ru-RU" altLang="ru-RU" dirty="0" smtClean="0"/>
          </a:p>
          <a:p>
            <a:pPr marL="44450" indent="0">
              <a:buNone/>
            </a:pPr>
            <a:endParaRPr lang="ru-RU" altLang="ru-RU" dirty="0" smtClean="0"/>
          </a:p>
        </p:txBody>
      </p:sp>
    </p:spTree>
    <p:extLst>
      <p:ext uri="{BB962C8B-B14F-4D97-AF65-F5344CB8AC3E}">
        <p14:creationId xmlns:p14="http://schemas.microsoft.com/office/powerpoint/2010/main" val="499484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904567" y="-1730"/>
            <a:ext cx="11191343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КРЫМСКИЙ ФИЛИАЛ </a:t>
            </a:r>
          </a:p>
          <a:p>
            <a:pPr algn="ctr"/>
            <a:r>
              <a:rPr lang="ru-RU" sz="3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КРАСНОДАРСКОГО УНИВЕРСИТЕТА МВД РОССИИ</a:t>
            </a:r>
            <a:endParaRPr lang="ru-RU" sz="3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18503" y="1108391"/>
            <a:ext cx="8986684" cy="15150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22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Крымский филиал федерального государственного казенного </a:t>
            </a:r>
            <a:r>
              <a:rPr lang="ru-RU" sz="220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образовательного учреждения </a:t>
            </a:r>
            <a:r>
              <a:rPr lang="ru-RU" sz="2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высшего </a:t>
            </a:r>
            <a:r>
              <a:rPr lang="ru-RU" sz="22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образования «Краснодарский </a:t>
            </a:r>
            <a:r>
              <a:rPr lang="ru-RU" sz="2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университет Министерства внутренних дел Российской Федерации</a:t>
            </a:r>
            <a:r>
              <a:rPr lang="ru-RU" sz="22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»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522"/>
          <a:stretch/>
        </p:blipFill>
        <p:spPr>
          <a:xfrm>
            <a:off x="100020" y="1092488"/>
            <a:ext cx="3138835" cy="4523891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2459" y="2269773"/>
            <a:ext cx="3166789" cy="4478198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4982723" y="2726587"/>
            <a:ext cx="7209277" cy="30131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2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Лицензия 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2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на осуществление образовательной деятельности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серия 90Л01 № 0008616 рег. № 1609 от 20 августа </a:t>
            </a:r>
            <a:r>
              <a:rPr lang="ru-RU" sz="2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2015 г</a:t>
            </a:r>
            <a:r>
              <a:rPr lang="ru-RU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(бессрочно</a:t>
            </a:r>
            <a:r>
              <a:rPr lang="ru-RU" sz="2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ru-RU" sz="20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2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Свидетельство о государственной аккредитации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серия 90А01 № </a:t>
            </a:r>
            <a:r>
              <a:rPr lang="ru-RU" sz="2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0002931 </a:t>
            </a:r>
            <a:r>
              <a:rPr lang="ru-RU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рег. № </a:t>
            </a:r>
            <a:r>
              <a:rPr lang="ru-RU" sz="2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2794 </a:t>
            </a:r>
            <a:r>
              <a:rPr lang="ru-RU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от </a:t>
            </a:r>
            <a:r>
              <a:rPr lang="ru-RU" sz="2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21</a:t>
            </a:r>
            <a:r>
              <a:rPr lang="ru-RU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r>
              <a:rPr lang="ru-RU" sz="2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марта 2018 г</a:t>
            </a:r>
            <a:r>
              <a:rPr lang="ru-RU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46210204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209787" y="91610"/>
            <a:ext cx="577042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36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Комплектующие органы</a:t>
            </a:r>
          </a:p>
        </p:txBody>
      </p:sp>
      <p:grpSp>
        <p:nvGrpSpPr>
          <p:cNvPr id="13" name="Группа 12"/>
          <p:cNvGrpSpPr/>
          <p:nvPr/>
        </p:nvGrpSpPr>
        <p:grpSpPr>
          <a:xfrm>
            <a:off x="1584521" y="826587"/>
            <a:ext cx="10119799" cy="2949885"/>
            <a:chOff x="2541528" y="898462"/>
            <a:chExt cx="7627120" cy="2670723"/>
          </a:xfrm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</p:grpSpPr>
        <p:sp>
          <p:nvSpPr>
            <p:cNvPr id="7" name="Прямоугольник 6"/>
            <p:cNvSpPr/>
            <p:nvPr/>
          </p:nvSpPr>
          <p:spPr>
            <a:xfrm>
              <a:off x="2541528" y="898462"/>
              <a:ext cx="3043217" cy="362246"/>
            </a:xfrm>
            <a:prstGeom prst="rect">
              <a:avLst/>
            </a:prstGeom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p3d prstMaterial="matte">
              <a:bevelT w="127000" h="63500"/>
            </a:sp3d>
          </p:spPr>
          <p:txBody>
            <a:bodyPr wrap="none">
              <a:spAutoFit/>
            </a:bodyPr>
            <a:lstStyle/>
            <a:p>
              <a:pPr algn="ctr"/>
              <a:r>
                <a:rPr lang="ru-RU" altLang="ru-RU" sz="2000" dirty="0" smtClean="0">
                  <a:solidFill>
                    <a:schemeClr val="accent1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МВД </a:t>
              </a:r>
              <a:r>
                <a:rPr lang="ru-RU" altLang="ru-RU" sz="2000" dirty="0">
                  <a:solidFill>
                    <a:schemeClr val="accent1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по Республике </a:t>
              </a:r>
              <a:r>
                <a:rPr lang="ru-RU" altLang="ru-RU" sz="2000" dirty="0" smtClean="0">
                  <a:solidFill>
                    <a:schemeClr val="accent1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Крым</a:t>
              </a:r>
              <a:endParaRPr lang="ru-RU" altLang="ru-RU" sz="200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pic>
          <p:nvPicPr>
            <p:cNvPr id="2" name="Рисунок 1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64155" y="1410003"/>
              <a:ext cx="3027326" cy="2159182"/>
            </a:xfrm>
            <a:prstGeom prst="rect">
              <a:avLst/>
            </a:prstGeom>
            <a:ln>
              <a:noFill/>
            </a:ln>
            <a:effectLst>
              <a:glow rad="228600">
                <a:schemeClr val="accent1">
                  <a:satMod val="175000"/>
                  <a:alpha val="40000"/>
                </a:schemeClr>
              </a:glow>
              <a:outerShdw blurRad="190500" dist="228600" dir="2700000" algn="ctr">
                <a:srgbClr val="000000">
                  <a:alpha val="30000"/>
                </a:srgbClr>
              </a:outerShdw>
              <a:softEdge rad="112500"/>
            </a:effectLst>
            <a:sp3d prstMaterial="matte">
              <a:bevelT w="127000" h="63500"/>
            </a:sp3d>
          </p:spPr>
        </p:pic>
        <p:pic>
          <p:nvPicPr>
            <p:cNvPr id="12" name="Рисунок 11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94682" y="1410003"/>
              <a:ext cx="3473966" cy="2159181"/>
            </a:xfrm>
            <a:prstGeom prst="rect">
              <a:avLst/>
            </a:prstGeom>
            <a:ln>
              <a:noFill/>
            </a:ln>
            <a:effectLst>
              <a:glow rad="139700">
                <a:schemeClr val="accent1">
                  <a:satMod val="175000"/>
                  <a:alpha val="40000"/>
                </a:schemeClr>
              </a:glow>
              <a:outerShdw blurRad="190500" dist="228600" dir="2700000" algn="ctr">
                <a:srgbClr val="000000">
                  <a:alpha val="30000"/>
                </a:srgbClr>
              </a:outerShdw>
              <a:softEdge rad="112500"/>
            </a:effectLst>
            <a:sp3d prstMaterial="matte">
              <a:bevelT w="127000" h="63500"/>
            </a:sp3d>
          </p:spPr>
        </p:pic>
      </p:grpSp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9787" y="4298474"/>
            <a:ext cx="4590492" cy="2393272"/>
          </a:xfrm>
          <a:prstGeom prst="rect">
            <a:avLst/>
          </a:prstGeom>
          <a:effectLst>
            <a:glow rad="139700">
              <a:schemeClr val="accent1">
                <a:satMod val="175000"/>
                <a:alpha val="40000"/>
              </a:schemeClr>
            </a:glow>
            <a:outerShdw blurRad="50800" dist="38100" dir="16200000" rotWithShape="0">
              <a:prstClr val="black">
                <a:alpha val="40000"/>
              </a:prstClr>
            </a:outerShdw>
          </a:effectLst>
        </p:spPr>
      </p:pic>
      <p:sp>
        <p:nvSpPr>
          <p:cNvPr id="15" name="Прямоугольник 14"/>
          <p:cNvSpPr/>
          <p:nvPr/>
        </p:nvSpPr>
        <p:spPr>
          <a:xfrm>
            <a:off x="1614543" y="3898364"/>
            <a:ext cx="1042208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20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Крымский филиал Краснодарского университета МВД России («Прямой набор») </a:t>
            </a:r>
            <a:endParaRPr lang="ru-RU" altLang="ru-RU" sz="2000" dirty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extBox 3"/>
          <p:cNvSpPr txBox="1">
            <a:spLocks noChangeArrowheads="1"/>
          </p:cNvSpPr>
          <p:nvPr/>
        </p:nvSpPr>
        <p:spPr bwMode="auto">
          <a:xfrm>
            <a:off x="7095000" y="870416"/>
            <a:ext cx="4609320" cy="400110"/>
          </a:xfrm>
          <a:prstGeom prst="rect">
            <a:avLst/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altLang="ru-RU" sz="20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УМВД России по г. Севастополю</a:t>
            </a:r>
            <a:endParaRPr lang="ru-RU" altLang="ru-RU" sz="2000" dirty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4999" y="1376874"/>
            <a:ext cx="4609321" cy="2399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7790584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1"/>
          <p:cNvSpPr>
            <a:spLocks noChangeArrowheads="1"/>
          </p:cNvSpPr>
          <p:nvPr/>
        </p:nvSpPr>
        <p:spPr bwMode="auto">
          <a:xfrm>
            <a:off x="1981201" y="2038351"/>
            <a:ext cx="530225" cy="430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indent="342900">
              <a:spcBef>
                <a:spcPct val="20000"/>
              </a:spcBef>
              <a:spcAft>
                <a:spcPts val="300"/>
              </a:spcAft>
              <a:buClr>
                <a:srgbClr val="138677"/>
              </a:buClr>
              <a:buSzPct val="130000"/>
              <a:buFont typeface="Georgia" panose="02040502050405020303" pitchFamily="18" charset="0"/>
              <a:buChar char="*"/>
              <a:defRPr sz="2200">
                <a:solidFill>
                  <a:srgbClr val="404040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spcAft>
                <a:spcPts val="300"/>
              </a:spcAft>
              <a:buClr>
                <a:srgbClr val="138677"/>
              </a:buClr>
              <a:buSzPct val="130000"/>
              <a:buFont typeface="Georgia" panose="02040502050405020303" pitchFamily="18" charset="0"/>
              <a:buChar char="*"/>
              <a:defRPr sz="2000">
                <a:solidFill>
                  <a:srgbClr val="404040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spcAft>
                <a:spcPts val="300"/>
              </a:spcAft>
              <a:buClr>
                <a:srgbClr val="138677"/>
              </a:buClr>
              <a:buSzPct val="130000"/>
              <a:buFont typeface="Georgia" panose="02040502050405020303" pitchFamily="18" charset="0"/>
              <a:buChar char="*"/>
              <a:defRPr>
                <a:solidFill>
                  <a:srgbClr val="404040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spcAft>
                <a:spcPts val="300"/>
              </a:spcAft>
              <a:buClr>
                <a:srgbClr val="138677"/>
              </a:buClr>
              <a:buSzPct val="130000"/>
              <a:buFont typeface="Georgia" panose="02040502050405020303" pitchFamily="18" charset="0"/>
              <a:buChar char="*"/>
              <a:defRPr sz="1600">
                <a:solidFill>
                  <a:srgbClr val="404040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spcAft>
                <a:spcPts val="300"/>
              </a:spcAft>
              <a:buClr>
                <a:srgbClr val="138677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404040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138677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404040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138677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404040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138677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404040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138677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404040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ru-RU" altLang="ru-RU" sz="4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ru-RU" altLang="ru-RU" sz="18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97350051"/>
              </p:ext>
            </p:extLst>
          </p:nvPr>
        </p:nvGraphicFramePr>
        <p:xfrm>
          <a:off x="1598063" y="1244240"/>
          <a:ext cx="10143858" cy="5233473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tableStyleId>{5940675A-B579-460E-94D1-54222C63F5DA}</a:tableStyleId>
              </a:tblPr>
              <a:tblGrid>
                <a:gridCol w="51616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98219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940874"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Специальность</a:t>
                      </a:r>
                      <a:endParaRPr lang="ru-RU" sz="20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49" marR="91449" marT="45735" marB="45735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Специализация</a:t>
                      </a:r>
                    </a:p>
                    <a:p>
                      <a:pPr algn="ctr"/>
                      <a:r>
                        <a:rPr lang="ru-RU" sz="2000" b="1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(узкая специализация)</a:t>
                      </a:r>
                      <a:endParaRPr lang="ru-RU" sz="20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49" marR="91449" marT="45735" marB="45735" anchor="ctr"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03341">
                <a:tc>
                  <a:txBody>
                    <a:bodyPr/>
                    <a:lstStyle/>
                    <a:p>
                      <a:pPr algn="ctr"/>
                      <a:r>
                        <a:rPr lang="ru-RU" sz="20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40.05.01 </a:t>
                      </a:r>
                      <a:endParaRPr lang="ru-RU" sz="2000" kern="1200" dirty="0" smtClean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ru-RU" sz="20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Правовое обеспечение национальной безопасности</a:t>
                      </a:r>
                      <a:endParaRPr lang="ru-RU" sz="2000" kern="1200" dirty="0" smtClean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ru-RU" sz="200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 лет</a:t>
                      </a:r>
                    </a:p>
                    <a:p>
                      <a:pPr algn="ctr"/>
                      <a:r>
                        <a:rPr lang="ru-RU" sz="200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(на базе среднего общего образования)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49" marR="91449" marT="45735" marB="45735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Уголовно-правовая </a:t>
                      </a:r>
                    </a:p>
                    <a:p>
                      <a:pPr algn="ctr"/>
                      <a:r>
                        <a:rPr lang="ru-RU" sz="200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(предварительное следствие в органах внутренних дел)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49" marR="91449" marT="45735" marB="45735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489258">
                <a:tc>
                  <a:txBody>
                    <a:bodyPr/>
                    <a:lstStyle/>
                    <a:p>
                      <a:pPr algn="ctr"/>
                      <a:r>
                        <a:rPr lang="ru-RU" sz="20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40.05.02 </a:t>
                      </a:r>
                      <a:endParaRPr lang="ru-RU" sz="2000" kern="1200" dirty="0" smtClean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ru-RU" sz="20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Правоохранительная деятельность </a:t>
                      </a:r>
                      <a:endParaRPr lang="ru-RU" sz="2000" kern="1200" dirty="0" smtClean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ru-RU" sz="200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 лет </a:t>
                      </a:r>
                    </a:p>
                    <a:p>
                      <a:pPr algn="ctr"/>
                      <a:r>
                        <a:rPr lang="ru-RU" sz="200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(на базе среднего общего образования)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49" marR="91449" marT="45735" marB="45735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Административная деятельность (деятельность участкового полиции)</a:t>
                      </a:r>
                    </a:p>
                    <a:p>
                      <a:pPr algn="ctr"/>
                      <a:endParaRPr lang="ru-RU" sz="2000" kern="1200" dirty="0" smtClean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ru-RU" sz="200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Оперативно-розыскная деятельность (деятельность оперуполномоченного уголовного розыска)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49" marR="91449" marT="45735" marB="45735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" name="Прямоугольник 1"/>
          <p:cNvSpPr/>
          <p:nvPr/>
        </p:nvSpPr>
        <p:spPr>
          <a:xfrm>
            <a:off x="1598063" y="237447"/>
            <a:ext cx="1014385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КРЫМСКИЙ ФИЛИАЛ </a:t>
            </a:r>
          </a:p>
          <a:p>
            <a:pPr algn="ctr"/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КРАСНОДАРСКОГО УНИВЕРСИТЕТА МВД РОССИИ</a:t>
            </a:r>
          </a:p>
        </p:txBody>
      </p:sp>
    </p:spTree>
    <p:extLst>
      <p:ext uri="{BB962C8B-B14F-4D97-AF65-F5344CB8AC3E}">
        <p14:creationId xmlns:p14="http://schemas.microsoft.com/office/powerpoint/2010/main" val="1413454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91720" y="235934"/>
            <a:ext cx="1048678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5" indent="0" algn="ctr">
              <a:buFont typeface="Georgia" pitchFamily="18" charset="0"/>
              <a:buNone/>
              <a:tabLst>
                <a:tab pos="0" algn="l"/>
              </a:tabLst>
              <a:defRPr/>
            </a:pPr>
            <a:r>
              <a:rPr lang="ru-RU" sz="2400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ОСНОВНЫЕ ПРЕИМУЩЕСТВА ОБУЧЕНИЯ</a:t>
            </a:r>
            <a:endParaRPr lang="ru-RU" sz="200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281870" y="820901"/>
            <a:ext cx="10665152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3538" indent="-363538" algn="just">
              <a:buFont typeface="Wingdings" panose="05000000000000000000" pitchFamily="2" charset="2"/>
              <a:buChar char="ü"/>
              <a:defRPr/>
            </a:pP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денежное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довольствие на 1–м курсе от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14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000 рублей</a:t>
            </a:r>
          </a:p>
          <a:p>
            <a:pPr marL="217487" indent="-171450" algn="just">
              <a:buFont typeface="Wingdings" panose="05000000000000000000" pitchFamily="2" charset="2"/>
              <a:buChar char="ü"/>
              <a:defRPr/>
            </a:pP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63538" indent="-363538" algn="just">
              <a:buFont typeface="Wingdings" panose="05000000000000000000" pitchFamily="2" charset="2"/>
              <a:buChar char="ü"/>
              <a:defRPr/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денежное довольствие на 5–м курсе  приблизительно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27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000 рублей</a:t>
            </a:r>
          </a:p>
          <a:p>
            <a:pPr marL="217487" indent="-171450" algn="just">
              <a:buFont typeface="Wingdings" panose="05000000000000000000" pitchFamily="2" charset="2"/>
              <a:buChar char="ü"/>
              <a:defRPr/>
            </a:pP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63538" indent="-363538" algn="just">
              <a:buFont typeface="Wingdings" panose="05000000000000000000" pitchFamily="2" charset="2"/>
              <a:buChar char="ü"/>
              <a:defRPr/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премия за успеваемость при наличии оценок «отлично» и «хорошо»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в размере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25 % </a:t>
            </a:r>
          </a:p>
          <a:p>
            <a:pPr marL="217487" indent="-171450" algn="just">
              <a:buFont typeface="Wingdings" panose="05000000000000000000" pitchFamily="2" charset="2"/>
              <a:buChar char="ü"/>
              <a:defRPr/>
            </a:pP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63538" indent="-363538" algn="just">
              <a:buFont typeface="Wingdings" panose="05000000000000000000" pitchFamily="2" charset="2"/>
              <a:buChar char="ü"/>
              <a:defRPr/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бесплатное проживание в общежитиях с комнатами на 4-6 человек</a:t>
            </a:r>
          </a:p>
          <a:p>
            <a:pPr marL="217487" indent="-171450" algn="just">
              <a:buFont typeface="Wingdings" panose="05000000000000000000" pitchFamily="2" charset="2"/>
              <a:buChar char="ü"/>
              <a:defRPr/>
            </a:pP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63538" indent="-363538" algn="just">
              <a:buFont typeface="Wingdings" panose="05000000000000000000" pitchFamily="2" charset="2"/>
              <a:buChar char="ü"/>
              <a:defRPr/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бесплатное трёхразовое питание и обеспечение форменным обмундированием в соответствии с нормами положенности</a:t>
            </a:r>
          </a:p>
          <a:p>
            <a:pPr marL="171450" indent="-171450" algn="just">
              <a:buFont typeface="Wingdings" panose="05000000000000000000" pitchFamily="2" charset="2"/>
              <a:buChar char="ü"/>
              <a:defRPr/>
            </a:pP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63538" indent="-363538" algn="just">
              <a:buFont typeface="Wingdings" panose="05000000000000000000" pitchFamily="2" charset="2"/>
              <a:buChar char="ü"/>
              <a:defRPr/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на последнем курсе обучения присваивается специальное звание «Младший лейтенант полиции»</a:t>
            </a:r>
          </a:p>
          <a:p>
            <a:pPr marL="217487" indent="-171450" algn="just">
              <a:buFont typeface="Wingdings" panose="05000000000000000000" pitchFamily="2" charset="2"/>
              <a:buChar char="ü"/>
              <a:defRPr/>
            </a:pP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63538" indent="-363538" algn="just">
              <a:buFont typeface="Wingdings" panose="05000000000000000000" pitchFamily="2" charset="2"/>
              <a:buChar char="ü"/>
              <a:defRPr/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по окончании филиала выпускникам выдаётся диплом государственного образца о высшем юридическом образовании, присваивается специальное звание «Лейтенант полиции» и гарантированно предоставляется рабочее место в органах внутренних дел в соответствии с полученной специальностью</a:t>
            </a:r>
          </a:p>
        </p:txBody>
      </p:sp>
    </p:spTree>
    <p:extLst>
      <p:ext uri="{BB962C8B-B14F-4D97-AF65-F5344CB8AC3E}">
        <p14:creationId xmlns:p14="http://schemas.microsoft.com/office/powerpoint/2010/main" val="21942781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трелка вниз 13"/>
          <p:cNvSpPr/>
          <p:nvPr/>
        </p:nvSpPr>
        <p:spPr>
          <a:xfrm>
            <a:off x="5968448" y="5549831"/>
            <a:ext cx="327025" cy="431800"/>
          </a:xfrm>
          <a:prstGeom prst="downArrow">
            <a:avLst/>
          </a:prstGeom>
          <a:solidFill>
            <a:schemeClr val="accent5"/>
          </a:solidFill>
          <a:ln>
            <a:solidFill>
              <a:schemeClr val="bg2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3" name="Стрелка вниз 12"/>
          <p:cNvSpPr/>
          <p:nvPr/>
        </p:nvSpPr>
        <p:spPr>
          <a:xfrm>
            <a:off x="5968448" y="4083025"/>
            <a:ext cx="327025" cy="431800"/>
          </a:xfrm>
          <a:prstGeom prst="downArrow">
            <a:avLst/>
          </a:prstGeom>
          <a:solidFill>
            <a:schemeClr val="accent5"/>
          </a:solidFill>
          <a:ln>
            <a:solidFill>
              <a:schemeClr val="bg2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Стрелка вниз 2"/>
          <p:cNvSpPr/>
          <p:nvPr/>
        </p:nvSpPr>
        <p:spPr>
          <a:xfrm>
            <a:off x="5968448" y="812411"/>
            <a:ext cx="327025" cy="482600"/>
          </a:xfrm>
          <a:prstGeom prst="downArrow">
            <a:avLst/>
          </a:prstGeom>
          <a:solidFill>
            <a:schemeClr val="accent5"/>
          </a:solidFill>
          <a:ln>
            <a:solidFill>
              <a:schemeClr val="bg2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3316" name="TextBox 5"/>
          <p:cNvSpPr txBox="1">
            <a:spLocks noChangeArrowheads="1"/>
          </p:cNvSpPr>
          <p:nvPr/>
        </p:nvSpPr>
        <p:spPr bwMode="auto">
          <a:xfrm>
            <a:off x="1826660" y="1376233"/>
            <a:ext cx="8610600" cy="1200329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Обращение в кадровое </a:t>
            </a: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подразделение Отдела 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внутренних </a:t>
            </a: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дел по 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месту </a:t>
            </a: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регистрации или проживания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endParaRPr kumimoji="0" lang="ru-RU" sz="24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до </a:t>
            </a: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01 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апреля 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2021 </a:t>
            </a: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года</a:t>
            </a:r>
          </a:p>
        </p:txBody>
      </p:sp>
      <p:sp>
        <p:nvSpPr>
          <p:cNvPr id="2" name="Стрелка вниз 1"/>
          <p:cNvSpPr/>
          <p:nvPr/>
        </p:nvSpPr>
        <p:spPr>
          <a:xfrm>
            <a:off x="5968448" y="2657784"/>
            <a:ext cx="327025" cy="431800"/>
          </a:xfrm>
          <a:prstGeom prst="downArrow">
            <a:avLst/>
          </a:prstGeom>
          <a:solidFill>
            <a:schemeClr val="accent5"/>
          </a:solidFill>
          <a:ln>
            <a:solidFill>
              <a:schemeClr val="bg2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223535" y="3170806"/>
            <a:ext cx="7816850" cy="83099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Прохождение военно-врачебной комиссии и психодиагностического обследования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471979" y="4596047"/>
            <a:ext cx="7319963" cy="83099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Профессионально-психологический отбор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(включая полиграф)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805135" y="6021289"/>
            <a:ext cx="8653651" cy="46166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Предварительное изучение уровня физической подготовки</a:t>
            </a:r>
          </a:p>
        </p:txBody>
      </p:sp>
      <p:sp>
        <p:nvSpPr>
          <p:cNvPr id="11" name="TextBox 5"/>
          <p:cNvSpPr txBox="1">
            <a:spLocks noChangeArrowheads="1"/>
          </p:cNvSpPr>
          <p:nvPr/>
        </p:nvSpPr>
        <p:spPr bwMode="auto">
          <a:xfrm>
            <a:off x="2308466" y="146414"/>
            <a:ext cx="7646988" cy="58477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ПОРЯДОК ПОСТУПЛЕНИЯ</a:t>
            </a:r>
          </a:p>
        </p:txBody>
      </p:sp>
    </p:spTree>
    <p:extLst>
      <p:ext uri="{BB962C8B-B14F-4D97-AF65-F5344CB8AC3E}">
        <p14:creationId xmlns:p14="http://schemas.microsoft.com/office/powerpoint/2010/main" val="2079945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Стрелка вниз 10"/>
          <p:cNvSpPr/>
          <p:nvPr/>
        </p:nvSpPr>
        <p:spPr>
          <a:xfrm>
            <a:off x="5961855" y="4037230"/>
            <a:ext cx="327025" cy="431800"/>
          </a:xfrm>
          <a:prstGeom prst="downArrow">
            <a:avLst/>
          </a:prstGeom>
          <a:solidFill>
            <a:schemeClr val="accent5"/>
          </a:solidFill>
          <a:ln>
            <a:solidFill>
              <a:schemeClr val="bg2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2" name="Стрелка вниз 11"/>
          <p:cNvSpPr/>
          <p:nvPr/>
        </p:nvSpPr>
        <p:spPr>
          <a:xfrm>
            <a:off x="5979103" y="1313660"/>
            <a:ext cx="327025" cy="431800"/>
          </a:xfrm>
          <a:prstGeom prst="downArrow">
            <a:avLst/>
          </a:prstGeom>
          <a:solidFill>
            <a:schemeClr val="accent5"/>
          </a:solidFill>
          <a:ln>
            <a:solidFill>
              <a:schemeClr val="bg2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3" name="Стрелка вниз 12"/>
          <p:cNvSpPr/>
          <p:nvPr/>
        </p:nvSpPr>
        <p:spPr>
          <a:xfrm>
            <a:off x="5971905" y="136541"/>
            <a:ext cx="327025" cy="431800"/>
          </a:xfrm>
          <a:prstGeom prst="downArrow">
            <a:avLst/>
          </a:prstGeom>
          <a:solidFill>
            <a:schemeClr val="accent5"/>
          </a:solidFill>
          <a:ln>
            <a:solidFill>
              <a:schemeClr val="bg2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" name="Стрелка вниз 9"/>
          <p:cNvSpPr/>
          <p:nvPr/>
        </p:nvSpPr>
        <p:spPr>
          <a:xfrm>
            <a:off x="5961855" y="5583681"/>
            <a:ext cx="327025" cy="431800"/>
          </a:xfrm>
          <a:prstGeom prst="downArrow">
            <a:avLst/>
          </a:prstGeom>
          <a:solidFill>
            <a:schemeClr val="accent5"/>
          </a:solidFill>
          <a:ln>
            <a:solidFill>
              <a:schemeClr val="bg2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370619" y="710168"/>
            <a:ext cx="3523785" cy="46166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Специальная проверка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986140" y="1887287"/>
            <a:ext cx="6270435" cy="83099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Формирование и направление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материалов изучения данных о кандидате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064543" y="4610857"/>
            <a:ext cx="8135938" cy="83099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Тест на выявление фактов немедицинского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потребления наркотиков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3003390" y="6157310"/>
            <a:ext cx="6278450" cy="46166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Участие во вступительных испытаниях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5129290" y="3433738"/>
            <a:ext cx="1984134" cy="46166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Регистрация</a:t>
            </a: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5" name="Стрелка вниз 14"/>
          <p:cNvSpPr/>
          <p:nvPr/>
        </p:nvSpPr>
        <p:spPr>
          <a:xfrm>
            <a:off x="5979103" y="2860111"/>
            <a:ext cx="327025" cy="431800"/>
          </a:xfrm>
          <a:prstGeom prst="downArrow">
            <a:avLst/>
          </a:prstGeom>
          <a:solidFill>
            <a:schemeClr val="accent5"/>
          </a:solidFill>
          <a:ln>
            <a:solidFill>
              <a:schemeClr val="bg2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450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6" name="TextBox 5"/>
          <p:cNvSpPr txBox="1">
            <a:spLocks noChangeArrowheads="1"/>
          </p:cNvSpPr>
          <p:nvPr/>
        </p:nvSpPr>
        <p:spPr bwMode="auto">
          <a:xfrm>
            <a:off x="1826660" y="884466"/>
            <a:ext cx="8610600" cy="46166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Регистрация и заполнение анкеты на сайте филиала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rgbClr val="5B9BD5">
                  <a:lumMod val="75000"/>
                </a:srgb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223535" y="3869649"/>
            <a:ext cx="7816850" cy="83099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Прохождение военно-врачебной комиссии и психодиагностического обследования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439977" y="5049376"/>
            <a:ext cx="7319963" cy="83099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Профессионально-психологический отбор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(включая полиграф)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805135" y="6229104"/>
            <a:ext cx="8653651" cy="46166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Предварительное изучение уровня физической подготовки</a:t>
            </a:r>
          </a:p>
        </p:txBody>
      </p:sp>
      <p:sp>
        <p:nvSpPr>
          <p:cNvPr id="11" name="TextBox 5"/>
          <p:cNvSpPr txBox="1">
            <a:spLocks noChangeArrowheads="1"/>
          </p:cNvSpPr>
          <p:nvPr/>
        </p:nvSpPr>
        <p:spPr bwMode="auto">
          <a:xfrm>
            <a:off x="2308466" y="104849"/>
            <a:ext cx="7646988" cy="46166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ПОРЯДОК</a:t>
            </a:r>
            <a:r>
              <a:rPr kumimoji="0" lang="ru-RU" sz="22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ru-RU" sz="2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ПОСТУПЛЕНИЯ ПО «ПРЯМОМУ НАБОРУ»</a:t>
            </a:r>
            <a:endParaRPr kumimoji="0" lang="ru-RU" sz="2200" b="1" i="0" u="none" strike="noStrike" kern="1200" cap="none" spc="0" normalizeH="0" baseline="0" noProof="0" dirty="0">
              <a:ln>
                <a:noFill/>
              </a:ln>
              <a:solidFill>
                <a:srgbClr val="5B9BD5">
                  <a:lumMod val="75000"/>
                </a:srgb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2" name="TextBox 5"/>
          <p:cNvSpPr txBox="1">
            <a:spLocks noChangeArrowheads="1"/>
          </p:cNvSpPr>
          <p:nvPr/>
        </p:nvSpPr>
        <p:spPr bwMode="auto">
          <a:xfrm>
            <a:off x="1826660" y="1694861"/>
            <a:ext cx="8610600" cy="646331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Дача согласия на прохождение службы по окончании обучения в любом субъекте Российской Федерации по направлению МВД России</a:t>
            </a: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srgbClr val="5B9BD5">
                  <a:lumMod val="75000"/>
                </a:srgb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5" name="TextBox 5"/>
          <p:cNvSpPr txBox="1">
            <a:spLocks noChangeArrowheads="1"/>
          </p:cNvSpPr>
          <p:nvPr/>
        </p:nvSpPr>
        <p:spPr bwMode="auto">
          <a:xfrm>
            <a:off x="1805135" y="2689922"/>
            <a:ext cx="8610600" cy="83099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Сбор документов, необходимых для поступления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и прохождения ВВК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rgbClr val="5B9BD5">
                  <a:lumMod val="75000"/>
                </a:srgb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Стрелка вниз 2"/>
          <p:cNvSpPr/>
          <p:nvPr/>
        </p:nvSpPr>
        <p:spPr>
          <a:xfrm>
            <a:off x="5968447" y="490015"/>
            <a:ext cx="327025" cy="446399"/>
          </a:xfrm>
          <a:prstGeom prst="downArrow">
            <a:avLst/>
          </a:prstGeom>
          <a:solidFill>
            <a:schemeClr val="accent5"/>
          </a:solidFill>
          <a:ln>
            <a:solidFill>
              <a:schemeClr val="bg2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1" name="Стрелка вниз 20"/>
          <p:cNvSpPr/>
          <p:nvPr/>
        </p:nvSpPr>
        <p:spPr>
          <a:xfrm>
            <a:off x="5968446" y="1308030"/>
            <a:ext cx="327025" cy="410533"/>
          </a:xfrm>
          <a:prstGeom prst="downArrow">
            <a:avLst/>
          </a:prstGeom>
          <a:solidFill>
            <a:schemeClr val="accent5"/>
          </a:solidFill>
          <a:ln>
            <a:solidFill>
              <a:schemeClr val="bg2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2" name="Стрелка вниз 21"/>
          <p:cNvSpPr/>
          <p:nvPr/>
        </p:nvSpPr>
        <p:spPr>
          <a:xfrm>
            <a:off x="5968446" y="2303091"/>
            <a:ext cx="327025" cy="443281"/>
          </a:xfrm>
          <a:prstGeom prst="downArrow">
            <a:avLst/>
          </a:prstGeom>
          <a:solidFill>
            <a:schemeClr val="accent5"/>
          </a:solidFill>
          <a:ln>
            <a:solidFill>
              <a:schemeClr val="bg2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3" name="Стрелка вниз 22"/>
          <p:cNvSpPr/>
          <p:nvPr/>
        </p:nvSpPr>
        <p:spPr>
          <a:xfrm>
            <a:off x="5968446" y="3490438"/>
            <a:ext cx="327025" cy="448522"/>
          </a:xfrm>
          <a:prstGeom prst="downArrow">
            <a:avLst/>
          </a:prstGeom>
          <a:solidFill>
            <a:schemeClr val="accent5"/>
          </a:solidFill>
          <a:ln>
            <a:solidFill>
              <a:schemeClr val="bg2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4" name="Стрелка вниз 23"/>
          <p:cNvSpPr/>
          <p:nvPr/>
        </p:nvSpPr>
        <p:spPr>
          <a:xfrm>
            <a:off x="5968446" y="4670165"/>
            <a:ext cx="327025" cy="453763"/>
          </a:xfrm>
          <a:prstGeom prst="downArrow">
            <a:avLst/>
          </a:prstGeom>
          <a:solidFill>
            <a:schemeClr val="accent5"/>
          </a:solidFill>
          <a:ln>
            <a:solidFill>
              <a:schemeClr val="bg2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5" name="Стрелка вниз 24"/>
          <p:cNvSpPr/>
          <p:nvPr/>
        </p:nvSpPr>
        <p:spPr>
          <a:xfrm>
            <a:off x="5968446" y="5849893"/>
            <a:ext cx="327025" cy="423728"/>
          </a:xfrm>
          <a:prstGeom prst="downArrow">
            <a:avLst/>
          </a:prstGeom>
          <a:solidFill>
            <a:schemeClr val="accent5"/>
          </a:solidFill>
          <a:ln>
            <a:solidFill>
              <a:schemeClr val="bg2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8264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Стрелка вниз 10"/>
          <p:cNvSpPr/>
          <p:nvPr/>
        </p:nvSpPr>
        <p:spPr>
          <a:xfrm>
            <a:off x="5961855" y="4037230"/>
            <a:ext cx="327025" cy="431800"/>
          </a:xfrm>
          <a:prstGeom prst="downArrow">
            <a:avLst/>
          </a:prstGeom>
          <a:solidFill>
            <a:schemeClr val="accent5"/>
          </a:solidFill>
          <a:ln>
            <a:solidFill>
              <a:schemeClr val="bg2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2" name="Стрелка вниз 11"/>
          <p:cNvSpPr/>
          <p:nvPr/>
        </p:nvSpPr>
        <p:spPr>
          <a:xfrm>
            <a:off x="5979103" y="1313660"/>
            <a:ext cx="327025" cy="431800"/>
          </a:xfrm>
          <a:prstGeom prst="downArrow">
            <a:avLst/>
          </a:prstGeom>
          <a:solidFill>
            <a:schemeClr val="accent5"/>
          </a:solidFill>
          <a:ln>
            <a:solidFill>
              <a:schemeClr val="bg2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3" name="Стрелка вниз 12"/>
          <p:cNvSpPr/>
          <p:nvPr/>
        </p:nvSpPr>
        <p:spPr>
          <a:xfrm>
            <a:off x="5971905" y="136541"/>
            <a:ext cx="327025" cy="431800"/>
          </a:xfrm>
          <a:prstGeom prst="downArrow">
            <a:avLst/>
          </a:prstGeom>
          <a:solidFill>
            <a:schemeClr val="accent5"/>
          </a:solidFill>
          <a:ln>
            <a:solidFill>
              <a:schemeClr val="bg2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" name="Стрелка вниз 9"/>
          <p:cNvSpPr/>
          <p:nvPr/>
        </p:nvSpPr>
        <p:spPr>
          <a:xfrm>
            <a:off x="5961855" y="5583681"/>
            <a:ext cx="327025" cy="431800"/>
          </a:xfrm>
          <a:prstGeom prst="downArrow">
            <a:avLst/>
          </a:prstGeom>
          <a:solidFill>
            <a:schemeClr val="accent5"/>
          </a:solidFill>
          <a:ln>
            <a:solidFill>
              <a:schemeClr val="bg2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370619" y="710168"/>
            <a:ext cx="3523785" cy="46166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Специальная проверка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986140" y="1887287"/>
            <a:ext cx="6270435" cy="83099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Формирование и направление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материалов изучения данных о кандидате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064543" y="4610857"/>
            <a:ext cx="8135938" cy="83099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Тест на выявление фактов немедицинского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потребления наркотиков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3003390" y="6157310"/>
            <a:ext cx="6278450" cy="46166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Участие во вступительных испытаниях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5129290" y="3433738"/>
            <a:ext cx="1984134" cy="46166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Регистрация</a:t>
            </a: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5" name="Стрелка вниз 14"/>
          <p:cNvSpPr/>
          <p:nvPr/>
        </p:nvSpPr>
        <p:spPr>
          <a:xfrm>
            <a:off x="5979103" y="2860111"/>
            <a:ext cx="327025" cy="431800"/>
          </a:xfrm>
          <a:prstGeom prst="downArrow">
            <a:avLst/>
          </a:prstGeom>
          <a:solidFill>
            <a:schemeClr val="accent5"/>
          </a:solidFill>
          <a:ln>
            <a:solidFill>
              <a:schemeClr val="bg2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9224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3174</TotalTime>
  <Words>1022</Words>
  <Application>Microsoft Office PowerPoint</Application>
  <PresentationFormat>Широкоэкранный</PresentationFormat>
  <Paragraphs>334</Paragraphs>
  <Slides>19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7" baseType="lpstr">
      <vt:lpstr>Arial</vt:lpstr>
      <vt:lpstr>Arial Black</vt:lpstr>
      <vt:lpstr>Calibri</vt:lpstr>
      <vt:lpstr>Calibri Light</vt:lpstr>
      <vt:lpstr>Georgia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Вадим</dc:creator>
  <cp:lastModifiedBy>Юрий</cp:lastModifiedBy>
  <cp:revision>298</cp:revision>
  <cp:lastPrinted>2019-01-29T03:45:21Z</cp:lastPrinted>
  <dcterms:created xsi:type="dcterms:W3CDTF">2014-12-18T19:33:34Z</dcterms:created>
  <dcterms:modified xsi:type="dcterms:W3CDTF">2020-10-13T07:34:46Z</dcterms:modified>
</cp:coreProperties>
</file>