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67" r:id="rId11"/>
    <p:sldId id="268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5AD96-FC62-40E1-8CA9-419F8B40CE5E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A701-4649-443C-A5DC-3C8D9D6B2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6638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5AD96-FC62-40E1-8CA9-419F8B40CE5E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A701-4649-443C-A5DC-3C8D9D6B2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317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5AD96-FC62-40E1-8CA9-419F8B40CE5E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A701-4649-443C-A5DC-3C8D9D6B2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8108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5AD96-FC62-40E1-8CA9-419F8B40CE5E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A701-4649-443C-A5DC-3C8D9D6B2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891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5AD96-FC62-40E1-8CA9-419F8B40CE5E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A701-4649-443C-A5DC-3C8D9D6B2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959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5AD96-FC62-40E1-8CA9-419F8B40CE5E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A701-4649-443C-A5DC-3C8D9D6B2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130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5AD96-FC62-40E1-8CA9-419F8B40CE5E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A701-4649-443C-A5DC-3C8D9D6B2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27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5AD96-FC62-40E1-8CA9-419F8B40CE5E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A701-4649-443C-A5DC-3C8D9D6B2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443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5AD96-FC62-40E1-8CA9-419F8B40CE5E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A701-4649-443C-A5DC-3C8D9D6B2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0818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5AD96-FC62-40E1-8CA9-419F8B40CE5E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A701-4649-443C-A5DC-3C8D9D6B2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57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5AD96-FC62-40E1-8CA9-419F8B40CE5E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9A701-4649-443C-A5DC-3C8D9D6B2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314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5AD96-FC62-40E1-8CA9-419F8B40CE5E}" type="datetimeFigureOut">
              <a:rPr lang="ru-RU" smtClean="0"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9A701-4649-443C-A5DC-3C8D9D6B2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846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10" Type="http://schemas.openxmlformats.org/officeDocument/2006/relationships/image" Target="../media/image40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13" Type="http://schemas.openxmlformats.org/officeDocument/2006/relationships/image" Target="../media/image52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12" Type="http://schemas.openxmlformats.org/officeDocument/2006/relationships/image" Target="../media/image51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11" Type="http://schemas.openxmlformats.org/officeDocument/2006/relationships/image" Target="../media/image50.png"/><Relationship Id="rId5" Type="http://schemas.openxmlformats.org/officeDocument/2006/relationships/image" Target="../media/image44.png"/><Relationship Id="rId15" Type="http://schemas.openxmlformats.org/officeDocument/2006/relationships/image" Target="../media/image54.png"/><Relationship Id="rId10" Type="http://schemas.openxmlformats.org/officeDocument/2006/relationships/image" Target="../media/image49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Relationship Id="rId14" Type="http://schemas.openxmlformats.org/officeDocument/2006/relationships/image" Target="../media/image5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10" Type="http://schemas.openxmlformats.org/officeDocument/2006/relationships/image" Target="../media/image63.png"/><Relationship Id="rId4" Type="http://schemas.openxmlformats.org/officeDocument/2006/relationships/image" Target="../media/image57.png"/><Relationship Id="rId9" Type="http://schemas.openxmlformats.org/officeDocument/2006/relationships/image" Target="../media/image6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2896" y="1243584"/>
            <a:ext cx="970483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12.05.2021.</a:t>
            </a:r>
            <a:r>
              <a:rPr lang="ru-RU" sz="60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                               </a:t>
            </a:r>
            <a:r>
              <a:rPr lang="ru-RU" sz="6000" dirty="0" smtClean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                                               </a:t>
            </a:r>
            <a:r>
              <a:rPr lang="ru-RU" sz="60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/>
            </a:r>
            <a:br>
              <a:rPr lang="ru-RU" sz="60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</a:br>
            <a:r>
              <a:rPr lang="ru-RU" sz="6000" b="1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Тема урока: </a:t>
            </a:r>
            <a:r>
              <a:rPr lang="ru-RU" sz="60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Решение заданий ОГЭ</a:t>
            </a:r>
            <a:br>
              <a:rPr lang="ru-RU" sz="60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</a:br>
            <a:r>
              <a:rPr lang="ru-RU" sz="60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№1-5(по теме</a:t>
            </a:r>
            <a:r>
              <a:rPr lang="en-US" sz="60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:”</a:t>
            </a:r>
            <a:r>
              <a:rPr lang="ru-RU" sz="60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Зонт</a:t>
            </a:r>
            <a:r>
              <a:rPr lang="en-US" sz="60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”</a:t>
            </a:r>
            <a:r>
              <a:rPr lang="ru-RU" sz="6000" dirty="0" smtClean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)</a:t>
            </a:r>
          </a:p>
          <a:p>
            <a:endParaRPr lang="ru-RU" sz="6000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r>
              <a:rPr lang="ru-RU" sz="6000" dirty="0" smtClean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                   №1</a:t>
            </a:r>
            <a:r>
              <a:rPr lang="ru-RU" sz="60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/>
            </a:r>
            <a:br>
              <a:rPr lang="ru-RU" sz="60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720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43873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3328" y="267992"/>
            <a:ext cx="7181087" cy="675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1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3872" y="466214"/>
            <a:ext cx="7912608" cy="6848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12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79253" y="308969"/>
            <a:ext cx="6096000" cy="618630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Два друга Федя и Вова задумались о том, как рассчитать площадь поверхности зонта. На первый взгляд зонт кажется круглым, а его купол напоминает часть сферы (сферический сегмент). Но если присмотреться, то видно, что купол зонта состоит из восьми отдельных клиньев, натянутых на каркас из восьми спиц (рис. 1). </a:t>
            </a:r>
          </a:p>
          <a:p>
            <a:pPr algn="just"/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Сферическая форма в раскрытом состоянии достигается за счёт гибкости спиц и эластичности ткани, из которой изготовлен зонт. Федя и Вова сумели измерить расстояние между концами соседних спиц а. Оно оказалось равно 36 см. Высота купола зонта h (рис. 2) оказалась равна 25 см, а расстояние d между концами спиц, образующих дугу окружности, проходящей через вершину зонта, – ровно 110 см.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0796" y="599090"/>
            <a:ext cx="4472887" cy="269462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5364" y="3293710"/>
            <a:ext cx="3123481" cy="3201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30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83989" y="933811"/>
            <a:ext cx="13789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9098" y="1344511"/>
            <a:ext cx="828907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Длина зонта в сложенном виде равна 24 см и складывается из длины ручки (рис. 3) и трети длины спицы (зонт в три сложения). Найдите длину спицы, если длина ручки зонта равна 6,2 см.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0278" y="1371423"/>
            <a:ext cx="2942417" cy="138422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759" y="2923813"/>
            <a:ext cx="3943350" cy="1390650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/>
          <p:nvPr/>
        </p:nvCxnSpPr>
        <p:spPr>
          <a:xfrm>
            <a:off x="681403" y="3395091"/>
            <a:ext cx="4399" cy="177489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399301" y="3363825"/>
            <a:ext cx="0" cy="183742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502366" y="3292024"/>
            <a:ext cx="8626" cy="165228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672731" y="4965493"/>
            <a:ext cx="3726570" cy="866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V="1">
            <a:off x="3521145" y="4604084"/>
            <a:ext cx="849618" cy="862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525368" y="4234752"/>
            <a:ext cx="785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6,2 см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165059" y="5065749"/>
            <a:ext cx="785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см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Прямая со стрелкой 33"/>
          <p:cNvCxnSpPr/>
          <p:nvPr/>
        </p:nvCxnSpPr>
        <p:spPr>
          <a:xfrm flipV="1">
            <a:off x="672731" y="4747718"/>
            <a:ext cx="2829635" cy="21934"/>
          </a:xfrm>
          <a:prstGeom prst="straightConnector1">
            <a:avLst/>
          </a:prstGeom>
          <a:ln w="38100">
            <a:solidFill>
              <a:srgbClr val="7030A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5940895" y="3465187"/>
            <a:ext cx="41799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найдем треть длины спицы: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427771" y="3961716"/>
                <a:ext cx="155920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24 −6,2=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7771" y="3961716"/>
                <a:ext cx="1559209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3906" r="-1563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7865091" y="3912747"/>
                <a:ext cx="149271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17,8 </m:t>
                      </m:r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(см)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5091" y="3912747"/>
                <a:ext cx="1492716" cy="461665"/>
              </a:xfrm>
              <a:prstGeom prst="rect">
                <a:avLst/>
              </a:prstGeom>
              <a:blipFill rotWithShape="0">
                <a:blip r:embed="rId5"/>
                <a:stretch>
                  <a:fillRect r="-1224"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Прямоугольник 38"/>
          <p:cNvSpPr/>
          <p:nvPr/>
        </p:nvSpPr>
        <p:spPr>
          <a:xfrm>
            <a:off x="5982874" y="4422377"/>
            <a:ext cx="40082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найдем длину всей спицы: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6663562" y="4977069"/>
                <a:ext cx="89319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17,8</m:t>
                      </m:r>
                      <m:r>
                        <a:rPr lang="ru-RU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3562" y="4977069"/>
                <a:ext cx="893193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7216508" y="4977807"/>
                <a:ext cx="102784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∙3=</m:t>
                      </m:r>
                      <m:r>
                        <a:rPr lang="ru-RU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6508" y="4977807"/>
                <a:ext cx="1027845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7987546" y="4977808"/>
                <a:ext cx="156004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ru-RU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3,4 </m:t>
                      </m:r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(см) 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7546" y="4977808"/>
                <a:ext cx="1560042" cy="461665"/>
              </a:xfrm>
              <a:prstGeom prst="rect">
                <a:avLst/>
              </a:prstGeom>
              <a:blipFill rotWithShape="0">
                <a:blip r:embed="rId8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9717657" y="5559724"/>
                <a:ext cx="167513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Ответ:53,4 </m:t>
                      </m:r>
                    </m:oMath>
                  </m:oMathPara>
                </a14:m>
                <a:endParaRPr lang="ru-RU" sz="2400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7657" y="5559724"/>
                <a:ext cx="1675139" cy="369332"/>
              </a:xfrm>
              <a:prstGeom prst="rect">
                <a:avLst/>
              </a:prstGeom>
              <a:blipFill rotWithShape="0">
                <a:blip r:embed="rId9"/>
                <a:stretch>
                  <a:fillRect l="-3273" b="-98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106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3603" y="406244"/>
            <a:ext cx="13708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2.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3603" y="722560"/>
            <a:ext cx="1148947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Поскольку зонт сшит из треугольников, рассуждал Федя, площадь его поверхности можно найти как сумму площадей треугольников. Вычислите площадь поверхности зонта методом Феди, если высота каждого равнобедренного треугольника, проведённая к основанию, равна 52,2 см. Ответ дайте в квадратных сантиметрах с округлением до десятков.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764" y="2371275"/>
            <a:ext cx="2667000" cy="258127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7770" y="4453027"/>
            <a:ext cx="457200" cy="419100"/>
          </a:xfrm>
          <a:prstGeom prst="rect">
            <a:avLst/>
          </a:prstGeom>
        </p:spPr>
      </p:pic>
      <p:sp>
        <p:nvSpPr>
          <p:cNvPr id="9" name="Равнобедренный треугольник 8"/>
          <p:cNvSpPr/>
          <p:nvPr/>
        </p:nvSpPr>
        <p:spPr>
          <a:xfrm>
            <a:off x="3263660" y="2371275"/>
            <a:ext cx="2191110" cy="2422225"/>
          </a:xfrm>
          <a:prstGeom prst="triangl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>
            <a:stCxn id="9" idx="0"/>
            <a:endCxn id="9" idx="3"/>
          </p:cNvCxnSpPr>
          <p:nvPr/>
        </p:nvCxnSpPr>
        <p:spPr>
          <a:xfrm>
            <a:off x="4359215" y="2371275"/>
            <a:ext cx="0" cy="242222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356340" y="4662577"/>
            <a:ext cx="207034" cy="14233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4356340" y="3769743"/>
            <a:ext cx="7591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0070C0"/>
                </a:solidFill>
              </a:rPr>
              <a:t>52,2</a:t>
            </a:r>
            <a:endParaRPr lang="ru-RU" sz="2200" dirty="0">
              <a:solidFill>
                <a:srgbClr val="0070C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22617" y="5423314"/>
            <a:ext cx="1139046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Федя и Вова сумели измерить расстояние между концами соседних спиц а. Оно оказалось равно 36 см. </a:t>
            </a:r>
            <a:endParaRPr lang="ru-RU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872201" y="4872127"/>
                <a:ext cx="968277" cy="3385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 36</m:t>
                      </m:r>
                    </m:oMath>
                  </m:oMathPara>
                </a14:m>
                <a:endParaRPr lang="ru-RU" sz="2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2201" y="4872127"/>
                <a:ext cx="968277" cy="338554"/>
              </a:xfrm>
              <a:prstGeom prst="rect">
                <a:avLst/>
              </a:prstGeom>
              <a:blipFill rotWithShape="0">
                <a:blip r:embed="rId4"/>
                <a:stretch>
                  <a:fillRect l="-3145" r="-5660" b="-53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 15"/>
          <p:cNvSpPr/>
          <p:nvPr/>
        </p:nvSpPr>
        <p:spPr>
          <a:xfrm>
            <a:off x="5991127" y="2517931"/>
            <a:ext cx="433625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треугольников (клиньев) –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991127" y="2994568"/>
            <a:ext cx="400340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одного треугольника: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547450" y="3534710"/>
                <a:ext cx="1395254" cy="6338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𝑎h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2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7450" y="3534710"/>
                <a:ext cx="1395254" cy="63382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942704" y="3502957"/>
                <a:ext cx="1912447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ru-RU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36∙52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2704" y="3502957"/>
                <a:ext cx="1912447" cy="69147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Прямоугольник 20"/>
          <p:cNvSpPr/>
          <p:nvPr/>
        </p:nvSpPr>
        <p:spPr>
          <a:xfrm>
            <a:off x="5991127" y="4317106"/>
            <a:ext cx="498758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всего зонта (8 треугольников):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9855151" y="3691748"/>
                <a:ext cx="81111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39,6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5151" y="3691748"/>
                <a:ext cx="811119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9023" r="-9023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695007" y="4835789"/>
                <a:ext cx="81111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39,6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5007" y="4835789"/>
                <a:ext cx="811119" cy="369332"/>
              </a:xfrm>
              <a:prstGeom prst="rect">
                <a:avLst/>
              </a:prstGeom>
              <a:blipFill rotWithShape="0">
                <a:blip r:embed="rId8"/>
                <a:stretch>
                  <a:fillRect l="-8271" r="-9774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7527958" y="4828709"/>
                <a:ext cx="55784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 =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7958" y="4828709"/>
                <a:ext cx="557845" cy="369332"/>
              </a:xfrm>
              <a:prstGeom prst="rect">
                <a:avLst/>
              </a:prstGeom>
              <a:blipFill rotWithShape="0">
                <a:blip r:embed="rId9"/>
                <a:stretch>
                  <a:fillRect l="-10989" t="-24590" r="-31868" b="-49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8107635" y="4835789"/>
                <a:ext cx="104836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</m:t>
                      </m:r>
                      <m:r>
                        <a:rPr lang="ru-RU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516,8</m:t>
                      </m:r>
                    </m:oMath>
                  </m:oMathPara>
                </a14:m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7635" y="4835789"/>
                <a:ext cx="1048364" cy="369332"/>
              </a:xfrm>
              <a:prstGeom prst="rect">
                <a:avLst/>
              </a:prstGeom>
              <a:blipFill rotWithShape="0">
                <a:blip r:embed="rId10"/>
                <a:stretch>
                  <a:fillRect l="-6977" r="-6395" b="-8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657272" y="6157758"/>
                <a:ext cx="178253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Ответ:7520 </m:t>
                      </m:r>
                    </m:oMath>
                  </m:oMathPara>
                </a14:m>
                <a:endParaRPr lang="ru-RU" sz="2400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7272" y="6157758"/>
                <a:ext cx="1782539" cy="369332"/>
              </a:xfrm>
              <a:prstGeom prst="rect">
                <a:avLst/>
              </a:prstGeom>
              <a:blipFill rotWithShape="0">
                <a:blip r:embed="rId11"/>
                <a:stretch>
                  <a:fillRect l="-3072" r="-341" b="-98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9133285" y="4824242"/>
                <a:ext cx="112742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≈7</m:t>
                      </m:r>
                      <m:r>
                        <a:rPr lang="ru-RU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520</m:t>
                      </m:r>
                    </m:oMath>
                  </m:oMathPara>
                </a14:m>
                <a:endParaRPr lang="ru-RU" sz="24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3285" y="4824242"/>
                <a:ext cx="1127425" cy="369332"/>
              </a:xfrm>
              <a:prstGeom prst="rect">
                <a:avLst/>
              </a:prstGeom>
              <a:blipFill rotWithShape="0">
                <a:blip r:embed="rId12"/>
                <a:stretch>
                  <a:fillRect l="-2703" r="-7027" b="-8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007880" y="4835789"/>
                <a:ext cx="67621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7880" y="4835789"/>
                <a:ext cx="676211" cy="369332"/>
              </a:xfrm>
              <a:prstGeom prst="rect">
                <a:avLst/>
              </a:prstGeom>
              <a:blipFill rotWithShape="0">
                <a:blip r:embed="rId13"/>
                <a:stretch>
                  <a:fillRect l="-10909" r="-4545" b="-131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756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/>
      <p:bldP spid="14" grpId="0"/>
      <p:bldP spid="14" grpId="1"/>
      <p:bldP spid="15" grpId="0"/>
      <p:bldP spid="16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25" grpId="0"/>
      <p:bldP spid="26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6351" y="581502"/>
            <a:ext cx="13708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3.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71268" y="1043644"/>
            <a:ext cx="1074851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Вова предположил, что купол зонта имеет форму сферического сегмента. Вычислите радиус R сферы купола, зная, что OC=R (рис. 2). Ответ дайте в сантиметрах.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351" y="2019842"/>
            <a:ext cx="2666963" cy="251408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63902" y="5614003"/>
            <a:ext cx="117750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Высота купола зонта h (рис. 2) оказалась равна 25 см, а расстояние d между концами спиц, образующих дугу окружности, проходящей через вершину зонта, – ровно 110 см.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7312" y="1937150"/>
            <a:ext cx="2521460" cy="2875501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6245524" y="1937150"/>
            <a:ext cx="477739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Найдем радиус по теореме Пифагора: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332506" y="2492102"/>
                <a:ext cx="283757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−25)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55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2506" y="2492102"/>
                <a:ext cx="2837572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2151" r="-645" b="-3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202324" y="2893166"/>
                <a:ext cx="399558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−50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+625+3025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2324" y="2893166"/>
                <a:ext cx="3995581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1220" t="-1667" r="-1677" b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202129" y="3263422"/>
                <a:ext cx="311976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+50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=3650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2129" y="3263422"/>
                <a:ext cx="3119765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1758" r="-2344" b="-8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276654" y="3650245"/>
                <a:ext cx="169322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50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=3650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6654" y="3650245"/>
                <a:ext cx="1693220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4332" r="-4693" b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276654" y="4020502"/>
                <a:ext cx="195874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=3650 :50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6654" y="4020502"/>
                <a:ext cx="1958741" cy="369332"/>
              </a:xfrm>
              <a:prstGeom prst="rect">
                <a:avLst/>
              </a:prstGeom>
              <a:blipFill rotWithShape="0">
                <a:blip r:embed="rId8"/>
                <a:stretch>
                  <a:fillRect l="-3427" r="-3738" b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8327594" y="4408250"/>
                <a:ext cx="168039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=73 (см)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7594" y="4408250"/>
                <a:ext cx="1680396" cy="369332"/>
              </a:xfrm>
              <a:prstGeom prst="rect">
                <a:avLst/>
              </a:prstGeom>
              <a:blipFill rotWithShape="0">
                <a:blip r:embed="rId9"/>
                <a:stretch>
                  <a:fillRect l="-3623" r="-6522" b="-344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9717657" y="5099658"/>
                <a:ext cx="144270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Ответ:73 </m:t>
                      </m:r>
                    </m:oMath>
                  </m:oMathPara>
                </a14:m>
                <a:endParaRPr lang="ru-RU" sz="2400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7657" y="5099658"/>
                <a:ext cx="1442703" cy="369332"/>
              </a:xfrm>
              <a:prstGeom prst="rect">
                <a:avLst/>
              </a:prstGeom>
              <a:blipFill rotWithShape="0">
                <a:blip r:embed="rId10"/>
                <a:stretch>
                  <a:fillRect l="-4219" b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ый треугольник 1"/>
          <p:cNvSpPr/>
          <p:nvPr/>
        </p:nvSpPr>
        <p:spPr>
          <a:xfrm rot="5400000">
            <a:off x="4244840" y="2716677"/>
            <a:ext cx="1016627" cy="1138687"/>
          </a:xfrm>
          <a:prstGeom prst="rtTriangle">
            <a:avLst/>
          </a:prstGeom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995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83988" y="665036"/>
            <a:ext cx="13708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4.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89098" y="961629"/>
                <a:ext cx="11463596" cy="14465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Вова нашёл площадь купола зонта как площадь поверхности сферического сегмента по формуле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𝑆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=2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𝜋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𝑅h</m:t>
                    </m:r>
                  </m:oMath>
                </a14:m>
                <a:r>
                  <a:rPr lang="ru-RU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где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𝑅</m:t>
                    </m:r>
                  </m:oMath>
                </a14:m>
                <a:r>
                  <a:rPr lang="ru-RU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радиус сферы, а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h</m:t>
                    </m:r>
                  </m:oMath>
                </a14:m>
                <a:r>
                  <a:rPr lang="ru-RU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высота сегмента. Рассчитайте площадь поверхности купола способом Вовы. Число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𝜋</m:t>
                    </m:r>
                  </m:oMath>
                </a14:m>
                <a:r>
                  <a:rPr lang="ru-RU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округлите до 3,14. Ответ дайте в квадратных сантиметрах с округлением до целого. </a:t>
                </a: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098" y="961629"/>
                <a:ext cx="11463596" cy="1446550"/>
              </a:xfrm>
              <a:prstGeom prst="rect">
                <a:avLst/>
              </a:prstGeom>
              <a:blipFill rotWithShape="0">
                <a:blip r:embed="rId2"/>
                <a:stretch>
                  <a:fillRect l="-691" t="-2954" r="-691" b="-75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169432" y="2704772"/>
                <a:ext cx="155632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𝑆</m:t>
                    </m:r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=2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𝜋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𝑅h</m:t>
                    </m:r>
                  </m:oMath>
                </a14:m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24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432" y="2704772"/>
                <a:ext cx="1556323" cy="461665"/>
              </a:xfrm>
              <a:prstGeom prst="rect">
                <a:avLst/>
              </a:prstGeom>
              <a:blipFill rotWithShape="0">
                <a:blip r:embed="rId3"/>
                <a:stretch>
                  <a:fillRect l="-11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722145" y="3232197"/>
                <a:ext cx="141538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𝜋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=3,14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145" y="3232197"/>
                <a:ext cx="1415387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375367" y="3278363"/>
                <a:ext cx="168039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=73 (см)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5367" y="3278363"/>
                <a:ext cx="1680396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4000" r="-6545" b="-3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878882" y="5961655"/>
            <a:ext cx="71522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Высота купола зонта h (рис. 2) оказалась равна 25 см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293598" y="3261653"/>
                <a:ext cx="15807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=25 см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3598" y="3261653"/>
                <a:ext cx="1580754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722145" y="3990455"/>
                <a:ext cx="375237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𝑆</m:t>
                    </m:r>
                    <m:r>
                      <a:rPr lang="en-US" sz="280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=2∙3,14∙73∙25</m:t>
                    </m:r>
                    <m:r>
                      <a:rPr lang="ru-RU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145" y="3990455"/>
                <a:ext cx="3752374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203448" y="4021232"/>
                <a:ext cx="191744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11461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 (</m:t>
                      </m:r>
                      <m:sSup>
                        <m:sSupPr>
                          <m:ctrlPr>
                            <a:rPr lang="ru-RU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ru-RU" sz="2400" b="0" i="1" smtClean="0">
                              <a:latin typeface="Cambria Math" panose="02040503050406030204" pitchFamily="18" charset="0"/>
                            </a:rPr>
                            <m:t>м</m:t>
                          </m:r>
                        </m:e>
                        <m:sup>
                          <m:r>
                            <a:rPr lang="ru-RU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3448" y="4021232"/>
                <a:ext cx="1917448" cy="461665"/>
              </a:xfrm>
              <a:prstGeom prst="rect">
                <a:avLst/>
              </a:prstGeom>
              <a:blipFill rotWithShape="0">
                <a:blip r:embed="rId8"/>
                <a:stretch>
                  <a:fillRect r="-637" b="-18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500004" y="5237680"/>
                <a:ext cx="195245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Ответ:11461 </m:t>
                      </m:r>
                    </m:oMath>
                  </m:oMathPara>
                </a14:m>
                <a:endParaRPr lang="ru-RU" sz="2400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0004" y="5237680"/>
                <a:ext cx="1952458" cy="369332"/>
              </a:xfrm>
              <a:prstGeom prst="rect">
                <a:avLst/>
              </a:prstGeom>
              <a:blipFill rotWithShape="0">
                <a:blip r:embed="rId9"/>
                <a:stretch>
                  <a:fillRect l="-2804" b="-8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Рисунок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84905" y="2762822"/>
            <a:ext cx="4483532" cy="146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600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7" grpId="1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56517" y="345859"/>
            <a:ext cx="13708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5.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17586" y="745969"/>
            <a:ext cx="1123159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Рулон ткани имеет длину 16 м и ширину 150 см. На фабрике из этого рулона были вырезаны треугольные клинья для 27 зонтов, таких же, как зонт, который был у Феди и Вовы. Каждый треугольник с учётом припуска на швы имеет площадь 1000 кв. см. Оставшаяся ткань пошла в обрезки. Сколько процентов ткани рулона пошло в обрезки?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463" y="2471288"/>
            <a:ext cx="5257800" cy="5524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02378" y="2899937"/>
            <a:ext cx="1420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 </a:t>
            </a:r>
            <a:r>
              <a:rPr lang="ru-RU" sz="2400" dirty="0" smtClean="0"/>
              <a:t>  1600 см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28631" y="2916375"/>
            <a:ext cx="9957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rgbClr val="00B0F0"/>
                </a:solidFill>
              </a:rPr>
              <a:t>16 </a:t>
            </a:r>
            <a:r>
              <a:rPr lang="ru-RU" sz="2400" dirty="0" smtClean="0">
                <a:solidFill>
                  <a:srgbClr val="00B0F0"/>
                </a:solidFill>
              </a:rPr>
              <a:t>м =</a:t>
            </a:r>
            <a:endParaRPr lang="ru-RU" sz="2400" dirty="0">
              <a:solidFill>
                <a:srgbClr val="00B0F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03469" y="2497545"/>
            <a:ext cx="1058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150 см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56517" y="3485072"/>
            <a:ext cx="41843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площадь рулона ткани: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938757" y="3514246"/>
                <a:ext cx="1270925" cy="4033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ru-RU" sz="2400" b="0" i="1" smtClean="0">
                              <a:latin typeface="Cambria Math" panose="02040503050406030204" pitchFamily="18" charset="0"/>
                            </a:rPr>
                            <m:t>рулона</m:t>
                          </m:r>
                        </m:sub>
                      </m:sSub>
                      <m:r>
                        <a:rPr lang="ru-RU" sz="2400" b="0" i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8757" y="3514246"/>
                <a:ext cx="1270925" cy="403316"/>
              </a:xfrm>
              <a:prstGeom prst="rect">
                <a:avLst/>
              </a:prstGeom>
              <a:blipFill rotWithShape="0">
                <a:blip r:embed="rId3"/>
                <a:stretch>
                  <a:fillRect l="-4785" r="-1914" b="-194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209682" y="3531238"/>
                <a:ext cx="179645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1600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∙150=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9682" y="3531238"/>
                <a:ext cx="1796454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3741" r="-1361" b="-8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006136" y="3529801"/>
                <a:ext cx="115576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40 000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6136" y="3529801"/>
                <a:ext cx="1155766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5263" r="-6316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656517" y="4131625"/>
            <a:ext cx="69998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ткани для одного зонта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треугольников):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656318" y="4177791"/>
                <a:ext cx="66909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6318" y="4177791"/>
                <a:ext cx="669094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10909" r="-3636" b="-131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/>
          <p:cNvSpPr/>
          <p:nvPr/>
        </p:nvSpPr>
        <p:spPr>
          <a:xfrm>
            <a:off x="680433" y="6130066"/>
            <a:ext cx="113437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треугольник с учётом припуска на швы имеет площадь 1000 кв. см. </a:t>
            </a:r>
            <a:endParaRPr lang="ru-RU" sz="24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8325412" y="4176354"/>
                <a:ext cx="145661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1000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∙8=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5412" y="4176354"/>
                <a:ext cx="1456617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4603" r="-1674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9782029" y="4174917"/>
                <a:ext cx="81592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8000 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2029" y="4174917"/>
                <a:ext cx="815929" cy="369332"/>
              </a:xfrm>
              <a:prstGeom prst="rect">
                <a:avLst/>
              </a:prstGeom>
              <a:blipFill rotWithShape="0">
                <a:blip r:embed="rId8"/>
                <a:stretch>
                  <a:fillRect l="-8955" r="-746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Прямоугольник 16"/>
          <p:cNvSpPr/>
          <p:nvPr/>
        </p:nvSpPr>
        <p:spPr>
          <a:xfrm>
            <a:off x="689395" y="4807353"/>
            <a:ext cx="41544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ткани для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зонтов: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938757" y="4870943"/>
                <a:ext cx="80605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ru-RU" sz="2400" b="0" i="1" smtClean="0">
                              <a:latin typeface="Cambria Math" panose="02040503050406030204" pitchFamily="18" charset="0"/>
                            </a:rPr>
                            <m:t>27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8757" y="4870943"/>
                <a:ext cx="806054" cy="369332"/>
              </a:xfrm>
              <a:prstGeom prst="rect">
                <a:avLst/>
              </a:prstGeom>
              <a:blipFill rotWithShape="0">
                <a:blip r:embed="rId9"/>
                <a:stretch>
                  <a:fillRect l="-8333" r="-3788" b="-131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744811" y="4899686"/>
                <a:ext cx="74860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8000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4811" y="4899686"/>
                <a:ext cx="748603" cy="369332"/>
              </a:xfrm>
              <a:prstGeom prst="rect">
                <a:avLst/>
              </a:prstGeom>
              <a:blipFill rotWithShape="0">
                <a:blip r:embed="rId10"/>
                <a:stretch>
                  <a:fillRect l="-8943" r="-10569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493414" y="4905331"/>
                <a:ext cx="87844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ru-RU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27=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3414" y="4905331"/>
                <a:ext cx="878446" cy="369332"/>
              </a:xfrm>
              <a:prstGeom prst="rect">
                <a:avLst/>
              </a:prstGeom>
              <a:blipFill rotWithShape="0">
                <a:blip r:embed="rId11"/>
                <a:stretch>
                  <a:fillRect l="-2083" r="-3472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394423" y="4899686"/>
                <a:ext cx="122309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16 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000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4423" y="4899686"/>
                <a:ext cx="1223091" cy="369332"/>
              </a:xfrm>
              <a:prstGeom prst="rect">
                <a:avLst/>
              </a:prstGeom>
              <a:blipFill rotWithShape="0">
                <a:blip r:embed="rId12"/>
                <a:stretch>
                  <a:fillRect l="-5473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Прямоугольник 21"/>
          <p:cNvSpPr/>
          <p:nvPr/>
        </p:nvSpPr>
        <p:spPr>
          <a:xfrm>
            <a:off x="680433" y="5483081"/>
            <a:ext cx="50859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ткани, ушедшей в обрезки: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744811" y="5546671"/>
                <a:ext cx="1378326" cy="4024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ru-RU" sz="2400" b="0" i="1" smtClean="0">
                              <a:latin typeface="Cambria Math" panose="02040503050406030204" pitchFamily="18" charset="0"/>
                            </a:rPr>
                            <m:t>обрезки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4811" y="5546671"/>
                <a:ext cx="1378326" cy="402482"/>
              </a:xfrm>
              <a:prstGeom prst="rect">
                <a:avLst/>
              </a:prstGeom>
              <a:blipFill rotWithShape="0">
                <a:blip r:embed="rId13"/>
                <a:stretch>
                  <a:fillRect l="-4425" r="-1770" b="-257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8325412" y="5569366"/>
                <a:ext cx="36548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− 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5412" y="5569366"/>
                <a:ext cx="365485" cy="369332"/>
              </a:xfrm>
              <a:prstGeom prst="rect">
                <a:avLst/>
              </a:prstGeom>
              <a:blipFill rotWithShape="0">
                <a:blip r:embed="rId14"/>
                <a:stretch>
                  <a:fillRect l="-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893172" y="5579821"/>
                <a:ext cx="130054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4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4 000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3172" y="5579821"/>
                <a:ext cx="1300549" cy="369332"/>
              </a:xfrm>
              <a:prstGeom prst="rect">
                <a:avLst/>
              </a:prstGeom>
              <a:blipFill rotWithShape="0">
                <a:blip r:embed="rId15"/>
                <a:stretch>
                  <a:fillRect l="-1878" r="-5634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796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4.81481E-6 L -0.07175 0.29629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94" y="148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3.7037E-6 L 0.10313 0.10047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56" y="50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  <p:bldP spid="7" grpId="0"/>
      <p:bldP spid="8" grpId="0"/>
      <p:bldP spid="9" grpId="0"/>
      <p:bldP spid="10" grpId="0"/>
      <p:bldP spid="11" grpId="0"/>
      <p:bldP spid="11" grpId="1"/>
      <p:bldP spid="12" grpId="0"/>
      <p:bldP spid="13" grpId="0"/>
      <p:bldP spid="14" grpId="0"/>
      <p:bldP spid="14" grpId="1"/>
      <p:bldP spid="15" grpId="0"/>
      <p:bldP spid="16" grpId="0"/>
      <p:bldP spid="17" grpId="0"/>
      <p:bldP spid="18" grpId="0"/>
      <p:bldP spid="19" grpId="0"/>
      <p:bldP spid="20" grpId="0"/>
      <p:bldP spid="21" grpId="0"/>
      <p:bldP spid="21" grpId="1"/>
      <p:bldP spid="22" grpId="0"/>
      <p:bldP spid="23" grpId="0"/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56524" y="975587"/>
            <a:ext cx="10363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Ткань: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13353" y="1657073"/>
            <a:ext cx="13794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Обрезки: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191933" y="1021753"/>
                <a:ext cx="115576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40 000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1933" y="1021753"/>
                <a:ext cx="1155766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5820" r="-6349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191933" y="1703239"/>
                <a:ext cx="985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4 000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1933" y="1703239"/>
                <a:ext cx="985847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7453" r="-7453" b="-65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420374" y="1021753"/>
                <a:ext cx="141865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−    100 %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0374" y="1021753"/>
                <a:ext cx="1418658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429" r="-5150" b="-11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420374" y="1703239"/>
                <a:ext cx="108170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− 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 %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0374" y="1703239"/>
                <a:ext cx="1081706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1124" r="-6180" b="-114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102585" y="2647265"/>
                <a:ext cx="74360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2585" y="2647265"/>
                <a:ext cx="743600" cy="49244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892837" y="2430892"/>
                <a:ext cx="2301527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24 000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∙100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240 000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2837" y="2430892"/>
                <a:ext cx="2301527" cy="92519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241016" y="2434098"/>
                <a:ext cx="1196032" cy="9219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240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1016" y="2434098"/>
                <a:ext cx="1196032" cy="92198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483700" y="2672100"/>
                <a:ext cx="968406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=10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3700" y="2672100"/>
                <a:ext cx="968406" cy="492443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768087" y="4392291"/>
                <a:ext cx="144270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Ответ:1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ru-RU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2400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8087" y="4392291"/>
                <a:ext cx="1442703" cy="369332"/>
              </a:xfrm>
              <a:prstGeom prst="rect">
                <a:avLst/>
              </a:prstGeom>
              <a:blipFill rotWithShape="0">
                <a:blip r:embed="rId10"/>
                <a:stretch>
                  <a:fillRect l="-4219" b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1351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452251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№2     </a:t>
            </a:r>
            <a:r>
              <a:rPr lang="ru-RU" b="1" dirty="0">
                <a:solidFill>
                  <a:srgbClr val="FF0000"/>
                </a:solidFill>
              </a:rPr>
              <a:t>Попробуйте решить </a:t>
            </a:r>
            <a:r>
              <a:rPr lang="ru-RU" b="1" dirty="0" smtClean="0">
                <a:solidFill>
                  <a:srgbClr val="FF0000"/>
                </a:solidFill>
              </a:rPr>
              <a:t>самостоятельно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(</a:t>
            </a:r>
            <a:r>
              <a:rPr lang="ru-RU" b="1" dirty="0" err="1" smtClean="0">
                <a:solidFill>
                  <a:srgbClr val="FF0000"/>
                </a:solidFill>
              </a:rPr>
              <a:t>д.з</a:t>
            </a:r>
            <a:r>
              <a:rPr lang="ru-RU" b="1" dirty="0" smtClean="0">
                <a:solidFill>
                  <a:srgbClr val="FF0000"/>
                </a:solidFill>
              </a:rPr>
              <a:t>.)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80160"/>
            <a:ext cx="10515600" cy="48968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                        </a:t>
            </a:r>
            <a:endParaRPr lang="ru-RU" dirty="0" smtClean="0"/>
          </a:p>
          <a:p>
            <a:endParaRPr lang="ru-RU" dirty="0"/>
          </a:p>
          <a:p>
            <a:endParaRPr lang="ru-RU" sz="3200" u="sng" dirty="0" smtClean="0"/>
          </a:p>
          <a:p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580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680</Words>
  <Application>Microsoft Office PowerPoint</Application>
  <PresentationFormat>Широкоэкранный</PresentationFormat>
  <Paragraphs>98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№2     Попробуйте решить самостоятельно (д.з.)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Задачи с практическим содержанием      «ЗОНТ»</dc:title>
  <dc:creator>Учетная запись Майкрософт</dc:creator>
  <cp:lastModifiedBy>777</cp:lastModifiedBy>
  <cp:revision>21</cp:revision>
  <dcterms:created xsi:type="dcterms:W3CDTF">2021-02-16T13:14:54Z</dcterms:created>
  <dcterms:modified xsi:type="dcterms:W3CDTF">2021-05-12T17:36:12Z</dcterms:modified>
</cp:coreProperties>
</file>