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15"/>
  </p:notesMasterIdLst>
  <p:sldIdLst>
    <p:sldId id="395" r:id="rId2"/>
    <p:sldId id="396" r:id="rId3"/>
    <p:sldId id="397" r:id="rId4"/>
    <p:sldId id="398" r:id="rId5"/>
    <p:sldId id="399" r:id="rId6"/>
    <p:sldId id="400" r:id="rId7"/>
    <p:sldId id="401" r:id="rId8"/>
    <p:sldId id="402" r:id="rId9"/>
    <p:sldId id="403" r:id="rId10"/>
    <p:sldId id="404" r:id="rId11"/>
    <p:sldId id="405" r:id="rId12"/>
    <p:sldId id="406" r:id="rId13"/>
    <p:sldId id="40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4C2A"/>
    <a:srgbClr val="00FF00"/>
    <a:srgbClr val="FFFFFF"/>
    <a:srgbClr val="CC0000"/>
    <a:srgbClr val="808080"/>
    <a:srgbClr val="FF99FF"/>
    <a:srgbClr val="996633"/>
    <a:srgbClr val="66CCFF"/>
    <a:srgbClr val="3366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>
      <p:cViewPr>
        <p:scale>
          <a:sx n="60" d="100"/>
          <a:sy n="60" d="100"/>
        </p:scale>
        <p:origin x="-1476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C5D4F1-C652-4325-85ED-489D37872894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83CA2-3CF8-4D99-9CD6-F51C3E10A3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658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E%D0%B7%D0%BE%D0%BD%D0%BE%D0%B2%D1%8B%D0%B9_%D1%81%D0%BB%D0%BE%D0%B9" TargetMode="External"/><Relationship Id="rId7" Type="http://schemas.openxmlformats.org/officeDocument/2006/relationships/image" Target="../media/image13.jpeg"/><Relationship Id="rId2" Type="http://schemas.openxmlformats.org/officeDocument/2006/relationships/hyperlink" Target="http://ru.wikipedia.org/wiki/%D0%9E%D0%B7%D0%BE%D0%BD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ru.wikipedia.org/wiki/%D0%A4%D1%80%D0%B5%D0%BE%D0%BD" TargetMode="External"/><Relationship Id="rId5" Type="http://schemas.openxmlformats.org/officeDocument/2006/relationships/hyperlink" Target="http://ru.wikipedia.org/wiki/%D0%90%D0%BD%D1%82%D1%80%D0%BE%D0%BF%D0%BE%D0%B3%D0%B5%D0%BD%D0%BD%D1%8B%D0%B5_%D1%84%D0%B0%D0%BA%D1%82%D0%BE%D1%80%D1%8B" TargetMode="External"/><Relationship Id="rId4" Type="http://schemas.openxmlformats.org/officeDocument/2006/relationships/hyperlink" Target="http://ru.wikipedia.org/wiki/%D0%97%D0%B5%D0%BC%D0%BB%D1%8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068960"/>
            <a:ext cx="8229600" cy="3082354"/>
          </a:xfrm>
          <a:noFill/>
        </p:spPr>
        <p:txBody>
          <a:bodyPr/>
          <a:lstStyle/>
          <a:p>
            <a:r>
              <a:rPr lang="ru-RU" sz="6600" dirty="0" smtClean="0">
                <a:solidFill>
                  <a:srgbClr val="00FF00"/>
                </a:solidFill>
              </a:rPr>
              <a:t>Интересные факты </a:t>
            </a:r>
            <a:r>
              <a:rPr lang="en-US" sz="6600" dirty="0" smtClean="0">
                <a:solidFill>
                  <a:srgbClr val="00FF00"/>
                </a:solidFill>
              </a:rPr>
              <a:t> </a:t>
            </a:r>
            <a:r>
              <a:rPr lang="ru-RU" sz="6600" dirty="0" smtClean="0">
                <a:solidFill>
                  <a:srgbClr val="00FF00"/>
                </a:solidFill>
              </a:rPr>
              <a:t>об   углеводородах</a:t>
            </a:r>
            <a:endParaRPr lang="ru-RU" sz="6600" dirty="0">
              <a:solidFill>
                <a:srgbClr val="00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39952" y="836712"/>
            <a:ext cx="4834880" cy="197708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800" dirty="0" smtClean="0">
              <a:solidFill>
                <a:srgbClr val="F64C2A"/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F64C2A"/>
                </a:solidFill>
              </a:rPr>
              <a:t>	</a:t>
            </a:r>
            <a:endParaRPr lang="ru-RU" sz="2800" dirty="0">
              <a:solidFill>
                <a:srgbClr val="F64C2A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9512" y="319363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Это интересно: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902956" y="2751945"/>
            <a:ext cx="4831760" cy="3053319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Предположительно, что на поверхности Титана (спутник Сатурна) в условиях низких температур (−180 °C) существуют целые озёра и реки из жидкой </a:t>
            </a:r>
            <a:r>
              <a:rPr lang="ru-RU" dirty="0" err="1" smtClean="0">
                <a:solidFill>
                  <a:srgbClr val="0070C0"/>
                </a:solidFill>
              </a:rPr>
              <a:t>метано-этановой</a:t>
            </a:r>
            <a:r>
              <a:rPr lang="ru-RU" dirty="0" smtClean="0">
                <a:solidFill>
                  <a:srgbClr val="0070C0"/>
                </a:solidFill>
              </a:rPr>
              <a:t> смеси.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026" name="Picture 2" descr="D:\тов.Литой\130228448029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12776"/>
            <a:ext cx="2656756" cy="2634763"/>
          </a:xfrm>
          <a:prstGeom prst="rect">
            <a:avLst/>
          </a:prstGeom>
          <a:noFill/>
        </p:spPr>
      </p:pic>
      <p:pic>
        <p:nvPicPr>
          <p:cNvPr id="1027" name="Picture 3" descr="D:\тов.Литой\Ethane_BallandSti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7990" y="-100714"/>
            <a:ext cx="4244408" cy="3277535"/>
          </a:xfrm>
          <a:prstGeom prst="rect">
            <a:avLst/>
          </a:prstGeom>
          <a:noFill/>
        </p:spPr>
      </p:pic>
      <p:pic>
        <p:nvPicPr>
          <p:cNvPr id="1028" name="Picture 4" descr="D:\тов.Литой\InternalStructureSubsurfaceOceanTitanSketchNews0406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737666">
            <a:off x="287286" y="4118174"/>
            <a:ext cx="3580919" cy="2766259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Интересный факт: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5508104" y="4293359"/>
            <a:ext cx="4176464" cy="2304256"/>
          </a:xfrm>
        </p:spPr>
        <p:txBody>
          <a:bodyPr>
            <a:normAutofit lnSpcReduction="10000"/>
          </a:bodyPr>
          <a:lstStyle/>
          <a:p>
            <a:r>
              <a:rPr lang="ru-RU" dirty="0" err="1" smtClean="0">
                <a:solidFill>
                  <a:srgbClr val="0070C0"/>
                </a:solidFill>
              </a:rPr>
              <a:t>Нонаконтатриктан</a:t>
            </a:r>
            <a:r>
              <a:rPr lang="ru-RU" dirty="0" smtClean="0">
                <a:solidFill>
                  <a:srgbClr val="0070C0"/>
                </a:solidFill>
              </a:rPr>
              <a:t>- углеводород, </a:t>
            </a:r>
            <a:r>
              <a:rPr lang="ru-RU" dirty="0" err="1" smtClean="0">
                <a:solidFill>
                  <a:srgbClr val="0070C0"/>
                </a:solidFill>
              </a:rPr>
              <a:t>алкан</a:t>
            </a:r>
            <a:r>
              <a:rPr lang="ru-RU" dirty="0" smtClean="0">
                <a:solidFill>
                  <a:srgbClr val="0070C0"/>
                </a:solidFill>
              </a:rPr>
              <a:t>, содержащий в себе 390 атомов углерода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C</a:t>
            </a:r>
            <a:r>
              <a:rPr lang="ru-RU" baseline="-25000" dirty="0" smtClean="0">
                <a:solidFill>
                  <a:srgbClr val="0070C0"/>
                </a:solidFill>
              </a:rPr>
              <a:t>390</a:t>
            </a:r>
            <a:r>
              <a:rPr lang="ru-RU" dirty="0" smtClean="0">
                <a:solidFill>
                  <a:srgbClr val="0070C0"/>
                </a:solidFill>
              </a:rPr>
              <a:t>H</a:t>
            </a:r>
            <a:r>
              <a:rPr lang="ru-RU" baseline="-25000" dirty="0" smtClean="0">
                <a:solidFill>
                  <a:srgbClr val="0070C0"/>
                </a:solidFill>
              </a:rPr>
              <a:t>782</a:t>
            </a:r>
          </a:p>
          <a:p>
            <a:r>
              <a:rPr lang="ru-RU" dirty="0" smtClean="0"/>
              <a:t> 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050" name="Picture 2" descr="D:\тов.Литой\hekta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417900">
            <a:off x="1348871" y="3919341"/>
            <a:ext cx="4127949" cy="1899795"/>
          </a:xfrm>
          <a:prstGeom prst="rect">
            <a:avLst/>
          </a:prstGeom>
          <a:noFill/>
        </p:spPr>
      </p:pic>
      <p:pic>
        <p:nvPicPr>
          <p:cNvPr id="2051" name="Picture 3" descr="D:\тов.Литой\nonakontatrikta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5682">
            <a:off x="4639078" y="2070121"/>
            <a:ext cx="3955871" cy="1061839"/>
          </a:xfrm>
          <a:prstGeom prst="rect">
            <a:avLst/>
          </a:prstGeom>
          <a:noFill/>
        </p:spPr>
      </p:pic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51520" y="1844824"/>
            <a:ext cx="3456384" cy="2808312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Число возможных структурных изомеров </a:t>
            </a:r>
            <a:r>
              <a:rPr lang="ru-RU" dirty="0" err="1" smtClean="0">
                <a:solidFill>
                  <a:srgbClr val="0070C0"/>
                </a:solidFill>
              </a:rPr>
              <a:t>гектана</a:t>
            </a:r>
            <a:r>
              <a:rPr lang="ru-RU" dirty="0" smtClean="0">
                <a:solidFill>
                  <a:srgbClr val="0070C0"/>
                </a:solidFill>
              </a:rPr>
              <a:t> (С</a:t>
            </a:r>
            <a:r>
              <a:rPr lang="ru-RU" baseline="-25000" dirty="0" smtClean="0">
                <a:solidFill>
                  <a:srgbClr val="0070C0"/>
                </a:solidFill>
              </a:rPr>
              <a:t>100</a:t>
            </a:r>
            <a:r>
              <a:rPr lang="ru-RU" dirty="0" smtClean="0">
                <a:solidFill>
                  <a:srgbClr val="0070C0"/>
                </a:solidFill>
              </a:rPr>
              <a:t>) — 592 107 × 10</a:t>
            </a:r>
            <a:r>
              <a:rPr lang="ru-RU" baseline="30000" dirty="0" smtClean="0">
                <a:solidFill>
                  <a:srgbClr val="0070C0"/>
                </a:solidFill>
              </a:rPr>
              <a:t>34</a:t>
            </a:r>
            <a:r>
              <a:rPr lang="ru-RU" dirty="0" smtClean="0">
                <a:solidFill>
                  <a:srgbClr val="0070C0"/>
                </a:solidFill>
              </a:rPr>
              <a:t>. Применяется как добавка к парафину и вазелину.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build="p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Углеводороды в космосе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211960" y="1124744"/>
            <a:ext cx="4545831" cy="504056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В небольших количествах алканы содержатся в атмосфере внешних газовых планет Солнечной системы: на Юпитере — 0,1 % метана, 0,0002 % этана, на Сатурне метана 0,2 %, а этана — 0,0005 %, метана и этана на Уране — соответственно 1,99 % и 0,00025 %, на Нептуне же — 1,5 % и 1,5·10−10, соответственно</a:t>
            </a:r>
          </a:p>
        </p:txBody>
      </p:sp>
      <p:pic>
        <p:nvPicPr>
          <p:cNvPr id="3074" name="Picture 2" descr="D:\тов.Литой\сатурн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949" y="1340768"/>
            <a:ext cx="4040188" cy="3030141"/>
          </a:xfrm>
          <a:prstGeom prst="rect">
            <a:avLst/>
          </a:prstGeom>
          <a:noFill/>
        </p:spPr>
      </p:pic>
      <p:pic>
        <p:nvPicPr>
          <p:cNvPr id="3075" name="Picture 3" descr="D:\тов.Литой\planet_uranus_3d_screensaver-4399-scr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540634">
            <a:off x="350135" y="3981209"/>
            <a:ext cx="3583947" cy="2687960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D:\тов.Литой\1-2-dichloroetha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73080">
            <a:off x="243724" y="4034749"/>
            <a:ext cx="3231910" cy="2205778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95736" y="0"/>
            <a:ext cx="6696744" cy="1143000"/>
          </a:xfrm>
        </p:spPr>
        <p:txBody>
          <a:bodyPr/>
          <a:lstStyle/>
          <a:p>
            <a:r>
              <a:rPr lang="ru-RU" dirty="0" err="1" smtClean="0">
                <a:solidFill>
                  <a:srgbClr val="C00000"/>
                </a:solidFill>
              </a:rPr>
              <a:t>Маслородный</a:t>
            </a:r>
            <a:r>
              <a:rPr lang="ru-RU" dirty="0" smtClean="0">
                <a:solidFill>
                  <a:srgbClr val="C00000"/>
                </a:solidFill>
              </a:rPr>
              <a:t> газ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995936" y="1324577"/>
            <a:ext cx="4977879" cy="5301208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Впервые этилен был получен в 1669 году. Его назвали его «</a:t>
            </a:r>
            <a:r>
              <a:rPr lang="ru-RU" dirty="0" err="1" smtClean="0">
                <a:solidFill>
                  <a:srgbClr val="0070C0"/>
                </a:solidFill>
              </a:rPr>
              <a:t>маслородным</a:t>
            </a:r>
            <a:r>
              <a:rPr lang="ru-RU" dirty="0" smtClean="0">
                <a:solidFill>
                  <a:srgbClr val="0070C0"/>
                </a:solidFill>
              </a:rPr>
              <a:t> газом» так как при взаимодействии с хлором, он образовывал маслянистую жидкость — дихлорэтан. По-французски «</a:t>
            </a:r>
            <a:r>
              <a:rPr lang="ru-RU" dirty="0" err="1" smtClean="0">
                <a:solidFill>
                  <a:srgbClr val="0070C0"/>
                </a:solidFill>
              </a:rPr>
              <a:t>маслородный</a:t>
            </a:r>
            <a:r>
              <a:rPr lang="ru-RU" dirty="0" smtClean="0">
                <a:solidFill>
                  <a:srgbClr val="0070C0"/>
                </a:solidFill>
              </a:rPr>
              <a:t>» — </a:t>
            </a:r>
            <a:r>
              <a:rPr lang="ru-RU" dirty="0" err="1" smtClean="0">
                <a:solidFill>
                  <a:srgbClr val="0070C0"/>
                </a:solidFill>
              </a:rPr>
              <a:t>oléfiant</a:t>
            </a:r>
            <a:r>
              <a:rPr lang="ru-RU" dirty="0" smtClean="0">
                <a:solidFill>
                  <a:srgbClr val="0070C0"/>
                </a:solidFill>
              </a:rPr>
              <a:t>. Французский химик </a:t>
            </a:r>
            <a:r>
              <a:rPr lang="ru-RU" dirty="0" err="1" smtClean="0">
                <a:solidFill>
                  <a:srgbClr val="0070C0"/>
                </a:solidFill>
              </a:rPr>
              <a:t>Антуан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Фуркруа</a:t>
            </a:r>
            <a:r>
              <a:rPr lang="ru-RU" dirty="0" smtClean="0">
                <a:solidFill>
                  <a:srgbClr val="0070C0"/>
                </a:solidFill>
              </a:rPr>
              <a:t> ввёл этот термин в практику, а когда были обнаружены другие углеводороды такого же типа, это название стало общим для всего.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098" name="Picture 2" descr="D:\тов.Литой\eteno.pn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2602519">
            <a:off x="318836" y="1377235"/>
            <a:ext cx="3581274" cy="2937860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31318" y="1844824"/>
            <a:ext cx="4978896" cy="4630192"/>
          </a:xfrm>
        </p:spPr>
        <p:txBody>
          <a:bodyPr/>
          <a:lstStyle/>
          <a:p>
            <a:r>
              <a:rPr lang="ru-RU" sz="3200" dirty="0" smtClean="0">
                <a:solidFill>
                  <a:srgbClr val="00FF00"/>
                </a:solidFill>
              </a:rPr>
              <a:t>Положите ваши зеленые помидоры в бумажный пакет вместе со спелыми яблоками. Яблоки выделяют этилен, который ускоряет созревание помидоров.</a:t>
            </a:r>
            <a:endParaRPr lang="ru-RU" sz="3200" dirty="0">
              <a:solidFill>
                <a:srgbClr val="00FF0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5364088" y="2924944"/>
            <a:ext cx="3600400" cy="1533847"/>
          </a:xfrm>
        </p:spPr>
        <p:txBody>
          <a:bodyPr>
            <a:normAutofit fontScale="92500"/>
          </a:bodyPr>
          <a:lstStyle/>
          <a:p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Совет: </a:t>
            </a:r>
          </a:p>
          <a:p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Проверяйте пакет ежедневно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!</a:t>
            </a:r>
            <a:endParaRPr lang="ru-RU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1" name="Picture 3" descr="D:\apple_0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228184" y="836712"/>
            <a:ext cx="2323407" cy="2144684"/>
          </a:xfrm>
          <a:prstGeom prst="rect">
            <a:avLst/>
          </a:prstGeom>
          <a:noFill/>
        </p:spPr>
      </p:pic>
      <p:pic>
        <p:nvPicPr>
          <p:cNvPr id="2050" name="Picture 2" descr="D:\8c29e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8438" y="175700"/>
            <a:ext cx="2144657" cy="2144657"/>
          </a:xfrm>
          <a:prstGeom prst="rect">
            <a:avLst/>
          </a:prstGeom>
          <a:noFill/>
        </p:spPr>
      </p:pic>
      <p:pic>
        <p:nvPicPr>
          <p:cNvPr id="2052" name="Picture 4" descr="D:\Ethene_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5085184"/>
            <a:ext cx="2016224" cy="156643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661248"/>
            <a:ext cx="7543800" cy="9144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Почему важно следить за весом?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427984" y="692696"/>
            <a:ext cx="4716016" cy="4392487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</a:rPr>
              <a:t>В жировой ткани человека и животных накапливаются хлорорганические соединения. Они крайне опасны для человека – поражают почки, печень, приводят к нарушениям эндокринной и сердечнососудистой систем</a:t>
            </a:r>
            <a:r>
              <a:rPr lang="ru-RU" sz="2800" dirty="0" smtClean="0">
                <a:solidFill>
                  <a:srgbClr val="0070C0"/>
                </a:solidFill>
              </a:rPr>
              <a:t>. </a:t>
            </a:r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3074" name="Picture 2" descr="D:\Chloroform-3D-vdW.pn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4041775" cy="338039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 чем опасность хлорированной воды?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376609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При хлорировании воды образуется хлороформ, </a:t>
            </a:r>
            <a:r>
              <a:rPr lang="ru-RU" dirty="0" err="1" smtClean="0">
                <a:solidFill>
                  <a:srgbClr val="0070C0"/>
                </a:solidFill>
              </a:rPr>
              <a:t>дихлорметан</a:t>
            </a:r>
            <a:r>
              <a:rPr lang="ru-RU" dirty="0" smtClean="0">
                <a:solidFill>
                  <a:srgbClr val="0070C0"/>
                </a:solidFill>
              </a:rPr>
              <a:t>, обладающие канцерогенной активностью – способностью вызывать злокачественные опухоли.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2123728" y="4520633"/>
            <a:ext cx="6635080" cy="2304256"/>
          </a:xfrm>
        </p:spPr>
        <p:txBody>
          <a:bodyPr/>
          <a:lstStyle/>
          <a:p>
            <a:r>
              <a:rPr lang="ru-RU" dirty="0" smtClean="0">
                <a:solidFill>
                  <a:srgbClr val="CC0000"/>
                </a:solidFill>
              </a:rPr>
              <a:t>Часовое принятие ванны, содержащей хлорированную воду, соответствует десяти литрам выпитой хлорированной воды</a:t>
            </a:r>
            <a:endParaRPr lang="ru-RU" dirty="0">
              <a:solidFill>
                <a:srgbClr val="CC0000"/>
              </a:solidFill>
            </a:endParaRPr>
          </a:p>
        </p:txBody>
      </p:sp>
      <p:pic>
        <p:nvPicPr>
          <p:cNvPr id="4098" name="Picture 2" descr="D:\1,2-dichloroethane-3D-vdW.pn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0" y="1052736"/>
            <a:ext cx="3794060" cy="3846513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39552" y="1340768"/>
            <a:ext cx="5688632" cy="2974008"/>
          </a:xfrm>
        </p:spPr>
        <p:txBody>
          <a:bodyPr/>
          <a:lstStyle/>
          <a:p>
            <a:r>
              <a:rPr lang="ru-RU" sz="3600" dirty="0" smtClean="0">
                <a:solidFill>
                  <a:srgbClr val="0070C0"/>
                </a:solidFill>
              </a:rPr>
              <a:t>Для изготовления 1 шины по методу Лебедева уходило около 500 килограммов картошки</a:t>
            </a:r>
            <a:endParaRPr lang="ru-RU" sz="3600" dirty="0">
              <a:solidFill>
                <a:srgbClr val="0070C0"/>
              </a:solidFill>
            </a:endParaRPr>
          </a:p>
        </p:txBody>
      </p:sp>
      <p:pic>
        <p:nvPicPr>
          <p:cNvPr id="5123" name="Picture 3" descr="D:\R164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372200" y="2348880"/>
            <a:ext cx="2352099" cy="3414465"/>
          </a:xfrm>
          <a:prstGeom prst="rect">
            <a:avLst/>
          </a:prstGeom>
          <a:noFill/>
        </p:spPr>
      </p:pic>
      <p:pic>
        <p:nvPicPr>
          <p:cNvPr id="5122" name="Picture 2" descr="D:\y_d8dcbf4b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221088"/>
            <a:ext cx="4041042" cy="223224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Немного истории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95536" y="1340768"/>
            <a:ext cx="4040188" cy="1605855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Впервые синтетический каучук получил в 1929 г. С.В.Лебедев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4355976" y="1124744"/>
            <a:ext cx="4401815" cy="331236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В ответ мировые газеты писали: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«Новость из страны Советов является очередной ложью. Изготовить синтетический каучук в принципе невозможно»</a:t>
            </a:r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6146" name="Picture 2" descr="D:\56240279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932040" y="4586887"/>
            <a:ext cx="3536132" cy="2271113"/>
          </a:xfrm>
          <a:prstGeom prst="rect">
            <a:avLst/>
          </a:prstGeom>
          <a:noFill/>
        </p:spPr>
      </p:pic>
      <p:pic>
        <p:nvPicPr>
          <p:cNvPr id="6147" name="Picture 3" descr="D:\0023-032-Sinteticheskij-kauchuk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708920"/>
            <a:ext cx="2846161" cy="3951287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D:\512px-Trichlorofluoromethane-2D.svg.pn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979712" y="5301208"/>
            <a:ext cx="1728192" cy="1345922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</a:rPr>
              <a:t>Френы</a:t>
            </a:r>
            <a:r>
              <a:rPr lang="ru-RU" dirty="0" smtClean="0">
                <a:solidFill>
                  <a:srgbClr val="FF0000"/>
                </a:solidFill>
              </a:rPr>
              <a:t> и озоновые дырки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95536" y="404664"/>
            <a:ext cx="4608512" cy="5544616"/>
          </a:xfrm>
        </p:spPr>
        <p:txBody>
          <a:bodyPr/>
          <a:lstStyle/>
          <a:p>
            <a:r>
              <a:rPr lang="ru-RU" sz="2800" dirty="0" smtClean="0">
                <a:solidFill>
                  <a:srgbClr val="0070C0"/>
                </a:solidFill>
              </a:rPr>
              <a:t>Главными веществами, влияющими на разрушение озона (О</a:t>
            </a:r>
            <a:r>
              <a:rPr lang="ru-RU" sz="2800" baseline="-25000" dirty="0" smtClean="0">
                <a:solidFill>
                  <a:srgbClr val="0070C0"/>
                </a:solidFill>
              </a:rPr>
              <a:t>3</a:t>
            </a:r>
            <a:r>
              <a:rPr lang="ru-RU" sz="2800" dirty="0" smtClean="0">
                <a:solidFill>
                  <a:srgbClr val="0070C0"/>
                </a:solidFill>
              </a:rPr>
              <a:t>) являются простые вещества (водород, кислород,  хлор, бром) и органические соединения (метан, </a:t>
            </a:r>
            <a:r>
              <a:rPr lang="ru-RU" sz="2800" dirty="0" err="1" smtClean="0">
                <a:solidFill>
                  <a:srgbClr val="0070C0"/>
                </a:solidFill>
              </a:rPr>
              <a:t>фторхлор</a:t>
            </a:r>
            <a:r>
              <a:rPr lang="ru-RU" sz="2800" dirty="0" smtClean="0">
                <a:solidFill>
                  <a:srgbClr val="0070C0"/>
                </a:solidFill>
              </a:rPr>
              <a:t>, </a:t>
            </a:r>
            <a:r>
              <a:rPr lang="ru-RU" sz="2800" dirty="0" err="1" smtClean="0">
                <a:solidFill>
                  <a:srgbClr val="0070C0"/>
                </a:solidFill>
              </a:rPr>
              <a:t>фторбром</a:t>
            </a:r>
            <a:r>
              <a:rPr lang="ru-RU" sz="2800" dirty="0" smtClean="0">
                <a:solidFill>
                  <a:srgbClr val="0070C0"/>
                </a:solidFill>
              </a:rPr>
              <a:t>, последние – фреоны)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4788024" y="5661248"/>
            <a:ext cx="4041775" cy="63976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70C0"/>
                </a:solidFill>
              </a:rPr>
              <a:t>Фреоны – </a:t>
            </a:r>
            <a:r>
              <a:rPr lang="ru-RU" sz="2000" dirty="0" err="1" smtClean="0">
                <a:solidFill>
                  <a:srgbClr val="0070C0"/>
                </a:solidFill>
              </a:rPr>
              <a:t>галогеналканы</a:t>
            </a:r>
            <a:r>
              <a:rPr lang="ru-RU" sz="2000" dirty="0" smtClean="0">
                <a:solidFill>
                  <a:srgbClr val="0070C0"/>
                </a:solidFill>
              </a:rPr>
              <a:t>, фтор и хлорсодержащие производные насыщенных углеводородов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7170" name="Picture 2" descr="D:\523px-Carbon-tetrafluoride-3D-balls-B.pn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499992" y="1268760"/>
            <a:ext cx="4104456" cy="3846513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24165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Озоновая дыра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1072" y="980728"/>
            <a:ext cx="4992976" cy="5322887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rgbClr val="0070C0"/>
                </a:solidFill>
              </a:rPr>
              <a:t>Озо́новая</a:t>
            </a:r>
            <a:r>
              <a:rPr lang="ru-RU" dirty="0" smtClean="0">
                <a:solidFill>
                  <a:srgbClr val="0070C0"/>
                </a:solidFill>
              </a:rPr>
              <a:t> дыра́</a:t>
            </a:r>
            <a:r>
              <a:rPr lang="ru-RU" b="0" dirty="0" smtClean="0">
                <a:solidFill>
                  <a:srgbClr val="0070C0"/>
                </a:solidFill>
              </a:rPr>
              <a:t> — локальное падение концентрации </a:t>
            </a:r>
            <a:r>
              <a:rPr lang="ru-RU" b="0" dirty="0" smtClean="0">
                <a:solidFill>
                  <a:srgbClr val="0070C0"/>
                </a:solidFill>
                <a:hlinkClick r:id="rId2" tooltip="Озон"/>
              </a:rPr>
              <a:t>озона</a:t>
            </a:r>
            <a:r>
              <a:rPr lang="ru-RU" b="0" dirty="0" smtClean="0">
                <a:solidFill>
                  <a:srgbClr val="0070C0"/>
                </a:solidFill>
              </a:rPr>
              <a:t> в </a:t>
            </a:r>
            <a:r>
              <a:rPr lang="ru-RU" b="0" dirty="0" smtClean="0">
                <a:solidFill>
                  <a:srgbClr val="0070C0"/>
                </a:solidFill>
                <a:hlinkClick r:id="rId3" tooltip="Озоновый слой"/>
              </a:rPr>
              <a:t>озоновом слое</a:t>
            </a:r>
            <a:r>
              <a:rPr lang="ru-RU" b="0" dirty="0" smtClean="0">
                <a:solidFill>
                  <a:srgbClr val="0070C0"/>
                </a:solidFill>
              </a:rPr>
              <a:t> </a:t>
            </a:r>
            <a:r>
              <a:rPr lang="ru-RU" b="0" dirty="0" smtClean="0">
                <a:solidFill>
                  <a:srgbClr val="0070C0"/>
                </a:solidFill>
                <a:hlinkClick r:id="rId4" tooltip="Земля"/>
              </a:rPr>
              <a:t>Земли</a:t>
            </a:r>
            <a:r>
              <a:rPr lang="ru-RU" b="0" dirty="0" smtClean="0">
                <a:solidFill>
                  <a:srgbClr val="0070C0"/>
                </a:solidFill>
              </a:rPr>
              <a:t>. По общепринятой в научной среде теории, во второй половине XX века всё возрастающее воздействие </a:t>
            </a:r>
            <a:r>
              <a:rPr lang="ru-RU" b="0" dirty="0" smtClean="0">
                <a:solidFill>
                  <a:srgbClr val="0070C0"/>
                </a:solidFill>
                <a:hlinkClick r:id="rId5" tooltip="Антропогенные факторы"/>
              </a:rPr>
              <a:t>антропогенного фактора</a:t>
            </a:r>
            <a:r>
              <a:rPr lang="ru-RU" b="0" dirty="0" smtClean="0">
                <a:solidFill>
                  <a:srgbClr val="0070C0"/>
                </a:solidFill>
              </a:rPr>
              <a:t> в виде выделения хлор- и </a:t>
            </a:r>
            <a:r>
              <a:rPr lang="ru-RU" b="0" dirty="0" err="1" smtClean="0">
                <a:solidFill>
                  <a:srgbClr val="0070C0"/>
                </a:solidFill>
              </a:rPr>
              <a:t>бромсодержащих</a:t>
            </a:r>
            <a:r>
              <a:rPr lang="ru-RU" b="0" dirty="0" smtClean="0">
                <a:solidFill>
                  <a:srgbClr val="0070C0"/>
                </a:solidFill>
              </a:rPr>
              <a:t> </a:t>
            </a:r>
            <a:r>
              <a:rPr lang="ru-RU" b="0" dirty="0" smtClean="0">
                <a:solidFill>
                  <a:srgbClr val="0070C0"/>
                </a:solidFill>
                <a:hlinkClick r:id="rId6" tooltip="Фреон"/>
              </a:rPr>
              <a:t>фреонов</a:t>
            </a:r>
            <a:r>
              <a:rPr lang="ru-RU" b="0" dirty="0" smtClean="0">
                <a:solidFill>
                  <a:srgbClr val="0070C0"/>
                </a:solidFill>
              </a:rPr>
              <a:t> </a:t>
            </a:r>
          </a:p>
          <a:p>
            <a:r>
              <a:rPr lang="ru-RU" b="0" dirty="0" smtClean="0">
                <a:solidFill>
                  <a:srgbClr val="0070C0"/>
                </a:solidFill>
              </a:rPr>
              <a:t>привело к значительному утончению озонового слоя.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-2628800" y="8037512"/>
            <a:ext cx="8064896" cy="395128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194" name="Picture 2" descr="D:\707px-Largest_ever_Ozone_hole_sept2000_with_scale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7" cstate="print"/>
          <a:stretch>
            <a:fillRect/>
          </a:stretch>
        </p:blipFill>
        <p:spPr bwMode="auto">
          <a:xfrm>
            <a:off x="4932040" y="1412776"/>
            <a:ext cx="4041775" cy="468052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Классификация фреонов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quarter" idx="2"/>
          </p:nvPr>
        </p:nvGraphicFramePr>
        <p:xfrm>
          <a:off x="1907704" y="1268760"/>
          <a:ext cx="5760640" cy="5112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9453"/>
                <a:gridCol w="2981187"/>
              </a:tblGrid>
              <a:tr h="46477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Формула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C000"/>
                          </a:solidFill>
                        </a:rPr>
                        <a:t>Наименование</a:t>
                      </a:r>
                      <a:endParaRPr lang="ru-RU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464779"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CFH</a:t>
                      </a:r>
                      <a:r>
                        <a:rPr lang="en-US" sz="1800" b="1" i="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фторметан</a:t>
                      </a:r>
                      <a:endParaRPr lang="ru-RU" dirty="0"/>
                    </a:p>
                  </a:txBody>
                  <a:tcPr/>
                </a:tc>
              </a:tr>
              <a:tr h="464779"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CF</a:t>
                      </a:r>
                      <a:r>
                        <a:rPr lang="en-US" sz="1800" b="1" i="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sz="1800" b="1" i="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дифторметан</a:t>
                      </a:r>
                      <a:endParaRPr lang="ru-RU" dirty="0"/>
                    </a:p>
                  </a:txBody>
                  <a:tcPr/>
                </a:tc>
              </a:tr>
              <a:tr h="464779"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CF</a:t>
                      </a:r>
                      <a:r>
                        <a:rPr lang="en-US" sz="1800" b="1" i="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ClH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хлордифторметан</a:t>
                      </a:r>
                      <a:endParaRPr lang="ru-RU" dirty="0"/>
                    </a:p>
                  </a:txBody>
                  <a:tcPr/>
                </a:tc>
              </a:tr>
              <a:tr h="464779"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CF</a:t>
                      </a:r>
                      <a:r>
                        <a:rPr lang="en-US" sz="1800" b="1" i="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трифторбромметан</a:t>
                      </a:r>
                      <a:endParaRPr lang="ru-RU" dirty="0"/>
                    </a:p>
                  </a:txBody>
                  <a:tcPr/>
                </a:tc>
              </a:tr>
              <a:tr h="464779"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CF</a:t>
                      </a:r>
                      <a:r>
                        <a:rPr lang="en-US" sz="1800" b="1" i="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ClBr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дифторхлорбромметан</a:t>
                      </a:r>
                      <a:endParaRPr lang="ru-RU" dirty="0"/>
                    </a:p>
                  </a:txBody>
                  <a:tcPr/>
                </a:tc>
              </a:tr>
              <a:tr h="464779"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CF</a:t>
                      </a:r>
                      <a:r>
                        <a:rPr lang="en-US" sz="1800" b="1" i="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BrH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дифторбромметан</a:t>
                      </a:r>
                      <a:endParaRPr lang="ru-RU" dirty="0"/>
                    </a:p>
                  </a:txBody>
                  <a:tcPr/>
                </a:tc>
              </a:tr>
              <a:tr h="464779"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CFCl</a:t>
                      </a:r>
                      <a:r>
                        <a:rPr lang="en-US" sz="1800" b="1" i="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фтордихлорбромметан</a:t>
                      </a:r>
                      <a:endParaRPr lang="ru-RU" dirty="0"/>
                    </a:p>
                  </a:txBody>
                  <a:tcPr/>
                </a:tc>
              </a:tr>
              <a:tr h="464779"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CF</a:t>
                      </a:r>
                      <a:r>
                        <a:rPr lang="en-US" sz="1800" b="1" i="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трифториодметан</a:t>
                      </a:r>
                      <a:endParaRPr lang="ru-RU" dirty="0"/>
                    </a:p>
                  </a:txBody>
                  <a:tcPr/>
                </a:tc>
              </a:tr>
              <a:tr h="464779"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CF</a:t>
                      </a:r>
                      <a:r>
                        <a:rPr lang="en-US" sz="1800" b="1" i="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тетрафторметан</a:t>
                      </a:r>
                      <a:endParaRPr lang="ru-RU" dirty="0"/>
                    </a:p>
                  </a:txBody>
                  <a:tcPr/>
                </a:tc>
              </a:tr>
              <a:tr h="464779"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CFClH</a:t>
                      </a:r>
                      <a:r>
                        <a:rPr lang="en-US" sz="1800" b="1" i="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фторхлорметан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890</TotalTime>
  <Words>422</Words>
  <Application>Microsoft Office PowerPoint</Application>
  <PresentationFormat>Экран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Интересные факты  об   углеводородах</vt:lpstr>
      <vt:lpstr>Презентация PowerPoint</vt:lpstr>
      <vt:lpstr>Почему важно следить за весом?</vt:lpstr>
      <vt:lpstr>В чем опасность хлорированной воды?</vt:lpstr>
      <vt:lpstr>Презентация PowerPoint</vt:lpstr>
      <vt:lpstr>Немного истории</vt:lpstr>
      <vt:lpstr>Френы и озоновые дырки</vt:lpstr>
      <vt:lpstr>Озоновая дыра</vt:lpstr>
      <vt:lpstr>Классификация фреонов</vt:lpstr>
      <vt:lpstr>Это интересно:</vt:lpstr>
      <vt:lpstr>Интересный факт:</vt:lpstr>
      <vt:lpstr>Углеводороды в космосе</vt:lpstr>
      <vt:lpstr>Маслородный газ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интерактивных презентаций "Интерактивная мозаика»  Pedsovet.su Автор: Еремеева Олеся Александровна МБОУ «СОШ №2 г.Калининска Саратовской области» учитель Обучающая программа для 8 класса  «Периодический закон и Периодическая система химических элементов Д. И. Менделеева»</dc:title>
  <dc:creator>я</dc:creator>
  <cp:lastModifiedBy>Admin</cp:lastModifiedBy>
  <cp:revision>99</cp:revision>
  <dcterms:created xsi:type="dcterms:W3CDTF">2013-10-17T15:16:25Z</dcterms:created>
  <dcterms:modified xsi:type="dcterms:W3CDTF">2020-05-18T15:57:30Z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538195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