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0" r:id="rId2"/>
    <p:sldId id="269" r:id="rId3"/>
    <p:sldId id="257" r:id="rId4"/>
    <p:sldId id="258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553" autoAdjust="0"/>
  </p:normalViewPr>
  <p:slideViewPr>
    <p:cSldViewPr>
      <p:cViewPr varScale="1">
        <p:scale>
          <a:sx n="69" d="100"/>
          <a:sy n="69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1AFE6-E36D-4A50-BFDA-E735B318AF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93E2A-6A05-4B3F-A491-B7B604BCA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6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1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0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0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62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5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8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6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3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2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6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3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3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4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2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6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7128792" cy="1303867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dirty="0" smtClean="0"/>
              <a:t>«Если </a:t>
            </a:r>
            <a:r>
              <a:rPr lang="ru-RU" sz="4400" dirty="0"/>
              <a:t>вы хотите участвовать в большой жизни, то наполняйте свою голову математикой, пока есть к тому возможность. Она окажет вам потом огромную помощь во всей вашей </a:t>
            </a:r>
            <a:r>
              <a:rPr lang="ru-RU" sz="4400" dirty="0" smtClean="0"/>
              <a:t>работе». </a:t>
            </a:r>
            <a:br>
              <a:rPr lang="ru-RU" sz="4400" dirty="0" smtClean="0"/>
            </a:br>
            <a:r>
              <a:rPr lang="ru-RU" sz="3100" dirty="0" smtClean="0"/>
              <a:t>М</a:t>
            </a:r>
            <a:r>
              <a:rPr lang="ru-RU" sz="3100" dirty="0"/>
              <a:t>. И. Калинин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2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8 (2 балла)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</a:t>
            </a:r>
            <a:r>
              <a:rPr lang="ru-RU" sz="3200" dirty="0"/>
              <a:t>бабушки 15 чашек: 9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8894" y="4725144"/>
            <a:ext cx="2436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0,4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68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004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№9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32656"/>
            <a:ext cx="8229600" cy="6192688"/>
          </a:xfrm>
        </p:spPr>
        <p:txBody>
          <a:bodyPr/>
          <a:lstStyle/>
          <a:p>
            <a:pPr marL="0" lvl="0" indent="0">
              <a:buNone/>
            </a:pPr>
            <a:endParaRPr lang="ru-RU" dirty="0"/>
          </a:p>
          <a:p>
            <a:r>
              <a:rPr lang="ru-RU" dirty="0"/>
              <a:t>На диаграмме показано количество SMS, присланных слушателями за каждый час четырёхчасового эфира программы по заявкам на радио. Определите, на сколько больше сообщений было прислано за последние два часа программы по сравнению с первыми двумя часами этой программы</a:t>
            </a:r>
            <a:r>
              <a:rPr lang="ru-RU" dirty="0" smtClean="0"/>
              <a:t>. (2 балла)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opengia.ru/resources/0BDA50EA8CD5B0F647D2D22BB7119A4D-GMA2014150304-innerimg0/repr-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5976664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430034"/>
            <a:ext cx="2308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40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07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76470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10 (2 балла)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6865" y="1700809"/>
            <a:ext cx="6798736" cy="2736304"/>
          </a:xfrm>
        </p:spPr>
        <p:txBody>
          <a:bodyPr/>
          <a:lstStyle/>
          <a:p>
            <a:r>
              <a:rPr lang="ru-RU" sz="3600" dirty="0" smtClean="0"/>
              <a:t>Принтер </a:t>
            </a:r>
            <a:r>
              <a:rPr lang="ru-RU" sz="3600" dirty="0"/>
              <a:t>печатает одну страницу за 5 секунд. Сколько страниц можно напечатать на этом принтере за 6,5 минут?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013176"/>
            <a:ext cx="2308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78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060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798734" cy="1303867"/>
          </a:xfrm>
        </p:spPr>
        <p:txBody>
          <a:bodyPr/>
          <a:lstStyle/>
          <a:p>
            <a:r>
              <a:rPr lang="ru-RU" dirty="0" smtClean="0"/>
              <a:t>Подведение итогов!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1861" y="4581128"/>
            <a:ext cx="2425562" cy="16003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340768"/>
            <a:ext cx="6798734" cy="45365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18 - 21 балл - вы молодец,  с лёгкостью решите математическую задачу;</a:t>
            </a:r>
          </a:p>
          <a:p>
            <a:endParaRPr lang="ru-RU" dirty="0" smtClean="0"/>
          </a:p>
          <a:p>
            <a:r>
              <a:rPr lang="ru-RU" dirty="0" smtClean="0"/>
              <a:t>9 – 17 баллов – ваши знания достаточны для решения повседневных задач;</a:t>
            </a:r>
          </a:p>
          <a:p>
            <a:endParaRPr lang="ru-RU" dirty="0" smtClean="0"/>
          </a:p>
          <a:p>
            <a:r>
              <a:rPr lang="ru-RU" dirty="0"/>
              <a:t>д</a:t>
            </a:r>
            <a:r>
              <a:rPr lang="ru-RU" dirty="0" smtClean="0"/>
              <a:t>о 9 баллов – не расстраивайтесь, у вас ещё есть время для того, чтобы улучшить свои знания в области математики.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4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6" y="1052736"/>
            <a:ext cx="6984761" cy="39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5544616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-459432"/>
            <a:ext cx="8229600" cy="44644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09728" indent="0">
              <a:buNone/>
            </a:pPr>
            <a:r>
              <a:rPr lang="ru-RU" sz="4000" dirty="0" smtClean="0"/>
              <a:t>Источники информации:</a:t>
            </a:r>
            <a:endParaRPr lang="ru-RU" sz="4000" dirty="0"/>
          </a:p>
          <a:p>
            <a:endParaRPr lang="ru-RU" dirty="0" smtClean="0"/>
          </a:p>
          <a:p>
            <a:r>
              <a:rPr lang="ru-RU" dirty="0" smtClean="0"/>
              <a:t>В презентации использованы материалы с </a:t>
            </a:r>
            <a:r>
              <a:rPr lang="ru-RU" smtClean="0"/>
              <a:t>сайта </a:t>
            </a:r>
          </a:p>
          <a:p>
            <a:pPr marL="0" indent="0">
              <a:buNone/>
            </a:pPr>
            <a:r>
              <a:rPr lang="ru-RU" smtClean="0"/>
              <a:t>ФИПИ </a:t>
            </a:r>
            <a:r>
              <a:rPr lang="ru-RU" dirty="0" smtClean="0"/>
              <a:t>( открытый банк заданий 2024г.).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3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04056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4800" dirty="0" smtClean="0"/>
          </a:p>
          <a:p>
            <a:pPr marL="109728" indent="0" algn="ctr">
              <a:buNone/>
            </a:pPr>
            <a:r>
              <a:rPr lang="ru-RU" sz="4800" dirty="0" smtClean="0"/>
              <a:t>Решение задач модуля </a:t>
            </a:r>
          </a:p>
          <a:p>
            <a:pPr marL="109728" indent="0" algn="ctr">
              <a:buNone/>
            </a:pPr>
            <a:r>
              <a:rPr lang="ru-RU" sz="6000" dirty="0" smtClean="0"/>
              <a:t>«Реальная математика»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000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№</a:t>
            </a:r>
            <a:r>
              <a:rPr lang="ru-RU" dirty="0" smtClean="0"/>
              <a:t>1 (2 балла)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739065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Calibri"/>
                <a:ea typeface="Calibri"/>
                <a:cs typeface="Times New Roman"/>
              </a:rPr>
              <a:t>Для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>приготовления фарша взяли говядину и свинину в отношении 7:13. Какой процент в фарше составляет свинина?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318534"/>
            <a:ext cx="2192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65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187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2 (3 балла)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8960" y="1412776"/>
            <a:ext cx="6798736" cy="2667057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Спортивный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магазин проводит акцию: «Любая футболка по цене 200 рублей. При покупке двух футболок — скидка на вторую 75%». Сколько рублей придётся заплатить за покупку двух футболок?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581128"/>
            <a:ext cx="2452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250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571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759773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3 (1 балл)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899592" y="1484784"/>
            <a:ext cx="71502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фирме «Родник» стоимость (в рублях) колодца из железобетонных колец рассчитывается по формуле                             где 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  — число колец, установленных при рытье колодца. Пользуясь этой формулой, рассчитайте стоимость колодца из 5 колец.</a:t>
            </a:r>
          </a:p>
        </p:txBody>
      </p:sp>
      <p:sp>
        <p:nvSpPr>
          <p:cNvPr id="6" name="AutoShape 2" descr="С=6000 плюс 4100 умножить на n,"/>
          <p:cNvSpPr>
            <a:spLocks noChangeAspect="1" noChangeArrowheads="1"/>
          </p:cNvSpPr>
          <p:nvPr/>
        </p:nvSpPr>
        <p:spPr bwMode="auto">
          <a:xfrm>
            <a:off x="11455400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581128"/>
            <a:ext cx="3087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26500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  <p:pic>
        <p:nvPicPr>
          <p:cNvPr id="1028" name="Picture 4" descr="С=6000 плюс 4100 умно­жить на n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58908"/>
            <a:ext cx="2952328" cy="3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270892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В фирме «Эх, прокачу!» стоимость поездки на такси (в рублях) рассчитывается по формуле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где </a:t>
            </a:r>
            <a:r>
              <a:rPr lang="ru-RU" dirty="0"/>
              <a:t>t  — длительность поездки, выраженная в минутах  Пользуясь этой формулой, рассчитайте стоимость </a:t>
            </a:r>
            <a:r>
              <a:rPr lang="ru-RU" dirty="0" smtClean="0"/>
              <a:t>16-минутной </a:t>
            </a:r>
            <a:r>
              <a:rPr lang="ru-RU" dirty="0"/>
              <a:t>поездки.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61433" y="759773"/>
            <a:ext cx="8229600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№</a:t>
            </a:r>
            <a:r>
              <a:rPr lang="ru-RU" dirty="0" smtClean="0"/>
              <a:t>4 (1 балл)</a:t>
            </a:r>
            <a:endParaRPr lang="ru-RU" dirty="0"/>
          </a:p>
        </p:txBody>
      </p:sp>
      <p:pic>
        <p:nvPicPr>
          <p:cNvPr id="2055" name="Picture 7" descr="C=150 плюс 11 умно­жить на левая круг­лая скоб­ка t минус 5 пра­вая круг­лая скоб­ка 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84603"/>
            <a:ext cx="40100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7444" y="5517232"/>
            <a:ext cx="2567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271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930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5 (3 балла)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82756"/>
            <a:ext cx="8229600" cy="53145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Лестницу </a:t>
            </a:r>
            <a:r>
              <a:rPr lang="ru-RU" sz="3200" dirty="0"/>
              <a:t>длиной 2 м прислонили к дереву. На какой высоте (в метрах) находится верхний её конец, если нижний конец отстоит от ствола дерева на 1,2 м?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2" y="3429000"/>
            <a:ext cx="2448272" cy="28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2984" y="5157192"/>
            <a:ext cx="2436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1,6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313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840" y="69269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№6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242587"/>
          </a:xfrm>
        </p:spPr>
        <p:txBody>
          <a:bodyPr/>
          <a:lstStyle/>
          <a:p>
            <a:pPr marL="0" lvl="0" indent="0">
              <a:buNone/>
            </a:pPr>
            <a:endParaRPr lang="ru-RU" dirty="0"/>
          </a:p>
          <a:p>
            <a:r>
              <a:rPr lang="ru-RU" sz="2800" dirty="0"/>
              <a:t>Человек стоит на расстоянии 4,2 м от столба, на котором висит фонарь, расположенный на высоте 6 м. Тень человека равна 1,8 м. Какого роста человек (в метрах</a:t>
            </a:r>
            <a:r>
              <a:rPr lang="ru-RU" sz="2800" dirty="0" smtClean="0"/>
              <a:t>)? (4 балла)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 descr="http://opengia.ru/resources/053DC3491D9DBDA344EF2C07D3FB4A00-053DC3491D9DBDA344EF2C07D3FB4A00-053DC3491D9DBDA344EF2C07D3FB4A00-1-1395660352/repr-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4680520" cy="37920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58894" y="4725144"/>
            <a:ext cx="2436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1,8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090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90409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7 (3 балла)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008467"/>
            <a:ext cx="8229600" cy="5314595"/>
          </a:xfrm>
        </p:spPr>
        <p:txBody>
          <a:bodyPr/>
          <a:lstStyle/>
          <a:p>
            <a:r>
              <a:rPr lang="ru-RU" sz="2800" dirty="0" smtClean="0"/>
              <a:t>От </a:t>
            </a:r>
            <a:r>
              <a:rPr lang="ru-RU" sz="2800" dirty="0"/>
              <a:t>столба высотой 12 м к дому натянут провод, который крепится на высоте 4 м от земли (см. рисунок). Расстояние от дома до столба 15 м. Вычислите длину провода. Ответ дайте в метрах.</a:t>
            </a:r>
          </a:p>
          <a:p>
            <a:endParaRPr lang="ru-RU" dirty="0"/>
          </a:p>
        </p:txBody>
      </p:sp>
      <p:pic>
        <p:nvPicPr>
          <p:cNvPr id="4" name="Рисунок 3" descr="http://opengia.ru/resources/09F3A1CECE68AAD94DB2F1427CA019E6-G13I1704-09F3A1CECE68AAD94DB2F1427CA019E6-1-1395484660/repr-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608512" cy="34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58894" y="4725144"/>
            <a:ext cx="2308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Ответ: </a:t>
            </a:r>
            <a:r>
              <a:rPr lang="ru-RU" sz="4000" dirty="0" smtClean="0">
                <a:latin typeface="Calibri"/>
                <a:ea typeface="Calibri"/>
                <a:cs typeface="Times New Roman"/>
              </a:rPr>
              <a:t>17</a:t>
            </a: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821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259</TotalTime>
  <Words>540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Натуральные материалы</vt:lpstr>
      <vt:lpstr>«Если вы хотите участвовать в большой жизни, то наполняйте свою голову математикой, пока есть к тому возможность. Она окажет вам потом огромную помощь во всей вашей работе».  М. И. Калинин </vt:lpstr>
      <vt:lpstr> </vt:lpstr>
      <vt:lpstr> №1 (2 балла)</vt:lpstr>
      <vt:lpstr>№2 (3 балла)</vt:lpstr>
      <vt:lpstr>№3 (1 балл)</vt:lpstr>
      <vt:lpstr>В фирме «Эх, прокачу!» стоимость поездки на такси (в рублях) рассчитывается по формуле    где t  — длительность поездки, выраженная в минутах  Пользуясь этой формулой, рассчитайте стоимость 16-минутной поездки.</vt:lpstr>
      <vt:lpstr>№5 (3 балла)</vt:lpstr>
      <vt:lpstr>№6</vt:lpstr>
      <vt:lpstr>№7 (3 балла)</vt:lpstr>
      <vt:lpstr>№8 (2 балла)</vt:lpstr>
      <vt:lpstr>№9</vt:lpstr>
      <vt:lpstr>№10 (2 балла)</vt:lpstr>
      <vt:lpstr>Подведение итогов!</vt:lpstr>
      <vt:lpstr>Презентация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ГИА.  Решение задач модуля « Реальная математика» </dc:title>
  <dc:creator>art</dc:creator>
  <cp:lastModifiedBy>Кабинет математики</cp:lastModifiedBy>
  <cp:revision>22</cp:revision>
  <dcterms:created xsi:type="dcterms:W3CDTF">2014-05-15T15:16:03Z</dcterms:created>
  <dcterms:modified xsi:type="dcterms:W3CDTF">2024-11-19T05:57:27Z</dcterms:modified>
</cp:coreProperties>
</file>