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17"/>
  </p:notesMasterIdLst>
  <p:sldIdLst>
    <p:sldId id="289" r:id="rId2"/>
    <p:sldId id="276" r:id="rId3"/>
    <p:sldId id="291" r:id="rId4"/>
    <p:sldId id="292" r:id="rId5"/>
    <p:sldId id="293" r:id="rId6"/>
    <p:sldId id="287" r:id="rId7"/>
    <p:sldId id="295" r:id="rId8"/>
    <p:sldId id="294" r:id="rId9"/>
    <p:sldId id="296" r:id="rId10"/>
    <p:sldId id="297" r:id="rId11"/>
    <p:sldId id="299" r:id="rId12"/>
    <p:sldId id="300" r:id="rId13"/>
    <p:sldId id="284" r:id="rId14"/>
    <p:sldId id="301" r:id="rId15"/>
    <p:sldId id="28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BDF743-2D25-40DB-8C14-4A67366AA231}" type="datetimeFigureOut">
              <a:rPr lang="ru-RU" smtClean="0"/>
              <a:t>04.04.2026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B47BC-FF43-410D-BE4C-9DEE44B3C6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071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B47BC-FF43-410D-BE4C-9DEE44B3C6C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170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B47BC-FF43-410D-BE4C-9DEE44B3C6C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32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B47BC-FF43-410D-BE4C-9DEE44B3C6C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648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B47BC-FF43-410D-BE4C-9DEE44B3C6C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89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B47BC-FF43-410D-BE4C-9DEE44B3C6C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938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B47BC-FF43-410D-BE4C-9DEE44B3C6C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855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B47BC-FF43-410D-BE4C-9DEE44B3C6C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47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884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01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1401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4417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20591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656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261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723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26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953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427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05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276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405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824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033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271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  <p:sldLayoutId id="2147483972" r:id="rId12"/>
    <p:sldLayoutId id="2147483973" r:id="rId13"/>
    <p:sldLayoutId id="2147483974" r:id="rId14"/>
    <p:sldLayoutId id="2147483975" r:id="rId15"/>
    <p:sldLayoutId id="21474839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403648" y="404664"/>
            <a:ext cx="7920038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600" i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Математический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600" i="1" dirty="0" err="1">
                <a:solidFill>
                  <a:srgbClr val="C00000"/>
                </a:solidFill>
                <a:latin typeface="Arial" panose="020B0604020202020204" pitchFamily="34" charset="0"/>
              </a:rPr>
              <a:t>к</a:t>
            </a:r>
            <a:r>
              <a:rPr lang="ru-RU" altLang="ru-RU" sz="6600" i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виз</a:t>
            </a:r>
            <a:r>
              <a:rPr lang="ru-RU" altLang="ru-RU" sz="6600" i="1" dirty="0" smtClean="0">
                <a:solidFill>
                  <a:srgbClr val="C00000"/>
                </a:solidFill>
                <a:latin typeface="Arial" panose="020B0604020202020204" pitchFamily="34" charset="0"/>
              </a:rPr>
              <a:t>.</a:t>
            </a:r>
            <a:endParaRPr lang="ru-RU" altLang="ru-RU" sz="6600" i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ru-RU" altLang="ru-RU" sz="2000" i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3068960"/>
            <a:ext cx="77048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3600" i="1" dirty="0">
                <a:solidFill>
                  <a:srgbClr val="000000"/>
                </a:solidFill>
              </a:rPr>
              <a:t>«Предмет математики настолько серьёзен, что нельзя упускать случая сделать его немного занимательным».</a:t>
            </a:r>
          </a:p>
          <a:p>
            <a:pPr algn="r" eaLnBrk="1" hangingPunct="1"/>
            <a:endParaRPr lang="ru-RU" altLang="ru-RU" sz="3600" i="1" dirty="0">
              <a:solidFill>
                <a:srgbClr val="000000"/>
              </a:solidFill>
            </a:endParaRPr>
          </a:p>
          <a:p>
            <a:pPr algn="r" eaLnBrk="1" hangingPunct="1"/>
            <a:r>
              <a:rPr lang="ru-RU" altLang="ru-RU" sz="3600" i="1" dirty="0" err="1">
                <a:solidFill>
                  <a:srgbClr val="000000"/>
                </a:solidFill>
              </a:rPr>
              <a:t>Блез</a:t>
            </a:r>
            <a:r>
              <a:rPr lang="ru-RU" altLang="ru-RU" sz="3600" i="1" dirty="0">
                <a:solidFill>
                  <a:srgbClr val="000000"/>
                </a:solidFill>
              </a:rPr>
              <a:t> Паскаль</a:t>
            </a:r>
          </a:p>
        </p:txBody>
      </p:sp>
    </p:spTree>
    <p:extLst>
      <p:ext uri="{BB962C8B-B14F-4D97-AF65-F5344CB8AC3E}">
        <p14:creationId xmlns:p14="http://schemas.microsoft.com/office/powerpoint/2010/main" val="2933020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692696"/>
            <a:ext cx="7920880" cy="496855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13600" dirty="0" smtClean="0">
                <a:solidFill>
                  <a:srgbClr val="C00000"/>
                </a:solidFill>
              </a:rPr>
              <a:t>№ 7 </a:t>
            </a:r>
          </a:p>
          <a:p>
            <a:pPr marL="0" indent="0" algn="ctr">
              <a:buNone/>
            </a:pPr>
            <a:r>
              <a:rPr lang="ru-RU" sz="13600" u="sng" dirty="0" smtClean="0">
                <a:solidFill>
                  <a:srgbClr val="C00000"/>
                </a:solidFill>
              </a:rPr>
              <a:t>“Составь выражение”</a:t>
            </a:r>
          </a:p>
          <a:p>
            <a:pPr marL="0" indent="0" algn="ctr">
              <a:buNone/>
            </a:pPr>
            <a:endParaRPr lang="ru-RU" sz="13600" u="sng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08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259632" y="692696"/>
            <a:ext cx="7560840" cy="381642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10000" dirty="0" smtClean="0">
                <a:solidFill>
                  <a:srgbClr val="C00000"/>
                </a:solidFill>
              </a:rPr>
              <a:t>№ 8 </a:t>
            </a:r>
          </a:p>
          <a:p>
            <a:pPr marL="0" indent="0" algn="ctr">
              <a:buNone/>
            </a:pPr>
            <a:r>
              <a:rPr lang="ru-RU" sz="10000" u="sng" dirty="0" smtClean="0">
                <a:solidFill>
                  <a:srgbClr val="C00000"/>
                </a:solidFill>
              </a:rPr>
              <a:t>“Вспомнить всё”</a:t>
            </a:r>
          </a:p>
          <a:p>
            <a:pPr marL="0" indent="0" algn="ctr">
              <a:buNone/>
            </a:pPr>
            <a:endParaRPr lang="ru-RU" sz="13600" u="sng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704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476672"/>
            <a:ext cx="6984776" cy="1280890"/>
          </a:xfrm>
        </p:spPr>
        <p:txBody>
          <a:bodyPr>
            <a:noAutofit/>
          </a:bodyPr>
          <a:lstStyle/>
          <a:p>
            <a:pPr algn="ctr"/>
            <a:r>
              <a:rPr lang="ru-RU" sz="8500" dirty="0" smtClean="0">
                <a:solidFill>
                  <a:srgbClr val="C00000"/>
                </a:solidFill>
              </a:rPr>
              <a:t>Подведение итогов!</a:t>
            </a:r>
            <a:endParaRPr lang="ru-RU" sz="85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3212976"/>
            <a:ext cx="4704002" cy="305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2977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648" y="260648"/>
            <a:ext cx="7488831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871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268760"/>
            <a:ext cx="8208962" cy="41862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ru-RU" sz="5400" dirty="0">
                <a:solidFill>
                  <a:srgbClr val="C00000"/>
                </a:solidFill>
                <a:latin typeface="Times New Roman" panose="02020603050405020304" pitchFamily="18" charset="0"/>
              </a:rPr>
              <a:t>Вывод: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математика  не сухая наука, а занимательная и интересная.  </a:t>
            </a:r>
          </a:p>
          <a:p>
            <a:pPr algn="just" eaLnBrk="1" hangingPunct="1">
              <a:defRPr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defRPr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defRPr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«Кто с детских лет занимается математикой, тот развивает внимание, тренирует свой мозг, свою волю, воспитывает настойчивость и упорство в достижении цели»</a:t>
            </a:r>
            <a:endParaRPr lang="ru-RU" sz="28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7980" indent="-347980" algn="r" eaLnBrk="1" hangingPunct="1">
              <a:defRPr/>
            </a:pPr>
            <a: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А.И.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Маркушевич</a:t>
            </a:r>
            <a:endParaRPr lang="ru-RU" sz="2800" b="1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963556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z="3200" smtClean="0"/>
          </a:p>
        </p:txBody>
      </p:sp>
      <p:pic>
        <p:nvPicPr>
          <p:cNvPr id="33795" name="Picture 2" descr="C:\Documents and Settings\666\Рабочий стол\img_ace115dbtulpani3-bi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60350"/>
            <a:ext cx="8280400" cy="6121400"/>
          </a:xfrm>
          <a:noFill/>
        </p:spPr>
      </p:pic>
      <p:sp>
        <p:nvSpPr>
          <p:cNvPr id="5" name="Прямоугольник 4"/>
          <p:cNvSpPr/>
          <p:nvPr/>
        </p:nvSpPr>
        <p:spPr>
          <a:xfrm>
            <a:off x="570231" y="2060848"/>
            <a:ext cx="8003538" cy="21544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1 Shelley Volante" panose="030306020406070F0B05" pitchFamily="66" charset="2"/>
              </a:rPr>
              <a:t>Спасибо за внимание!</a:t>
            </a:r>
          </a:p>
          <a:p>
            <a:pPr algn="ctr">
              <a:defRPr/>
            </a:pPr>
            <a:endParaRPr lang="ru-RU" sz="5400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49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19672" y="764704"/>
            <a:ext cx="6984776" cy="547260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11000" dirty="0">
                <a:solidFill>
                  <a:srgbClr val="C00000"/>
                </a:solidFill>
              </a:rPr>
              <a:t>№</a:t>
            </a:r>
            <a:r>
              <a:rPr lang="ru-RU" sz="11000" dirty="0" smtClean="0">
                <a:solidFill>
                  <a:srgbClr val="C00000"/>
                </a:solidFill>
              </a:rPr>
              <a:t>1 </a:t>
            </a:r>
            <a:r>
              <a:rPr lang="ru-RU" sz="11000" u="sng" dirty="0" smtClean="0">
                <a:solidFill>
                  <a:srgbClr val="C00000"/>
                </a:solidFill>
              </a:rPr>
              <a:t>“Визитная карточка”</a:t>
            </a:r>
          </a:p>
          <a:p>
            <a:pPr marL="0" indent="0" algn="ctr">
              <a:buNone/>
            </a:pPr>
            <a:r>
              <a:rPr lang="ru-RU" sz="6400" dirty="0" smtClean="0">
                <a:solidFill>
                  <a:schemeClr val="tx2">
                    <a:lumMod val="50000"/>
                  </a:schemeClr>
                </a:solidFill>
              </a:rPr>
              <a:t>(название команды, девиз и эмблема)</a:t>
            </a:r>
            <a:endParaRPr lang="ru-RU" sz="6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109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19672" y="764704"/>
            <a:ext cx="7416824" cy="547260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9200" dirty="0" smtClean="0">
                <a:solidFill>
                  <a:srgbClr val="C00000"/>
                </a:solidFill>
              </a:rPr>
              <a:t>№ 2 </a:t>
            </a:r>
          </a:p>
          <a:p>
            <a:pPr marL="0" indent="0" algn="ctr">
              <a:buNone/>
            </a:pPr>
            <a:r>
              <a:rPr lang="ru-RU" sz="9200" u="sng" dirty="0" smtClean="0">
                <a:solidFill>
                  <a:srgbClr val="C00000"/>
                </a:solidFill>
              </a:rPr>
              <a:t>“Разминка”</a:t>
            </a:r>
          </a:p>
          <a:p>
            <a:pPr marL="0" indent="0" algn="ctr">
              <a:buNone/>
            </a:pPr>
            <a:r>
              <a:rPr lang="ru-RU" sz="6400" dirty="0" smtClean="0">
                <a:solidFill>
                  <a:schemeClr val="tx2">
                    <a:lumMod val="50000"/>
                  </a:schemeClr>
                </a:solidFill>
              </a:rPr>
              <a:t>(5 вопросов </a:t>
            </a:r>
          </a:p>
          <a:p>
            <a:pPr marL="0" indent="0" algn="ctr">
              <a:buNone/>
            </a:pPr>
            <a:r>
              <a:rPr lang="ru-RU" sz="6400" dirty="0" smtClean="0">
                <a:solidFill>
                  <a:schemeClr val="tx2">
                    <a:lumMod val="50000"/>
                  </a:schemeClr>
                </a:solidFill>
              </a:rPr>
              <a:t>по 10 секунд на каждый.) </a:t>
            </a:r>
            <a:endParaRPr lang="ru-RU" sz="6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9091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19672" y="764704"/>
            <a:ext cx="7416824" cy="5472608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13600" dirty="0" smtClean="0">
                <a:solidFill>
                  <a:srgbClr val="C00000"/>
                </a:solidFill>
              </a:rPr>
              <a:t>№ 3 </a:t>
            </a:r>
          </a:p>
          <a:p>
            <a:pPr marL="0" indent="0" algn="ctr">
              <a:buNone/>
            </a:pPr>
            <a:r>
              <a:rPr lang="ru-RU" sz="13600" u="sng" dirty="0" smtClean="0">
                <a:solidFill>
                  <a:srgbClr val="C00000"/>
                </a:solidFill>
              </a:rPr>
              <a:t>“Художник”</a:t>
            </a:r>
          </a:p>
          <a:p>
            <a:pPr marL="0" indent="0" algn="ctr">
              <a:buNone/>
            </a:pPr>
            <a:r>
              <a:rPr lang="ru-RU" sz="6400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ru-RU" sz="6600" dirty="0"/>
              <a:t>необходимо нарисовать картину, используя только математические фигуры, знаки, </a:t>
            </a:r>
            <a:r>
              <a:rPr lang="ru-RU" sz="6600" dirty="0" smtClean="0"/>
              <a:t>цифры и </a:t>
            </a:r>
            <a:r>
              <a:rPr lang="ru-RU" sz="6600" dirty="0" err="1" smtClean="0"/>
              <a:t>т.д</a:t>
            </a:r>
            <a:r>
              <a:rPr lang="ru-RU" sz="6400" dirty="0" smtClean="0">
                <a:solidFill>
                  <a:schemeClr val="tx2">
                    <a:lumMod val="50000"/>
                  </a:schemeClr>
                </a:solidFill>
              </a:rPr>
              <a:t>) </a:t>
            </a:r>
            <a:endParaRPr lang="ru-RU" sz="6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203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03648" y="620688"/>
            <a:ext cx="7416824" cy="38164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8500" dirty="0" smtClean="0">
                <a:solidFill>
                  <a:srgbClr val="C00000"/>
                </a:solidFill>
              </a:rPr>
              <a:t>№ 4 </a:t>
            </a:r>
          </a:p>
          <a:p>
            <a:pPr marL="0" indent="0" algn="ctr">
              <a:buNone/>
            </a:pPr>
            <a:r>
              <a:rPr lang="ru-RU" sz="8500" u="sng" dirty="0" smtClean="0">
                <a:solidFill>
                  <a:srgbClr val="C00000"/>
                </a:solidFill>
              </a:rPr>
              <a:t>“Разгадай кроссворд”</a:t>
            </a:r>
          </a:p>
        </p:txBody>
      </p:sp>
    </p:spTree>
    <p:extLst>
      <p:ext uri="{BB962C8B-B14F-4D97-AF65-F5344CB8AC3E}">
        <p14:creationId xmlns:p14="http://schemas.microsoft.com/office/powerpoint/2010/main" val="167450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7802" y="332656"/>
            <a:ext cx="7200800" cy="128089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№ 5 </a:t>
            </a:r>
            <a:r>
              <a:rPr lang="ru-RU" u="sng" dirty="0" smtClean="0">
                <a:solidFill>
                  <a:srgbClr val="C00000"/>
                </a:solidFill>
              </a:rPr>
              <a:t>“</a:t>
            </a:r>
            <a:r>
              <a:rPr lang="ru-RU" u="sng" dirty="0">
                <a:solidFill>
                  <a:srgbClr val="C00000"/>
                </a:solidFill>
              </a:rPr>
              <a:t>Составь предложение”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0994457"/>
              </p:ext>
            </p:extLst>
          </p:nvPr>
        </p:nvGraphicFramePr>
        <p:xfrm>
          <a:off x="1115616" y="1124744"/>
          <a:ext cx="7786687" cy="559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Документ" r:id="rId3" imgW="6756650" imgH="4852971" progId="Word.Document.12">
                  <p:embed/>
                </p:oleObj>
              </mc:Choice>
              <mc:Fallback>
                <p:oleObj name="Документ" r:id="rId3" imgW="6756650" imgH="485297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15616" y="1124744"/>
                        <a:ext cx="7786687" cy="5597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58380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7237271" cy="1280890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Найдите сумму чисел: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2150885"/>
            <a:ext cx="2016224" cy="187220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5" name="Овал 4"/>
          <p:cNvSpPr/>
          <p:nvPr/>
        </p:nvSpPr>
        <p:spPr>
          <a:xfrm>
            <a:off x="3923928" y="2093957"/>
            <a:ext cx="1960492" cy="1944216"/>
          </a:xfrm>
          <a:prstGeom prst="ellipse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chemeClr val="tx1"/>
                </a:solidFill>
              </a:rPr>
              <a:t>4</a:t>
            </a:r>
            <a:endParaRPr lang="ru-RU" sz="9600" dirty="0">
              <a:solidFill>
                <a:schemeClr val="tx1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6372201" y="2093957"/>
            <a:ext cx="2520279" cy="1944216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98567" y="2348880"/>
            <a:ext cx="86754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9600" dirty="0" smtClean="0"/>
              <a:t>3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296175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  <p:bldP spid="5" grpId="1" animBg="1"/>
      <p:bldP spid="6" grpId="1" animBg="1"/>
      <p:bldP spid="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-99392"/>
            <a:ext cx="6589199" cy="1280890"/>
          </a:xfrm>
        </p:spPr>
        <p:txBody>
          <a:bodyPr>
            <a:noAutofit/>
          </a:bodyPr>
          <a:lstStyle/>
          <a:p>
            <a:pPr algn="ctr"/>
            <a:r>
              <a:rPr lang="ru-RU" sz="4400" dirty="0">
                <a:solidFill>
                  <a:srgbClr val="C00000"/>
                </a:solidFill>
              </a:rPr>
              <a:t>«Математика — гимнастика ума»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331640" y="5877272"/>
            <a:ext cx="3960440" cy="1080120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/>
              <a:t>Александр Васильевич Суворов </a:t>
            </a:r>
          </a:p>
          <a:p>
            <a:pPr marL="0" indent="0" algn="ctr">
              <a:buNone/>
            </a:pPr>
            <a:r>
              <a:rPr lang="ru-RU" i="1" dirty="0" smtClean="0"/>
              <a:t>(24.11.1729г.-18.05.1800г.)</a:t>
            </a:r>
          </a:p>
          <a:p>
            <a:pPr marL="0" indent="0">
              <a:buNone/>
            </a:pPr>
            <a:endParaRPr lang="ru-RU" i="1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5326251" y="1988840"/>
            <a:ext cx="32403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/>
              <a:t>Великий русский полководец и военный теоретик, национальный герой России и один из основоположников русского военного искусства.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402316"/>
            <a:ext cx="3384376" cy="451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85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259632" y="548680"/>
            <a:ext cx="7416824" cy="381642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11000" dirty="0" smtClean="0">
                <a:solidFill>
                  <a:srgbClr val="C00000"/>
                </a:solidFill>
              </a:rPr>
              <a:t>№ 6 </a:t>
            </a:r>
          </a:p>
          <a:p>
            <a:pPr marL="0" indent="0" algn="ctr">
              <a:buNone/>
            </a:pPr>
            <a:r>
              <a:rPr lang="ru-RU" sz="11000" u="sng" dirty="0" smtClean="0">
                <a:solidFill>
                  <a:srgbClr val="C00000"/>
                </a:solidFill>
              </a:rPr>
              <a:t>“Разгадай ребус”</a:t>
            </a:r>
          </a:p>
          <a:p>
            <a:pPr marL="0" indent="0" algn="ctr">
              <a:buNone/>
            </a:pPr>
            <a:endParaRPr lang="ru-RU" sz="13600" u="sng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40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849</TotalTime>
  <Words>155</Words>
  <Application>Microsoft Office PowerPoint</Application>
  <PresentationFormat>Экран (4:3)</PresentationFormat>
  <Paragraphs>45</Paragraphs>
  <Slides>15</Slides>
  <Notes>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1 Shelley Volante</vt:lpstr>
      <vt:lpstr>Arial</vt:lpstr>
      <vt:lpstr>Calibri</vt:lpstr>
      <vt:lpstr>Century Gothic</vt:lpstr>
      <vt:lpstr>Times New Roman</vt:lpstr>
      <vt:lpstr>Wingdings 3</vt:lpstr>
      <vt:lpstr>Легкий дым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№ 5 “Составь предложение”</vt:lpstr>
      <vt:lpstr>Найдите сумму чисел:</vt:lpstr>
      <vt:lpstr>«Математика — гимнастика ума»</vt:lpstr>
      <vt:lpstr>Презентация PowerPoint</vt:lpstr>
      <vt:lpstr>Презентация PowerPoint</vt:lpstr>
      <vt:lpstr>Презентация PowerPoint</vt:lpstr>
      <vt:lpstr>Подведение итогов!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Применение игровых технологий на уроках математики</dc:title>
  <dc:creator>Татьяна</dc:creator>
  <cp:lastModifiedBy>Танюшечка</cp:lastModifiedBy>
  <cp:revision>98</cp:revision>
  <dcterms:created xsi:type="dcterms:W3CDTF">2015-10-21T13:55:17Z</dcterms:created>
  <dcterms:modified xsi:type="dcterms:W3CDTF">2026-04-04T15:41:15Z</dcterms:modified>
</cp:coreProperties>
</file>