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4" autoAdjust="0"/>
    <p:restoredTop sz="94660"/>
  </p:normalViewPr>
  <p:slideViewPr>
    <p:cSldViewPr>
      <p:cViewPr varScale="1">
        <p:scale>
          <a:sx n="100" d="100"/>
          <a:sy n="100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421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42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119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437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411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36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855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088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6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674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13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D14BD-0C64-4CA6-97F8-A517A05B59A7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12184-48C3-48FC-9A1C-92058832876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1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1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Семнадцатое апреля.</a:t>
            </a:r>
            <a:r>
              <a:rPr lang="ru-RU" sz="5400" b="1" dirty="0" smtClean="0">
                <a:latin typeface="Monotype Corsiva" panose="03010101010201010101" pitchFamily="66" charset="0"/>
              </a:rPr>
              <a:t> 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772816"/>
            <a:ext cx="6984776" cy="331236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Классная работа.</a:t>
            </a:r>
          </a:p>
          <a:p>
            <a:endParaRPr lang="ru-RU" sz="4800" b="1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48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Тема. Повелительное наклонение глагола. </a:t>
            </a:r>
            <a:endParaRPr lang="ru-RU" sz="48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10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Игра «Угадай пословицу»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Dettlaffault\Desktop\scale_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336910"/>
            <a:ext cx="10260631" cy="548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92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Игра «Угадай пословицу»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3115070"/>
            <a:ext cx="2530624" cy="143133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5" name="Picture 3" descr="C:\Users\Dettlaffault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430392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Dettlaffault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057" y="3672061"/>
            <a:ext cx="4382943" cy="320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42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716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Игра «Угадай пословицу»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4509120"/>
            <a:ext cx="3034680" cy="16170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Dettlaffault\Desktop\76wdqoRWAfTbiC9Q53iK0ExZnJM-19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28903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30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Реконструкция предложений 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 fontAlgn="base"/>
            <a:r>
              <a:rPr lang="ru-RU" sz="4000" b="1" dirty="0">
                <a:latin typeface="Monotype Corsiva" panose="03010101010201010101" pitchFamily="66" charset="0"/>
              </a:rPr>
              <a:t>(о подвиге, в годы, помните, Отечественной, советского, Великой, народа, войны)</a:t>
            </a:r>
          </a:p>
          <a:p>
            <a:pPr algn="ctr" fontAlgn="base"/>
            <a:r>
              <a:rPr lang="ru-RU" sz="4000" b="1" dirty="0" smtClean="0">
                <a:latin typeface="Monotype Corsiva" panose="03010101010201010101" pitchFamily="66" charset="0"/>
              </a:rPr>
              <a:t>(</a:t>
            </a:r>
            <a:r>
              <a:rPr lang="ru-RU" sz="4000" b="1" dirty="0">
                <a:latin typeface="Monotype Corsiva" panose="03010101010201010101" pitchFamily="66" charset="0"/>
              </a:rPr>
              <a:t>будущим, историю, передавайте, правдивую  поколениям, войны</a:t>
            </a:r>
            <a:r>
              <a:rPr lang="ru-RU" sz="4000" b="1" dirty="0" smtClean="0">
                <a:latin typeface="Monotype Corsiva" panose="03010101010201010101" pitchFamily="66" charset="0"/>
              </a:rPr>
              <a:t>)</a:t>
            </a:r>
          </a:p>
          <a:p>
            <a:pPr algn="ctr" fontAlgn="base"/>
            <a:r>
              <a:rPr lang="ru-RU" sz="4000" b="1" dirty="0" smtClean="0">
                <a:latin typeface="Monotype Corsiva" panose="03010101010201010101" pitchFamily="66" charset="0"/>
              </a:rPr>
              <a:t> (</a:t>
            </a:r>
            <a:r>
              <a:rPr lang="ru-RU" sz="4000" b="1" dirty="0">
                <a:latin typeface="Monotype Corsiva" panose="03010101010201010101" pitchFamily="66" charset="0"/>
              </a:rPr>
              <a:t>какой, знайте, был завоеван, ценой, мир</a:t>
            </a:r>
            <a:r>
              <a:rPr lang="ru-RU" sz="4000" b="1" dirty="0" smtClean="0">
                <a:latin typeface="Monotype Corsiva" panose="03010101010201010101" pitchFamily="66" charset="0"/>
              </a:rPr>
              <a:t>)</a:t>
            </a:r>
            <a:endParaRPr lang="ru-RU" sz="40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38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Реконструкция предложений 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ru-RU" sz="4000" b="1" dirty="0" smtClean="0">
                <a:latin typeface="Monotype Corsiva" panose="03010101010201010101" pitchFamily="66" charset="0"/>
              </a:rPr>
              <a:t>Помните </a:t>
            </a:r>
            <a:r>
              <a:rPr lang="ru-RU" sz="4000" b="1" dirty="0">
                <a:latin typeface="Monotype Corsiva" panose="03010101010201010101" pitchFamily="66" charset="0"/>
              </a:rPr>
              <a:t>о подвиге советского народа в годы Великой Отечественной войны!</a:t>
            </a:r>
          </a:p>
          <a:p>
            <a:pPr algn="ctr" fontAlgn="base"/>
            <a:r>
              <a:rPr lang="ru-RU" sz="4000" b="1" dirty="0" smtClean="0">
                <a:latin typeface="Monotype Corsiva" panose="03010101010201010101" pitchFamily="66" charset="0"/>
              </a:rPr>
              <a:t>Передавайте </a:t>
            </a:r>
            <a:r>
              <a:rPr lang="ru-RU" sz="4000" b="1" dirty="0">
                <a:latin typeface="Monotype Corsiva" panose="03010101010201010101" pitchFamily="66" charset="0"/>
              </a:rPr>
              <a:t>будущим поколениям правдивую историю войны!</a:t>
            </a:r>
          </a:p>
          <a:p>
            <a:pPr algn="ctr" fontAlgn="base"/>
            <a:r>
              <a:rPr lang="ru-RU" sz="4000" b="1" dirty="0" smtClean="0">
                <a:latin typeface="Monotype Corsiva" panose="03010101010201010101" pitchFamily="66" charset="0"/>
              </a:rPr>
              <a:t>Знайте</a:t>
            </a:r>
            <a:r>
              <a:rPr lang="ru-RU" sz="4000" b="1" dirty="0">
                <a:latin typeface="Monotype Corsiva" panose="03010101010201010101" pitchFamily="66" charset="0"/>
              </a:rPr>
              <a:t>, какой ценой был завоеван мир!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05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Monotype Corsiva" panose="03010101010201010101" pitchFamily="66" charset="0"/>
              </a:rPr>
              <a:t>«</a:t>
            </a:r>
            <a:r>
              <a:rPr lang="ru-RU" sz="5400" b="1" dirty="0" smtClean="0">
                <a:latin typeface="Monotype Corsiva" panose="03010101010201010101" pitchFamily="66" charset="0"/>
              </a:rPr>
              <a:t>Лови</a:t>
            </a:r>
            <a:r>
              <a:rPr lang="ru-RU" sz="4800" b="1" dirty="0" smtClean="0">
                <a:latin typeface="Monotype Corsiva" panose="03010101010201010101" pitchFamily="66" charset="0"/>
              </a:rPr>
              <a:t> ошибку!»</a:t>
            </a:r>
            <a:endParaRPr lang="ru-RU" sz="48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Monotype Corsiva" panose="03010101010201010101" pitchFamily="66" charset="0"/>
              </a:rPr>
              <a:t>Книги просят…</a:t>
            </a:r>
          </a:p>
          <a:p>
            <a:pPr marL="0" indent="0" algn="ctr">
              <a:buNone/>
            </a:pPr>
            <a:r>
              <a:rPr lang="ru-RU" b="1" i="1" dirty="0">
                <a:latin typeface="Monotype Corsiva" panose="03010101010201010101" pitchFamily="66" charset="0"/>
              </a:rPr>
              <a:t>Пожалуйста, не трогать меня грязными руками: мне будет стыдно перед другими читателями за свой неопрятный внешний вид. Не разрисовывать меня ручкой или карандашом – это так некрасиво! Не забыть, что после вас мне придётся побывать у других читателей. Помочь оставаться мне чистой, а я помогу вам стать умнее.</a:t>
            </a:r>
            <a:endParaRPr lang="ru-RU" b="1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450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Проверяем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i="1" dirty="0">
                <a:latin typeface="Monotype Corsiva" panose="03010101010201010101" pitchFamily="66" charset="0"/>
              </a:rPr>
              <a:t>Пожалуйста, не трогайте меня грязными руками: мне будет стыдно перед другими читателями за свой неопрятный внешний вид. Не разрисовывайте меня ручкой или карандашом – это так некрасиво. Не забывайте, что после вас мне придётся побывать у других читателей. Помогите оставаться мне чистой, а я помогу вам стать умнее.</a:t>
            </a:r>
            <a:endParaRPr lang="ru-RU" b="1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4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Домашнее задание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Monotype Corsiva" panose="03010101010201010101" pitchFamily="66" charset="0"/>
              </a:rPr>
              <a:t>1)Упр.682 (выписать глаголы в повелительном наклонении и образовать от них формы множественного числа)</a:t>
            </a:r>
          </a:p>
          <a:p>
            <a:pPr marL="0" indent="0" algn="ctr">
              <a:buNone/>
            </a:pPr>
            <a:r>
              <a:rPr lang="ru-RU" b="1" dirty="0" smtClean="0">
                <a:latin typeface="Monotype Corsiva" panose="03010101010201010101" pitchFamily="66" charset="0"/>
              </a:rPr>
              <a:t>2)Написать </a:t>
            </a:r>
            <a:r>
              <a:rPr lang="ru-RU" b="1" dirty="0">
                <a:latin typeface="Monotype Corsiva" panose="03010101010201010101" pitchFamily="66" charset="0"/>
              </a:rPr>
              <a:t>письмо солдату, Защитнику Отечества, используя глаголы повелительного наклонения. </a:t>
            </a:r>
          </a:p>
        </p:txBody>
      </p:sp>
    </p:spTree>
    <p:extLst>
      <p:ext uri="{BB962C8B-B14F-4D97-AF65-F5344CB8AC3E}">
        <p14:creationId xmlns:p14="http://schemas.microsoft.com/office/powerpoint/2010/main" val="420608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Рефлексия. Анкета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601252"/>
              </p:ext>
            </p:extLst>
          </p:nvPr>
        </p:nvGraphicFramePr>
        <p:xfrm>
          <a:off x="323528" y="1268760"/>
          <a:ext cx="8496944" cy="4752526"/>
        </p:xfrm>
        <a:graphic>
          <a:graphicData uri="http://schemas.openxmlformats.org/drawingml/2006/table">
            <a:tbl>
              <a:tblPr/>
              <a:tblGrid>
                <a:gridCol w="4142920"/>
                <a:gridCol w="4354024"/>
              </a:tblGrid>
              <a:tr h="50831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На уроке я работал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 активно/пассивно</a:t>
                      </a:r>
                      <a:endParaRPr lang="ru-RU" sz="2400" b="1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57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Своей работой на уроке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доволен /не доволен</a:t>
                      </a:r>
                      <a:endParaRPr lang="ru-RU" sz="2400" b="1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57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Урок для меня оказался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длинным  /коротким</a:t>
                      </a:r>
                      <a:endParaRPr lang="ru-RU" sz="2400" b="1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57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За урок я 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устал /не устал</a:t>
                      </a:r>
                      <a:endParaRPr lang="ru-RU" sz="2400" b="1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57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Моё настроение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стало лучше /стало хуже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631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Материал урока мне был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понятен /не понятен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полезен /бесполезен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интересен /скучен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лёгким /трудным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57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Домашнее задание мне кажется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Monotype Corsiva" panose="03010101010201010101" pitchFamily="66" charset="0"/>
                          <a:ea typeface="Calibri"/>
                          <a:cs typeface="Times New Roman"/>
                        </a:rPr>
                        <a:t>интересным /неинтересным</a:t>
                      </a:r>
                      <a:endParaRPr lang="ru-RU" sz="24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87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Dettlaffault\Downloads\4MZBdC6d_9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6408"/>
            <a:ext cx="10350031" cy="687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25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Задачи урока: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  </a:t>
            </a:r>
            <a:r>
              <a:rPr lang="ru-RU" sz="4000" b="1" dirty="0">
                <a:latin typeface="Monotype Corsiva" panose="03010101010201010101" pitchFamily="66" charset="0"/>
              </a:rPr>
              <a:t>узнать, что выражают  глаголы в </a:t>
            </a:r>
            <a:r>
              <a:rPr lang="ru-RU" sz="4000" b="1" dirty="0" smtClean="0">
                <a:latin typeface="Monotype Corsiva" panose="03010101010201010101" pitchFamily="66" charset="0"/>
              </a:rPr>
              <a:t>     повелительном </a:t>
            </a:r>
            <a:r>
              <a:rPr lang="ru-RU" sz="4000" b="1" dirty="0">
                <a:latin typeface="Monotype Corsiva" panose="03010101010201010101" pitchFamily="66" charset="0"/>
              </a:rPr>
              <a:t>наклонении;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  определить, </a:t>
            </a:r>
            <a:r>
              <a:rPr lang="ru-RU" sz="4000" b="1" dirty="0">
                <a:latin typeface="Monotype Corsiva" panose="03010101010201010101" pitchFamily="66" charset="0"/>
              </a:rPr>
              <a:t>на какие вопросы отвечают; </a:t>
            </a:r>
          </a:p>
          <a:p>
            <a:pPr algn="ctr"/>
            <a:r>
              <a:rPr lang="ru-RU" sz="4000" b="1" dirty="0">
                <a:latin typeface="Monotype Corsiva" panose="03010101010201010101" pitchFamily="66" charset="0"/>
              </a:rPr>
              <a:t> </a:t>
            </a:r>
            <a:r>
              <a:rPr lang="ru-RU" sz="4000" b="1" dirty="0" smtClean="0">
                <a:latin typeface="Monotype Corsiva" panose="03010101010201010101" pitchFamily="66" charset="0"/>
              </a:rPr>
              <a:t> </a:t>
            </a:r>
            <a:r>
              <a:rPr lang="ru-RU" sz="4000" b="1" dirty="0">
                <a:latin typeface="Monotype Corsiva" panose="03010101010201010101" pitchFamily="66" charset="0"/>
              </a:rPr>
              <a:t>как образуются;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  </a:t>
            </a:r>
            <a:r>
              <a:rPr lang="ru-RU" sz="4000" b="1" dirty="0">
                <a:latin typeface="Monotype Corsiva" panose="03010101010201010101" pitchFamily="66" charset="0"/>
              </a:rPr>
              <a:t>где используются  в </a:t>
            </a:r>
            <a:r>
              <a:rPr lang="ru-RU" sz="4000" b="1" dirty="0" smtClean="0">
                <a:latin typeface="Monotype Corsiva" panose="03010101010201010101" pitchFamily="66" charset="0"/>
              </a:rPr>
              <a:t>речи.</a:t>
            </a:r>
            <a:endParaRPr lang="ru-RU" sz="4000" b="1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00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«Кумиры»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5264" y="1484784"/>
            <a:ext cx="3044586" cy="41373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latin typeface="Monotype Corsiva" panose="03010101010201010101" pitchFamily="66" charset="0"/>
              </a:rPr>
              <a:t>Александр Овечкин — хоккеист, </a:t>
            </a:r>
            <a:r>
              <a:rPr lang="ru-RU" sz="2800" b="1" dirty="0" smtClean="0">
                <a:latin typeface="Monotype Corsiva" panose="03010101010201010101" pitchFamily="66" charset="0"/>
              </a:rPr>
              <a:t>нападающий</a:t>
            </a:r>
          </a:p>
          <a:p>
            <a:pPr marL="0" indent="0" algn="ctr">
              <a:buNone/>
            </a:pPr>
            <a:r>
              <a:rPr lang="ru-RU" sz="2800" b="1" dirty="0" smtClean="0">
                <a:latin typeface="Monotype Corsiva" panose="03010101010201010101" pitchFamily="66" charset="0"/>
              </a:rPr>
              <a:t> </a:t>
            </a:r>
            <a:r>
              <a:rPr lang="ru-RU" sz="2800" b="1" dirty="0">
                <a:latin typeface="Monotype Corsiva" panose="03010101010201010101" pitchFamily="66" charset="0"/>
              </a:rPr>
              <a:t>и капитан команды Национальной хоккейной лиги (НХЛ)</a:t>
            </a:r>
          </a:p>
        </p:txBody>
      </p:sp>
      <p:pic>
        <p:nvPicPr>
          <p:cNvPr id="1026" name="Picture 2" descr="C:\Users\Dettlaffault\Desktop\v-amerike-snova-ne-veryat-v-ovechkina_166038584620733935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84784"/>
            <a:ext cx="6012161" cy="423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53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«Кумиры»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152" y="1147506"/>
            <a:ext cx="3096344" cy="523382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err="1">
                <a:latin typeface="Monotype Corsiva" panose="03010101010201010101" pitchFamily="66" charset="0"/>
              </a:rPr>
              <a:t>Камила</a:t>
            </a:r>
            <a:r>
              <a:rPr lang="ru-RU" sz="2800" b="1" dirty="0">
                <a:latin typeface="Monotype Corsiva" panose="03010101010201010101" pitchFamily="66" charset="0"/>
              </a:rPr>
              <a:t>  </a:t>
            </a:r>
            <a:r>
              <a:rPr lang="ru-RU" sz="2800" b="1" dirty="0" smtClean="0">
                <a:latin typeface="Monotype Corsiva" panose="03010101010201010101" pitchFamily="66" charset="0"/>
              </a:rPr>
              <a:t>Валиева</a:t>
            </a:r>
            <a:r>
              <a:rPr lang="ru-RU" sz="2800" b="1" dirty="0">
                <a:latin typeface="Monotype Corsiva" panose="03010101010201010101" pitchFamily="66" charset="0"/>
              </a:rPr>
              <a:t> — российская фигуристка, выступающая в одиночном катании. Чемпионка XXIV зимних Олимпийских игр в Пекине (Китай) в командном турнире (2022).</a:t>
            </a:r>
          </a:p>
        </p:txBody>
      </p:sp>
      <p:pic>
        <p:nvPicPr>
          <p:cNvPr id="3074" name="Picture 2" descr="C:\Users\Dettlaffault\Downloads\2077cd0976ffb7dd2a368b4aa1e46f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872"/>
            <a:ext cx="5724128" cy="57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24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Словарная работа 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3140968"/>
            <a:ext cx="2314600" cy="20490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Dettlaffault\Downloads\f61e58ba012888a988be0727c3c16b24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28419"/>
            <a:ext cx="723629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46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Найдите соответствие: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580764"/>
              </p:ext>
            </p:extLst>
          </p:nvPr>
        </p:nvGraphicFramePr>
        <p:xfrm>
          <a:off x="251520" y="1628800"/>
          <a:ext cx="8604448" cy="483561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418277"/>
                <a:gridCol w="2186171"/>
              </a:tblGrid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А</a:t>
                      </a: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. Вы</a:t>
                      </a: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, отроки - </a:t>
                      </a:r>
                      <a:r>
                        <a:rPr lang="ru-RU" sz="3200" b="1" dirty="0" err="1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други</a:t>
                      </a: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, возьмите коня. 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1</a:t>
                      </a: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. Команда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Б</a:t>
                      </a: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. Родные </a:t>
                      </a: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мои, не болейте никогда, будьте здоровы!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2</a:t>
                      </a: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. Просьба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В</a:t>
                      </a: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. Эй</a:t>
                      </a: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, вратарь, готовься к бою!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3</a:t>
                      </a: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. Приказ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Г</a:t>
                      </a: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. Читайте </a:t>
                      </a: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книги, они учат нас жизни.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4</a:t>
                      </a: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. Пожелание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Д</a:t>
                      </a: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. Молчи</a:t>
                      </a:r>
                      <a:r>
                        <a:rPr lang="ru-RU" sz="3200" b="1" dirty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! Устал я слушать! 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effectLst/>
                          <a:latin typeface="Monotype Corsiva" panose="03010101010201010101" pitchFamily="66" charset="0"/>
                          <a:ea typeface="MS Mincho"/>
                          <a:cs typeface="Times New Roman"/>
                        </a:rPr>
                        <a:t>5. Совет</a:t>
                      </a:r>
                      <a:endParaRPr lang="ru-RU" sz="3200" b="1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8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Dettlaffault\Downloads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716"/>
            <a:ext cx="9073008" cy="680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04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latin typeface="Monotype Corsiva" panose="03010101010201010101" pitchFamily="66" charset="0"/>
              </a:rPr>
              <a:t>Физминутка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Monotype Corsiva" panose="03010101010201010101" pitchFamily="66" charset="0"/>
              </a:rPr>
              <a:t>Упражнения для глаз  </a:t>
            </a:r>
            <a:endParaRPr lang="ru-RU" b="1" dirty="0" smtClean="0"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Monotype Corsiva" panose="03010101010201010101" pitchFamily="66" charset="0"/>
              </a:rPr>
              <a:t>  1</a:t>
            </a:r>
            <a:r>
              <a:rPr lang="ru-RU" b="1" dirty="0">
                <a:latin typeface="Monotype Corsiva" panose="03010101010201010101" pitchFamily="66" charset="0"/>
              </a:rPr>
              <a:t>. Закрыть глаза. Отдых 10—15 с. Открыть глаза. Повторить 2-3 раза.</a:t>
            </a:r>
          </a:p>
          <a:p>
            <a:pPr marL="0" indent="0" algn="ctr">
              <a:buNone/>
            </a:pPr>
            <a:r>
              <a:rPr lang="ru-RU" b="1" dirty="0" smtClean="0">
                <a:latin typeface="Monotype Corsiva" panose="03010101010201010101" pitchFamily="66" charset="0"/>
              </a:rPr>
              <a:t>  2. Закрывать и открывать глаза, крепко сжимая веки. Повторить 5-6 раз.</a:t>
            </a:r>
          </a:p>
          <a:p>
            <a:pPr marL="0" indent="0" algn="ctr">
              <a:buNone/>
            </a:pPr>
            <a:r>
              <a:rPr lang="ru-RU" b="1" dirty="0" smtClean="0">
                <a:latin typeface="Monotype Corsiva" panose="03010101010201010101" pitchFamily="66" charset="0"/>
              </a:rPr>
              <a:t>Закрыть </a:t>
            </a:r>
            <a:r>
              <a:rPr lang="ru-RU" b="1" dirty="0">
                <a:latin typeface="Monotype Corsiva" panose="03010101010201010101" pitchFamily="66" charset="0"/>
              </a:rPr>
              <a:t>глаза, расслабить веки, 10—15 с.</a:t>
            </a:r>
          </a:p>
          <a:p>
            <a:pPr marL="0" indent="0" algn="ctr">
              <a:buNone/>
            </a:pPr>
            <a:r>
              <a:rPr lang="ru-RU" b="1" dirty="0" smtClean="0">
                <a:latin typeface="Monotype Corsiva" panose="03010101010201010101" pitchFamily="66" charset="0"/>
              </a:rPr>
              <a:t>  3</a:t>
            </a:r>
            <a:r>
              <a:rPr lang="ru-RU" b="1" dirty="0">
                <a:latin typeface="Monotype Corsiva" panose="03010101010201010101" pitchFamily="66" charset="0"/>
              </a:rPr>
              <a:t>. Быстро поморгать глазами. Закрыть глаза. Представить море, лес. Отдых 10—15 с. Открыть глаза.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45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Monotype Corsiva" panose="03010101010201010101" pitchFamily="66" charset="0"/>
              </a:rPr>
              <a:t>Игра «Угадай пословицу»</a:t>
            </a:r>
            <a:endParaRPr lang="ru-RU" sz="5400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Dettlaffault\Desktop\267e0f95-bd34-52b1-b2f3-d809d986e9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1593718"/>
            <a:ext cx="10250604" cy="52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433</Words>
  <Application>Microsoft Office PowerPoint</Application>
  <PresentationFormat>Экран (4:3)</PresentationFormat>
  <Paragraphs>70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Семнадцатое апреля. </vt:lpstr>
      <vt:lpstr>Задачи урока:</vt:lpstr>
      <vt:lpstr>«Кумиры»</vt:lpstr>
      <vt:lpstr>«Кумиры»</vt:lpstr>
      <vt:lpstr>Словарная работа </vt:lpstr>
      <vt:lpstr>Найдите соответствие:</vt:lpstr>
      <vt:lpstr>Презентация PowerPoint</vt:lpstr>
      <vt:lpstr>Физминутка</vt:lpstr>
      <vt:lpstr>Игра «Угадай пословицу»</vt:lpstr>
      <vt:lpstr>Игра «Угадай пословицу»</vt:lpstr>
      <vt:lpstr>Игра «Угадай пословицу»</vt:lpstr>
      <vt:lpstr>Игра «Угадай пословицу»</vt:lpstr>
      <vt:lpstr>Реконструкция предложений </vt:lpstr>
      <vt:lpstr>Реконструкция предложений </vt:lpstr>
      <vt:lpstr>«Лови ошибку!»</vt:lpstr>
      <vt:lpstr>Проверяем</vt:lpstr>
      <vt:lpstr>Домашнее задание</vt:lpstr>
      <vt:lpstr>Рефлексия. Анкета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Двадцать девятое апреля. </dc:title>
  <dc:creator>Dettlaffault</dc:creator>
  <cp:lastModifiedBy>Людмила</cp:lastModifiedBy>
  <cp:revision>14</cp:revision>
  <dcterms:created xsi:type="dcterms:W3CDTF">2025-04-27T08:15:11Z</dcterms:created>
  <dcterms:modified xsi:type="dcterms:W3CDTF">2026-04-20T16:37:38Z</dcterms:modified>
</cp:coreProperties>
</file>