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660"/>
  </p:normalViewPr>
  <p:slideViewPr>
    <p:cSldViewPr>
      <p:cViewPr varScale="1">
        <p:scale>
          <a:sx n="100" d="100"/>
          <a:sy n="100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4BD-0C64-4CA6-97F8-A517A05B59A7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2184-48C3-48FC-9A1C-920588328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42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4BD-0C64-4CA6-97F8-A517A05B59A7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2184-48C3-48FC-9A1C-920588328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2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4BD-0C64-4CA6-97F8-A517A05B59A7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2184-48C3-48FC-9A1C-920588328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1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4BD-0C64-4CA6-97F8-A517A05B59A7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2184-48C3-48FC-9A1C-920588328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3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4BD-0C64-4CA6-97F8-A517A05B59A7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2184-48C3-48FC-9A1C-920588328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1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4BD-0C64-4CA6-97F8-A517A05B59A7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2184-48C3-48FC-9A1C-920588328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6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4BD-0C64-4CA6-97F8-A517A05B59A7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2184-48C3-48FC-9A1C-920588328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5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4BD-0C64-4CA6-97F8-A517A05B59A7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2184-48C3-48FC-9A1C-920588328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08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4BD-0C64-4CA6-97F8-A517A05B59A7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2184-48C3-48FC-9A1C-920588328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6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4BD-0C64-4CA6-97F8-A517A05B59A7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2184-48C3-48FC-9A1C-920588328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7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14BD-0C64-4CA6-97F8-A517A05B59A7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2184-48C3-48FC-9A1C-920588328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3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D14BD-0C64-4CA6-97F8-A517A05B59A7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12184-48C3-48FC-9A1C-92058832876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1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1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Семнадцатое апреля.</a:t>
            </a:r>
            <a:r>
              <a:rPr lang="ru-RU" sz="5400" b="1" dirty="0" smtClean="0">
                <a:latin typeface="Monotype Corsiva" panose="03010101010201010101" pitchFamily="66" charset="0"/>
              </a:rPr>
              <a:t> 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72816"/>
            <a:ext cx="6984776" cy="331236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Классная работа.</a:t>
            </a:r>
          </a:p>
          <a:p>
            <a:endParaRPr lang="ru-RU" sz="48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ru-RU" sz="4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Тема. Повелительное наклонение глагола. </a:t>
            </a:r>
            <a:endParaRPr lang="ru-RU" sz="4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Игра «Угадай пословицу»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Dettlaffault\Desktop\scale_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336910"/>
            <a:ext cx="10260631" cy="548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9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Игра «Угадай пословицу»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3115070"/>
            <a:ext cx="2530624" cy="14313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Dettlaffault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3039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ettlaffault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57" y="3672061"/>
            <a:ext cx="4382943" cy="320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71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Игра «Угадай пословицу»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4509120"/>
            <a:ext cx="3034680" cy="16170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Dettlaffault\Desktop\76wdqoRWAfTbiC9Q53iK0ExZnJM-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28903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3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Реконструкция предложений 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 fontAlgn="base"/>
            <a:r>
              <a:rPr lang="ru-RU" sz="4000" b="1" dirty="0">
                <a:latin typeface="Monotype Corsiva" panose="03010101010201010101" pitchFamily="66" charset="0"/>
              </a:rPr>
              <a:t>(о подвиге, в годы, помните, Отечественной, советского, Великой, народа, войны)</a:t>
            </a:r>
          </a:p>
          <a:p>
            <a:pPr algn="ctr" fontAlgn="base"/>
            <a:r>
              <a:rPr lang="ru-RU" sz="4000" b="1" dirty="0" smtClean="0">
                <a:latin typeface="Monotype Corsiva" panose="03010101010201010101" pitchFamily="66" charset="0"/>
              </a:rPr>
              <a:t>(</a:t>
            </a:r>
            <a:r>
              <a:rPr lang="ru-RU" sz="4000" b="1" dirty="0">
                <a:latin typeface="Monotype Corsiva" panose="03010101010201010101" pitchFamily="66" charset="0"/>
              </a:rPr>
              <a:t>будущим, историю, передавайте, правдивую  поколениям, войны</a:t>
            </a:r>
            <a:r>
              <a:rPr lang="ru-RU" sz="4000" b="1" dirty="0" smtClean="0">
                <a:latin typeface="Monotype Corsiva" panose="03010101010201010101" pitchFamily="66" charset="0"/>
              </a:rPr>
              <a:t>)</a:t>
            </a:r>
          </a:p>
          <a:p>
            <a:pPr algn="ctr" fontAlgn="base"/>
            <a:r>
              <a:rPr lang="ru-RU" sz="4000" b="1" dirty="0" smtClean="0">
                <a:latin typeface="Monotype Corsiva" panose="03010101010201010101" pitchFamily="66" charset="0"/>
              </a:rPr>
              <a:t> (</a:t>
            </a:r>
            <a:r>
              <a:rPr lang="ru-RU" sz="4000" b="1" dirty="0">
                <a:latin typeface="Monotype Corsiva" panose="03010101010201010101" pitchFamily="66" charset="0"/>
              </a:rPr>
              <a:t>какой, знайте, был завоеван, ценой, мир</a:t>
            </a:r>
            <a:r>
              <a:rPr lang="ru-RU" sz="4000" b="1" dirty="0" smtClean="0">
                <a:latin typeface="Monotype Corsiva" panose="03010101010201010101" pitchFamily="66" charset="0"/>
              </a:rPr>
              <a:t>)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Реконструкция предложений 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ru-RU" sz="4000" b="1" dirty="0" smtClean="0">
                <a:latin typeface="Monotype Corsiva" panose="03010101010201010101" pitchFamily="66" charset="0"/>
              </a:rPr>
              <a:t>Помните </a:t>
            </a:r>
            <a:r>
              <a:rPr lang="ru-RU" sz="4000" b="1" dirty="0">
                <a:latin typeface="Monotype Corsiva" panose="03010101010201010101" pitchFamily="66" charset="0"/>
              </a:rPr>
              <a:t>о подвиге советского народа в годы Великой Отечественной войны!</a:t>
            </a:r>
          </a:p>
          <a:p>
            <a:pPr algn="ctr" fontAlgn="base"/>
            <a:r>
              <a:rPr lang="ru-RU" sz="4000" b="1" dirty="0" smtClean="0">
                <a:latin typeface="Monotype Corsiva" panose="03010101010201010101" pitchFamily="66" charset="0"/>
              </a:rPr>
              <a:t>Передавайте </a:t>
            </a:r>
            <a:r>
              <a:rPr lang="ru-RU" sz="4000" b="1" dirty="0">
                <a:latin typeface="Monotype Corsiva" panose="03010101010201010101" pitchFamily="66" charset="0"/>
              </a:rPr>
              <a:t>будущим поколениям правдивую историю войны!</a:t>
            </a:r>
          </a:p>
          <a:p>
            <a:pPr algn="ctr" fontAlgn="base"/>
            <a:r>
              <a:rPr lang="ru-RU" sz="4000" b="1" dirty="0" smtClean="0">
                <a:latin typeface="Monotype Corsiva" panose="03010101010201010101" pitchFamily="66" charset="0"/>
              </a:rPr>
              <a:t>Знайте</a:t>
            </a:r>
            <a:r>
              <a:rPr lang="ru-RU" sz="4000" b="1" dirty="0">
                <a:latin typeface="Monotype Corsiva" panose="03010101010201010101" pitchFamily="66" charset="0"/>
              </a:rPr>
              <a:t>, какой ценой был завоеван мир!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0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Monotype Corsiva" panose="03010101010201010101" pitchFamily="66" charset="0"/>
              </a:rPr>
              <a:t>«</a:t>
            </a:r>
            <a:r>
              <a:rPr lang="ru-RU" sz="5400" b="1" dirty="0" smtClean="0">
                <a:latin typeface="Monotype Corsiva" panose="03010101010201010101" pitchFamily="66" charset="0"/>
              </a:rPr>
              <a:t>Лови</a:t>
            </a:r>
            <a:r>
              <a:rPr lang="ru-RU" sz="4800" b="1" dirty="0" smtClean="0">
                <a:latin typeface="Monotype Corsiva" panose="03010101010201010101" pitchFamily="66" charset="0"/>
              </a:rPr>
              <a:t> ошибку!»</a:t>
            </a:r>
            <a:endParaRPr 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Книги просят…</a:t>
            </a:r>
          </a:p>
          <a:p>
            <a:pPr marL="0" indent="0" algn="ctr">
              <a:buNone/>
            </a:pPr>
            <a:r>
              <a:rPr lang="ru-RU" b="1" i="1" dirty="0">
                <a:latin typeface="Monotype Corsiva" panose="03010101010201010101" pitchFamily="66" charset="0"/>
              </a:rPr>
              <a:t>Пожалуйста, не трогать меня грязными руками: мне будет стыдно перед другими читателями за свой неопрятный внешний вид. Не разрисовывать меня ручкой или карандашом – это так некрасиво! Не забыть, что после вас мне придётся побывать у других читателей. Помочь оставаться мне чистой, а я помогу вам стать умнее.</a:t>
            </a:r>
            <a:endParaRPr lang="ru-RU" b="1" dirty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5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Проверяем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>
                <a:latin typeface="Monotype Corsiva" panose="03010101010201010101" pitchFamily="66" charset="0"/>
              </a:rPr>
              <a:t>Пожалуйста, не трогайте меня грязными руками: мне будет стыдно перед другими читателями за свой неопрятный внешний вид. Не разрисовывайте меня ручкой или карандашом – это так некрасиво. Не забывайте, что после вас мне придётся побывать у других читателей. Помогите оставаться мне чистой, а я помогу вам стать умнее.</a:t>
            </a:r>
            <a:endParaRPr lang="ru-RU" b="1" dirty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Домашнее задание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1)Упр.682 (выписать глаголы в повелительном наклонении и образовать от них формы множественного числа)</a:t>
            </a: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2)Написать </a:t>
            </a:r>
            <a:r>
              <a:rPr lang="ru-RU" b="1" dirty="0">
                <a:latin typeface="Monotype Corsiva" panose="03010101010201010101" pitchFamily="66" charset="0"/>
              </a:rPr>
              <a:t>письмо солдату, Защитнику Отечества, используя глаголы повелительного наклонения. </a:t>
            </a:r>
          </a:p>
        </p:txBody>
      </p:sp>
    </p:spTree>
    <p:extLst>
      <p:ext uri="{BB962C8B-B14F-4D97-AF65-F5344CB8AC3E}">
        <p14:creationId xmlns:p14="http://schemas.microsoft.com/office/powerpoint/2010/main" val="42060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Рефлексия. Анкета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601252"/>
              </p:ext>
            </p:extLst>
          </p:nvPr>
        </p:nvGraphicFramePr>
        <p:xfrm>
          <a:off x="323528" y="1268760"/>
          <a:ext cx="8496944" cy="4752526"/>
        </p:xfrm>
        <a:graphic>
          <a:graphicData uri="http://schemas.openxmlformats.org/drawingml/2006/table">
            <a:tbl>
              <a:tblPr/>
              <a:tblGrid>
                <a:gridCol w="4142920"/>
                <a:gridCol w="4354024"/>
              </a:tblGrid>
              <a:tr h="5083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На уроке я работал</a:t>
                      </a:r>
                      <a:endParaRPr lang="ru-RU" sz="2400" b="1" dirty="0">
                        <a:effectLst/>
                        <a:latin typeface="Monotype Corsiva" panose="03010101010201010101" pitchFamily="66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 активно/пассивно</a:t>
                      </a:r>
                      <a:endParaRPr lang="ru-RU" sz="2400" b="1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Своей работой на уроке</a:t>
                      </a:r>
                      <a:endParaRPr lang="ru-RU" sz="2400" b="1" dirty="0">
                        <a:effectLst/>
                        <a:latin typeface="Monotype Corsiva" panose="03010101010201010101" pitchFamily="66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доволен /не доволен</a:t>
                      </a:r>
                      <a:endParaRPr lang="ru-RU" sz="2400" b="1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Урок для меня оказался</a:t>
                      </a:r>
                      <a:endParaRPr lang="ru-RU" sz="2400" b="1" dirty="0">
                        <a:effectLst/>
                        <a:latin typeface="Monotype Corsiva" panose="03010101010201010101" pitchFamily="66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длинным  /коротким</a:t>
                      </a:r>
                      <a:endParaRPr lang="ru-RU" sz="2400" b="1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За урок я </a:t>
                      </a:r>
                      <a:endParaRPr lang="ru-RU" sz="2400" b="1" dirty="0">
                        <a:effectLst/>
                        <a:latin typeface="Monotype Corsiva" panose="03010101010201010101" pitchFamily="66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устал /не устал</a:t>
                      </a:r>
                      <a:endParaRPr lang="ru-RU" sz="2400" b="1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Моё настроение</a:t>
                      </a:r>
                      <a:endParaRPr lang="ru-RU" sz="2400" b="1" dirty="0">
                        <a:effectLst/>
                        <a:latin typeface="Monotype Corsiva" panose="03010101010201010101" pitchFamily="66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стало лучше /стало хуже</a:t>
                      </a:r>
                      <a:endParaRPr lang="ru-RU" sz="2400" b="1" dirty="0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31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Материал урока мне был</a:t>
                      </a:r>
                      <a:endParaRPr lang="ru-RU" sz="2400" b="1" dirty="0">
                        <a:effectLst/>
                        <a:latin typeface="Monotype Corsiva" panose="03010101010201010101" pitchFamily="66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понятен /не понятен</a:t>
                      </a:r>
                      <a:endParaRPr lang="ru-RU" sz="2400" b="1" dirty="0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полезен /бесполезен</a:t>
                      </a:r>
                      <a:endParaRPr lang="ru-RU" sz="2400" b="1" dirty="0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интересен /скучен</a:t>
                      </a:r>
                      <a:endParaRPr lang="ru-RU" sz="2400" b="1" dirty="0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лёгким /трудным</a:t>
                      </a:r>
                      <a:endParaRPr lang="ru-RU" sz="2400" b="1" dirty="0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Домашнее задание мне кажется</a:t>
                      </a:r>
                      <a:endParaRPr lang="ru-RU" sz="2400" b="1" dirty="0">
                        <a:effectLst/>
                        <a:latin typeface="Monotype Corsiva" panose="03010101010201010101" pitchFamily="66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интересным /неинтересным</a:t>
                      </a:r>
                      <a:endParaRPr lang="ru-RU" sz="2400" b="1" dirty="0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8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ettlaffault\Downloads\4MZBdC6d_9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6408"/>
            <a:ext cx="10350031" cy="68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2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Задачи урока: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  </a:t>
            </a:r>
            <a:r>
              <a:rPr lang="ru-RU" sz="4000" b="1" dirty="0">
                <a:latin typeface="Monotype Corsiva" panose="03010101010201010101" pitchFamily="66" charset="0"/>
              </a:rPr>
              <a:t>узнать, что выражают  глаголы в </a:t>
            </a:r>
            <a:r>
              <a:rPr lang="ru-RU" sz="4000" b="1" dirty="0" smtClean="0">
                <a:latin typeface="Monotype Corsiva" panose="03010101010201010101" pitchFamily="66" charset="0"/>
              </a:rPr>
              <a:t>     повелительном </a:t>
            </a:r>
            <a:r>
              <a:rPr lang="ru-RU" sz="4000" b="1" dirty="0">
                <a:latin typeface="Monotype Corsiva" panose="03010101010201010101" pitchFamily="66" charset="0"/>
              </a:rPr>
              <a:t>наклонении;</a:t>
            </a:r>
          </a:p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  определить, </a:t>
            </a:r>
            <a:r>
              <a:rPr lang="ru-RU" sz="4000" b="1" dirty="0">
                <a:latin typeface="Monotype Corsiva" panose="03010101010201010101" pitchFamily="66" charset="0"/>
              </a:rPr>
              <a:t>на какие вопросы отвечают; </a:t>
            </a:r>
          </a:p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smtClean="0">
                <a:latin typeface="Monotype Corsiva" panose="03010101010201010101" pitchFamily="66" charset="0"/>
              </a:rPr>
              <a:t> </a:t>
            </a:r>
            <a:r>
              <a:rPr lang="ru-RU" sz="4000" b="1" dirty="0">
                <a:latin typeface="Monotype Corsiva" panose="03010101010201010101" pitchFamily="66" charset="0"/>
              </a:rPr>
              <a:t>как образуются;</a:t>
            </a:r>
          </a:p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  </a:t>
            </a:r>
            <a:r>
              <a:rPr lang="ru-RU" sz="4000" b="1" dirty="0">
                <a:latin typeface="Monotype Corsiva" panose="03010101010201010101" pitchFamily="66" charset="0"/>
              </a:rPr>
              <a:t>где используются  в </a:t>
            </a:r>
            <a:r>
              <a:rPr lang="ru-RU" sz="4000" b="1" dirty="0" smtClean="0">
                <a:latin typeface="Monotype Corsiva" panose="03010101010201010101" pitchFamily="66" charset="0"/>
              </a:rPr>
              <a:t>речи.</a:t>
            </a:r>
            <a:endParaRPr lang="ru-RU" sz="4000" b="1" dirty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0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«Кумиры»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5264" y="1484784"/>
            <a:ext cx="3044586" cy="41373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Monotype Corsiva" panose="03010101010201010101" pitchFamily="66" charset="0"/>
              </a:rPr>
              <a:t>Александр Овечкин — хоккеист, </a:t>
            </a:r>
            <a:r>
              <a:rPr lang="ru-RU" sz="2800" b="1" dirty="0" smtClean="0">
                <a:latin typeface="Monotype Corsiva" panose="03010101010201010101" pitchFamily="66" charset="0"/>
              </a:rPr>
              <a:t>нападающий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latin typeface="Monotype Corsiva" panose="03010101010201010101" pitchFamily="66" charset="0"/>
              </a:rPr>
              <a:t>и капитан команды Национальной хоккейной лиги (НХЛ)</a:t>
            </a:r>
          </a:p>
        </p:txBody>
      </p:sp>
      <p:pic>
        <p:nvPicPr>
          <p:cNvPr id="1026" name="Picture 2" descr="C:\Users\Dettlaffault\Desktop\v-amerike-snova-ne-veryat-v-ovechkina_16603858462073393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6012161" cy="423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5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«Кумиры»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1147506"/>
            <a:ext cx="3096344" cy="52338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err="1">
                <a:latin typeface="Monotype Corsiva" panose="03010101010201010101" pitchFamily="66" charset="0"/>
              </a:rPr>
              <a:t>Камила</a:t>
            </a:r>
            <a:r>
              <a:rPr lang="ru-RU" sz="2800" b="1" dirty="0">
                <a:latin typeface="Monotype Corsiva" panose="03010101010201010101" pitchFamily="66" charset="0"/>
              </a:rPr>
              <a:t>  </a:t>
            </a:r>
            <a:r>
              <a:rPr lang="ru-RU" sz="2800" b="1" dirty="0" smtClean="0">
                <a:latin typeface="Monotype Corsiva" panose="03010101010201010101" pitchFamily="66" charset="0"/>
              </a:rPr>
              <a:t>Валиева</a:t>
            </a:r>
            <a:r>
              <a:rPr lang="ru-RU" sz="2800" b="1" dirty="0">
                <a:latin typeface="Monotype Corsiva" panose="03010101010201010101" pitchFamily="66" charset="0"/>
              </a:rPr>
              <a:t> — российская фигуристка, выступающая в одиночном катании. Чемпионка XXIV зимних Олимпийских игр в Пекине (Китай) в командном турнире (2022).</a:t>
            </a:r>
          </a:p>
        </p:txBody>
      </p:sp>
      <p:pic>
        <p:nvPicPr>
          <p:cNvPr id="3074" name="Picture 2" descr="C:\Users\Dettlaffault\Downloads\2077cd0976ffb7dd2a368b4aa1e46f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872"/>
            <a:ext cx="5724128" cy="57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Словарная работа 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3140968"/>
            <a:ext cx="2314600" cy="20490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Dettlaffault\Downloads\f61e58ba012888a988be0727c3c16b24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28419"/>
            <a:ext cx="72362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Найдите соответствие: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580764"/>
              </p:ext>
            </p:extLst>
          </p:nvPr>
        </p:nvGraphicFramePr>
        <p:xfrm>
          <a:off x="251520" y="1628800"/>
          <a:ext cx="8604448" cy="48356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418277"/>
                <a:gridCol w="2186171"/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А</a:t>
                      </a:r>
                      <a:r>
                        <a:rPr lang="ru-RU" sz="3200" b="1" dirty="0" smtClean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. Вы</a:t>
                      </a:r>
                      <a:r>
                        <a:rPr lang="ru-RU" sz="3200" b="1" dirty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, отроки - </a:t>
                      </a:r>
                      <a:r>
                        <a:rPr lang="ru-RU" sz="3200" b="1" dirty="0" err="1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други</a:t>
                      </a:r>
                      <a:r>
                        <a:rPr lang="ru-RU" sz="3200" b="1" dirty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, возьмите коня. </a:t>
                      </a:r>
                      <a:endParaRPr lang="ru-RU" sz="3200" b="1" dirty="0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1</a:t>
                      </a:r>
                      <a:r>
                        <a:rPr lang="ru-RU" sz="3200" b="1" dirty="0" smtClean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. Команда</a:t>
                      </a:r>
                      <a:endParaRPr lang="ru-RU" sz="3200" b="1" dirty="0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Б</a:t>
                      </a:r>
                      <a:r>
                        <a:rPr lang="ru-RU" sz="3200" b="1" dirty="0" smtClean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. Родные </a:t>
                      </a:r>
                      <a:r>
                        <a:rPr lang="ru-RU" sz="3200" b="1" dirty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мои, не болейте никогда, будьте здоровы!</a:t>
                      </a:r>
                      <a:endParaRPr lang="ru-RU" sz="3200" b="1" dirty="0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2</a:t>
                      </a:r>
                      <a:r>
                        <a:rPr lang="ru-RU" sz="3200" b="1" dirty="0" smtClean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. Просьба</a:t>
                      </a:r>
                      <a:endParaRPr lang="ru-RU" sz="3200" b="1" dirty="0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В</a:t>
                      </a:r>
                      <a:r>
                        <a:rPr lang="ru-RU" sz="3200" b="1" dirty="0" smtClean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. Эй</a:t>
                      </a:r>
                      <a:r>
                        <a:rPr lang="ru-RU" sz="3200" b="1" dirty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, вратарь, готовься к бою!</a:t>
                      </a:r>
                      <a:endParaRPr lang="ru-RU" sz="3200" b="1" dirty="0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3</a:t>
                      </a:r>
                      <a:r>
                        <a:rPr lang="ru-RU" sz="3200" b="1" dirty="0" smtClean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. Приказ</a:t>
                      </a:r>
                      <a:endParaRPr lang="ru-RU" sz="3200" b="1" dirty="0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Г</a:t>
                      </a:r>
                      <a:r>
                        <a:rPr lang="ru-RU" sz="3200" b="1" dirty="0" smtClean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. Читайте </a:t>
                      </a:r>
                      <a:r>
                        <a:rPr lang="ru-RU" sz="3200" b="1" dirty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книги, они учат нас жизни.</a:t>
                      </a:r>
                      <a:endParaRPr lang="ru-RU" sz="3200" b="1" dirty="0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4</a:t>
                      </a:r>
                      <a:r>
                        <a:rPr lang="ru-RU" sz="3200" b="1" dirty="0" smtClean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. Пожелание</a:t>
                      </a:r>
                      <a:endParaRPr lang="ru-RU" sz="3200" b="1" dirty="0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Д</a:t>
                      </a:r>
                      <a:r>
                        <a:rPr lang="ru-RU" sz="3200" b="1" dirty="0" smtClean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. Молчи</a:t>
                      </a:r>
                      <a:r>
                        <a:rPr lang="ru-RU" sz="3200" b="1" dirty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! Устал я слушать! </a:t>
                      </a:r>
                      <a:endParaRPr lang="ru-RU" sz="3200" b="1" dirty="0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Monotype Corsiva" panose="03010101010201010101" pitchFamily="66" charset="0"/>
                          <a:ea typeface="MS Mincho"/>
                          <a:cs typeface="Times New Roman"/>
                        </a:rPr>
                        <a:t>5. Совет</a:t>
                      </a:r>
                      <a:endParaRPr lang="ru-RU" sz="3200" b="1" dirty="0">
                        <a:effectLst/>
                        <a:latin typeface="Monotype Corsiva" panose="03010101010201010101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8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Dettlaffault\Downloads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6"/>
            <a:ext cx="9073008" cy="680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0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latin typeface="Monotype Corsiva" panose="03010101010201010101" pitchFamily="66" charset="0"/>
              </a:rPr>
              <a:t>Физминутка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Упражнения для глаз  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  1</a:t>
            </a:r>
            <a:r>
              <a:rPr lang="ru-RU" b="1" dirty="0">
                <a:latin typeface="Monotype Corsiva" panose="03010101010201010101" pitchFamily="66" charset="0"/>
              </a:rPr>
              <a:t>. Закрыть глаза. Отдых 10—15 с. Открыть глаза. Повторить 2-3 раза.</a:t>
            </a: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  2. Закрывать и открывать глаза, крепко сжимая веки. Повторить 5-6 раз.</a:t>
            </a: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Закрыть </a:t>
            </a:r>
            <a:r>
              <a:rPr lang="ru-RU" b="1" dirty="0">
                <a:latin typeface="Monotype Corsiva" panose="03010101010201010101" pitchFamily="66" charset="0"/>
              </a:rPr>
              <a:t>глаза, расслабить веки, 10—15 с.</a:t>
            </a: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  3</a:t>
            </a:r>
            <a:r>
              <a:rPr lang="ru-RU" b="1" dirty="0">
                <a:latin typeface="Monotype Corsiva" panose="03010101010201010101" pitchFamily="66" charset="0"/>
              </a:rPr>
              <a:t>. Быстро поморгать глазами. Закрыть глаза. Представить море, лес. Отдых 10—15 с. Открыть глаза.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4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Игра «Угадай пословицу»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Dettlaffault\Desktop\267e0f95-bd34-52b1-b2f3-d809d986e9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593718"/>
            <a:ext cx="10250604" cy="52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433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Семнадцатое апреля. </vt:lpstr>
      <vt:lpstr>Задачи урока:</vt:lpstr>
      <vt:lpstr>«Кумиры»</vt:lpstr>
      <vt:lpstr>«Кумиры»</vt:lpstr>
      <vt:lpstr>Словарная работа </vt:lpstr>
      <vt:lpstr>Найдите соответствие:</vt:lpstr>
      <vt:lpstr>Презентация PowerPoint</vt:lpstr>
      <vt:lpstr>Физминутка</vt:lpstr>
      <vt:lpstr>Игра «Угадай пословицу»</vt:lpstr>
      <vt:lpstr>Игра «Угадай пословицу»</vt:lpstr>
      <vt:lpstr>Игра «Угадай пословицу»</vt:lpstr>
      <vt:lpstr>Игра «Угадай пословицу»</vt:lpstr>
      <vt:lpstr>Реконструкция предложений </vt:lpstr>
      <vt:lpstr>Реконструкция предложений </vt:lpstr>
      <vt:lpstr>«Лови ошибку!»</vt:lpstr>
      <vt:lpstr>Проверяем</vt:lpstr>
      <vt:lpstr>Домашнее задание</vt:lpstr>
      <vt:lpstr>Рефлексия. Анкета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Двадцать девятое апреля. </dc:title>
  <dc:creator>Dettlaffault</dc:creator>
  <cp:lastModifiedBy>Людмила</cp:lastModifiedBy>
  <cp:revision>14</cp:revision>
  <dcterms:created xsi:type="dcterms:W3CDTF">2025-04-27T08:15:11Z</dcterms:created>
  <dcterms:modified xsi:type="dcterms:W3CDTF">2026-04-20T16:37:38Z</dcterms:modified>
</cp:coreProperties>
</file>