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2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61D69-4758-4162-AA55-A0DB0A5B88B4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938F2-5A8B-4AA9-88F9-AB281E4D12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4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938F2-5A8B-4AA9-88F9-AB281E4D125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76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80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91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63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57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92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01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62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299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2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2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59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18EF1-C3A8-44F2-AE95-A672A1F4D1C2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BA0C8-DDE2-4BDA-9DF8-722E3E1A8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10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4672" y="1789938"/>
            <a:ext cx="7278624" cy="44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5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21.05.2021</a:t>
            </a:r>
            <a:r>
              <a:rPr lang="ru-RU" sz="45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.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                              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                                              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45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Тема урока: 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Решение заданий ОГЭ</a:t>
            </a:r>
            <a:b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№1-5(по теме</a:t>
            </a:r>
            <a:r>
              <a:rPr lang="en-US" sz="45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:”</a:t>
            </a:r>
            <a:r>
              <a:rPr lang="ru-RU" sz="4500" dirty="0" err="1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Осаго</a:t>
            </a:r>
            <a:r>
              <a:rPr lang="en-US" sz="45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”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)</a:t>
            </a:r>
          </a:p>
          <a:p>
            <a:endParaRPr lang="ru-RU" sz="4500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                  №1</a:t>
            </a:r>
            <a: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45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204650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Прочитайте внимательно текст и выполните задания 1 – 5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Часть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07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/>
          <a:srcRect l="55159" t="14737" r="4210" b="15787"/>
          <a:stretch/>
        </p:blipFill>
        <p:spPr bwMode="auto">
          <a:xfrm>
            <a:off x="8398" y="-99392"/>
            <a:ext cx="5038725" cy="68922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899592" y="1772816"/>
            <a:ext cx="39604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51520" y="1916832"/>
            <a:ext cx="165618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51520" y="2392607"/>
            <a:ext cx="42484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1079612" y="3573016"/>
            <a:ext cx="540060" cy="648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635896" y="2708920"/>
            <a:ext cx="12241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51520" y="2852936"/>
            <a:ext cx="13681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386109" y="4922314"/>
            <a:ext cx="540060" cy="1440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/>
          <p:cNvPicPr/>
          <p:nvPr/>
        </p:nvPicPr>
        <p:blipFill rotWithShape="1">
          <a:blip r:embed="rId4"/>
          <a:srcRect l="5347" t="17520" r="52277" b="62972"/>
          <a:stretch/>
        </p:blipFill>
        <p:spPr bwMode="auto">
          <a:xfrm>
            <a:off x="4819819" y="620688"/>
            <a:ext cx="4355465" cy="16040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7812360" y="889866"/>
            <a:ext cx="6480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148064" y="1015028"/>
            <a:ext cx="26642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бъект 24"/>
          <p:cNvSpPr>
            <a:spLocks noGrp="1"/>
          </p:cNvSpPr>
          <p:nvPr>
            <p:ph idx="1"/>
          </p:nvPr>
        </p:nvSpPr>
        <p:spPr>
          <a:xfrm>
            <a:off x="5047122" y="2349994"/>
            <a:ext cx="3639677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/>
              <a:t>На начало 1-го года: </a:t>
            </a:r>
          </a:p>
          <a:p>
            <a:pPr marL="0" indent="0">
              <a:buNone/>
            </a:pPr>
            <a:r>
              <a:rPr lang="ru-RU" sz="2200" dirty="0" smtClean="0"/>
              <a:t>класс – 3, КБМ – 1</a:t>
            </a:r>
          </a:p>
          <a:p>
            <a:pPr marL="0" indent="0">
              <a:buNone/>
            </a:pPr>
            <a:endParaRPr lang="ru-RU" sz="2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187624" y="4922314"/>
            <a:ext cx="360040" cy="144016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375756" y="3789040"/>
            <a:ext cx="612068" cy="50405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187624" y="4912887"/>
            <a:ext cx="1800200" cy="17229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375756" y="3789040"/>
            <a:ext cx="612068" cy="127729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375756" y="4922314"/>
            <a:ext cx="612068" cy="14401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 стрелкой 31"/>
          <p:cNvCxnSpPr/>
          <p:nvPr/>
        </p:nvCxnSpPr>
        <p:spPr>
          <a:xfrm flipH="1" flipV="1">
            <a:off x="755576" y="4653136"/>
            <a:ext cx="1620180" cy="2691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187624" y="4581128"/>
            <a:ext cx="360040" cy="165224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0534" y="3789040"/>
            <a:ext cx="612068" cy="50405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0534" y="3789040"/>
            <a:ext cx="612068" cy="127729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87624" y="4581128"/>
            <a:ext cx="1134978" cy="187743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686831" y="4581128"/>
            <a:ext cx="612068" cy="17144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87677" y="4599982"/>
            <a:ext cx="540060" cy="1440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95536" y="4768871"/>
            <a:ext cx="540060" cy="1440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187624" y="4743998"/>
            <a:ext cx="360040" cy="168889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 стрелкой 42"/>
          <p:cNvCxnSpPr/>
          <p:nvPr/>
        </p:nvCxnSpPr>
        <p:spPr>
          <a:xfrm flipH="1">
            <a:off x="755576" y="4707994"/>
            <a:ext cx="1080120" cy="1611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187624" y="4743998"/>
            <a:ext cx="1134978" cy="17360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710534" y="4752573"/>
            <a:ext cx="612068" cy="16031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 стрелкой 46"/>
          <p:cNvCxnSpPr/>
          <p:nvPr/>
        </p:nvCxnSpPr>
        <p:spPr>
          <a:xfrm flipH="1">
            <a:off x="755576" y="4840879"/>
            <a:ext cx="999537" cy="1534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52120" y="12051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652120" y="18355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87524" y="3429000"/>
            <a:ext cx="684076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бъект 24"/>
          <p:cNvSpPr txBox="1">
            <a:spLocks/>
          </p:cNvSpPr>
          <p:nvPr/>
        </p:nvSpPr>
        <p:spPr>
          <a:xfrm>
            <a:off x="5048652" y="3203549"/>
            <a:ext cx="3639677" cy="128671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200" dirty="0" smtClean="0"/>
              <a:t>На начало 2-го года: (за год 1 страховая выплата)</a:t>
            </a:r>
          </a:p>
          <a:p>
            <a:pPr marL="0" indent="0">
              <a:buFont typeface="Arial" pitchFamily="34" charset="0"/>
              <a:buNone/>
            </a:pPr>
            <a:r>
              <a:rPr lang="ru-RU" sz="2200" dirty="0" smtClean="0"/>
              <a:t>класс – 1, КБМ – 1,55</a:t>
            </a:r>
          </a:p>
          <a:p>
            <a:pPr marL="0" indent="0">
              <a:buFont typeface="Arial" pitchFamily="34" charset="0"/>
              <a:buNone/>
            </a:pPr>
            <a:endParaRPr lang="ru-RU" sz="2200" dirty="0"/>
          </a:p>
        </p:txBody>
      </p:sp>
      <p:sp>
        <p:nvSpPr>
          <p:cNvPr id="52" name="Объект 24"/>
          <p:cNvSpPr txBox="1">
            <a:spLocks/>
          </p:cNvSpPr>
          <p:nvPr/>
        </p:nvSpPr>
        <p:spPr>
          <a:xfrm>
            <a:off x="5047123" y="4427685"/>
            <a:ext cx="3639677" cy="129614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200" dirty="0" smtClean="0"/>
              <a:t>На начало 3-го года: (страховых выплат нет)</a:t>
            </a:r>
          </a:p>
          <a:p>
            <a:pPr marL="0" indent="0">
              <a:buFont typeface="Arial" pitchFamily="34" charset="0"/>
              <a:buNone/>
            </a:pPr>
            <a:r>
              <a:rPr lang="ru-RU" sz="2200" dirty="0" smtClean="0"/>
              <a:t>класс – 2, КБМ – 1,4</a:t>
            </a:r>
          </a:p>
        </p:txBody>
      </p:sp>
      <p:sp>
        <p:nvSpPr>
          <p:cNvPr id="53" name="Объект 24"/>
          <p:cNvSpPr txBox="1">
            <a:spLocks/>
          </p:cNvSpPr>
          <p:nvPr/>
        </p:nvSpPr>
        <p:spPr>
          <a:xfrm>
            <a:off x="5047930" y="5612879"/>
            <a:ext cx="3639677" cy="124512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200" dirty="0" smtClean="0"/>
              <a:t>На начало 4-го года: (страховых выплат нет)</a:t>
            </a:r>
          </a:p>
          <a:p>
            <a:pPr marL="0" indent="0">
              <a:buFont typeface="Arial" pitchFamily="34" charset="0"/>
              <a:buNone/>
            </a:pPr>
            <a:r>
              <a:rPr lang="ru-RU" sz="2200" dirty="0" smtClean="0"/>
              <a:t>класс – 3, КБМ – 1</a:t>
            </a:r>
          </a:p>
          <a:p>
            <a:pPr marL="0" indent="0">
              <a:buFont typeface="Arial" pitchFamily="34" charset="0"/>
              <a:buNone/>
            </a:pPr>
            <a:endParaRPr lang="ru-RU" sz="2200" dirty="0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298675" y="4880311"/>
            <a:ext cx="1278142" cy="21602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83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25" grpId="0" build="p" animBg="1"/>
      <p:bldP spid="26" grpId="0" animBg="1"/>
      <p:bldP spid="27" grpId="0" animBg="1"/>
      <p:bldP spid="28" grpId="0" animBg="1"/>
      <p:bldP spid="29" grpId="0" animBg="1"/>
      <p:bldP spid="30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4" grpId="0" animBg="1"/>
      <p:bldP spid="45" grpId="0" animBg="1"/>
      <p:bldP spid="48" grpId="0"/>
      <p:bldP spid="49" grpId="0"/>
      <p:bldP spid="50" grpId="0" animBg="1"/>
      <p:bldP spid="51" grpId="0" build="p" animBg="1"/>
      <p:bldP spid="52" grpId="0" build="p" animBg="1"/>
      <p:bldP spid="53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113213"/>
            <a:ext cx="9036496" cy="1744787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18585 : (1,4 ∙ 1,77) = 7500 (</a:t>
            </a:r>
            <a:r>
              <a:rPr lang="ru-RU" dirty="0" err="1" smtClean="0"/>
              <a:t>руб</a:t>
            </a:r>
            <a:r>
              <a:rPr lang="ru-RU" dirty="0" smtClean="0"/>
              <a:t>) – базовый тариф;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2) 7500 ∙ 1 ∙1,04 = 7800 (руб.) – </a:t>
            </a:r>
            <a:r>
              <a:rPr lang="ru-RU" sz="2600" dirty="0" smtClean="0"/>
              <a:t>стоимость полиса на 4-й год.</a:t>
            </a:r>
            <a:endParaRPr lang="ru-RU" sz="2600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5347" t="38054" r="52277" b="15344"/>
          <a:stretch/>
        </p:blipFill>
        <p:spPr bwMode="auto">
          <a:xfrm>
            <a:off x="-26019" y="188640"/>
            <a:ext cx="5118082" cy="48965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95536" y="404664"/>
            <a:ext cx="36724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71786" y="3405250"/>
            <a:ext cx="8640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823821" y="3597524"/>
            <a:ext cx="87597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59632" y="6926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41407" y="6926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68807" y="6834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24984" y="66894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1427" y="1880449"/>
            <a:ext cx="576064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64060" y="1893082"/>
            <a:ext cx="2479628" cy="20339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632633" y="1038277"/>
            <a:ext cx="418704" cy="10581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87511" y="1880449"/>
            <a:ext cx="463826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085041" y="3597524"/>
            <a:ext cx="656365" cy="376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1,04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95536" y="4365104"/>
            <a:ext cx="142828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353801" y="4365104"/>
            <a:ext cx="142828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699792" y="4529379"/>
            <a:ext cx="142828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бъект 24"/>
          <p:cNvSpPr txBox="1">
            <a:spLocks/>
          </p:cNvSpPr>
          <p:nvPr/>
        </p:nvSpPr>
        <p:spPr>
          <a:xfrm>
            <a:off x="5251273" y="116633"/>
            <a:ext cx="3639677" cy="41044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000" dirty="0" smtClean="0"/>
              <a:t>На начало 1-го года: </a:t>
            </a:r>
          </a:p>
          <a:p>
            <a:pPr marL="0" indent="0">
              <a:buFont typeface="Arial" pitchFamily="34" charset="0"/>
              <a:buNone/>
            </a:pPr>
            <a:r>
              <a:rPr lang="ru-RU" sz="2000" dirty="0" smtClean="0"/>
              <a:t>класс – 3, КБМ – 1</a:t>
            </a:r>
          </a:p>
          <a:p>
            <a:pPr marL="0" indent="0">
              <a:buFont typeface="Arial" pitchFamily="34" charset="0"/>
              <a:buNone/>
            </a:pPr>
            <a:endParaRPr lang="ru-RU" sz="2000" dirty="0"/>
          </a:p>
        </p:txBody>
      </p:sp>
      <p:sp>
        <p:nvSpPr>
          <p:cNvPr id="27" name="Объект 24"/>
          <p:cNvSpPr txBox="1">
            <a:spLocks/>
          </p:cNvSpPr>
          <p:nvPr/>
        </p:nvSpPr>
        <p:spPr>
          <a:xfrm>
            <a:off x="5252803" y="970188"/>
            <a:ext cx="3639677" cy="11262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000" dirty="0" smtClean="0"/>
              <a:t>На начало 2-го года: (за год 1 страховая выплата)</a:t>
            </a:r>
          </a:p>
          <a:p>
            <a:pPr marL="0" indent="0">
              <a:buFont typeface="Arial" pitchFamily="34" charset="0"/>
              <a:buNone/>
            </a:pPr>
            <a:r>
              <a:rPr lang="ru-RU" sz="2000" dirty="0" smtClean="0"/>
              <a:t>класс – 1, КБМ – 1,55</a:t>
            </a:r>
          </a:p>
          <a:p>
            <a:pPr marL="0" indent="0">
              <a:buFont typeface="Arial" pitchFamily="34" charset="0"/>
              <a:buNone/>
            </a:pPr>
            <a:endParaRPr lang="ru-RU" sz="2000" dirty="0"/>
          </a:p>
        </p:txBody>
      </p:sp>
      <p:sp>
        <p:nvSpPr>
          <p:cNvPr id="28" name="Объект 24"/>
          <p:cNvSpPr txBox="1">
            <a:spLocks/>
          </p:cNvSpPr>
          <p:nvPr/>
        </p:nvSpPr>
        <p:spPr>
          <a:xfrm>
            <a:off x="5251274" y="2070111"/>
            <a:ext cx="3639677" cy="107085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000" u="sng" dirty="0" smtClean="0"/>
              <a:t>На начало 3-го года</a:t>
            </a:r>
            <a:r>
              <a:rPr lang="ru-RU" sz="2000" dirty="0" smtClean="0"/>
              <a:t>: (страховых выплат нет)</a:t>
            </a:r>
          </a:p>
          <a:p>
            <a:pPr marL="0" indent="0">
              <a:buFont typeface="Arial" pitchFamily="34" charset="0"/>
              <a:buNone/>
            </a:pPr>
            <a:r>
              <a:rPr lang="ru-RU" sz="2000" dirty="0" smtClean="0"/>
              <a:t>класс – 2, КБМ – 1,4</a:t>
            </a:r>
          </a:p>
        </p:txBody>
      </p:sp>
      <p:sp>
        <p:nvSpPr>
          <p:cNvPr id="29" name="Объект 24"/>
          <p:cNvSpPr txBox="1">
            <a:spLocks/>
          </p:cNvSpPr>
          <p:nvPr/>
        </p:nvSpPr>
        <p:spPr>
          <a:xfrm>
            <a:off x="5252803" y="3140968"/>
            <a:ext cx="3639677" cy="124512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000" u="sng" dirty="0" smtClean="0"/>
              <a:t>На начало 4-го года</a:t>
            </a:r>
            <a:r>
              <a:rPr lang="ru-RU" sz="2000" dirty="0" smtClean="0"/>
              <a:t>: (страховых выплат нет)</a:t>
            </a:r>
          </a:p>
          <a:p>
            <a:pPr marL="0" indent="0">
              <a:buFont typeface="Arial" pitchFamily="34" charset="0"/>
              <a:buNone/>
            </a:pPr>
            <a:r>
              <a:rPr lang="ru-RU" sz="2000" dirty="0" smtClean="0"/>
              <a:t>класс – 3, КБМ – 1</a:t>
            </a:r>
          </a:p>
          <a:p>
            <a:pPr marL="0" indent="0">
              <a:buFont typeface="Arial" pitchFamily="34" charset="0"/>
              <a:buNone/>
            </a:pPr>
            <a:endParaRPr lang="ru-RU" sz="20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168808" y="1712683"/>
            <a:ext cx="463826" cy="1922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115616" y="4709002"/>
            <a:ext cx="656365" cy="376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7800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88532" y="4961409"/>
            <a:ext cx="656365" cy="376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КБМ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48148" y="4941168"/>
            <a:ext cx="656365" cy="376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КВС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Прямая со стрелкой 34"/>
          <p:cNvCxnSpPr>
            <a:endCxn id="32" idx="3"/>
          </p:cNvCxnSpPr>
          <p:nvPr/>
        </p:nvCxnSpPr>
        <p:spPr>
          <a:xfrm flipH="1">
            <a:off x="2544897" y="2996952"/>
            <a:ext cx="4331359" cy="215254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30" idx="2"/>
          </p:cNvCxnSpPr>
          <p:nvPr/>
        </p:nvCxnSpPr>
        <p:spPr>
          <a:xfrm>
            <a:off x="2400721" y="1904957"/>
            <a:ext cx="775609" cy="31802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1771981" y="4150834"/>
            <a:ext cx="5104275" cy="208647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2587511" y="2096474"/>
            <a:ext cx="260638" cy="42848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299712" y="5933138"/>
            <a:ext cx="656365" cy="376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КБМ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043427" y="5935148"/>
            <a:ext cx="656365" cy="376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КВС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 flipH="1">
            <a:off x="1085041" y="970188"/>
            <a:ext cx="1547593" cy="838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5252803" y="2168861"/>
            <a:ext cx="3495661" cy="972107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85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49" grpId="0"/>
      <p:bldP spid="50" grpId="0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3212977"/>
                <a:ext cx="8229600" cy="2232248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ru-RU" sz="2400" dirty="0" smtClean="0"/>
                  <a:t>11ч 11мин 51 сек – 11ч 10мин 33 сек = =1мин 18сек = 78сек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/>
                          </a:rPr>
                          <m:t>78</m:t>
                        </m:r>
                      </m:num>
                      <m:den>
                        <m:r>
                          <a:rPr lang="ru-RU" sz="2400" b="0" i="1" smtClean="0">
                            <a:latin typeface="Cambria Math"/>
                          </a:rPr>
                          <m:t>3600</m:t>
                        </m:r>
                      </m:den>
                    </m:f>
                    <m:r>
                      <a:rPr lang="ru-RU" sz="2400" b="0" i="1" smtClean="0">
                        <a:latin typeface="Cambria Math"/>
                      </a:rPr>
                      <m:t>ч −время;</m:t>
                    </m:r>
                  </m:oMath>
                </a14:m>
                <a:endParaRPr lang="ru-RU" sz="2400" b="0" dirty="0" smtClean="0"/>
              </a:p>
              <a:p>
                <a:pPr marL="514350" indent="-514350">
                  <a:buAutoNum type="arabicParenR"/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</a:rPr>
                  <a:t> = S:t = </a:t>
                </a:r>
                <a:r>
                  <a:rPr lang="en-US" sz="2400" b="0" dirty="0" smtClean="0">
                    <a:latin typeface="+mj-lt"/>
                    <a:cs typeface="Times New Roman" pitchFamily="18" charset="0"/>
                  </a:rPr>
                  <a:t>2,6 </a:t>
                </a:r>
                <a:r>
                  <a:rPr lang="ru-RU" sz="2400" dirty="0" smtClean="0">
                    <a:latin typeface="+mj-lt"/>
                    <a:cs typeface="Times New Roman" pitchFamily="18" charset="0"/>
                  </a:rPr>
                  <a:t>км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/>
                            <a:cs typeface="Times New Roman" pitchFamily="18" charset="0"/>
                          </a:rPr>
                          <m:t>78</m:t>
                        </m:r>
                      </m:num>
                      <m:den>
                        <m:r>
                          <a:rPr lang="ru-RU" sz="2400" b="0" i="1" smtClean="0">
                            <a:latin typeface="Cambria Math"/>
                            <a:cs typeface="Times New Roman" pitchFamily="18" charset="0"/>
                          </a:rPr>
                          <m:t>3600</m:t>
                        </m:r>
                      </m:den>
                    </m:f>
                    <m:r>
                      <a:rPr lang="ru-RU" sz="2400" b="0" i="1" smtClean="0">
                        <a:latin typeface="Cambria Math"/>
                        <a:cs typeface="Times New Roman" pitchFamily="18" charset="0"/>
                      </a:rPr>
                      <m:t>ч=</m:t>
                    </m:r>
                    <m:f>
                      <m:fPr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/>
                            <a:cs typeface="Times New Roman" pitchFamily="18" charset="0"/>
                          </a:rPr>
                          <m:t>26</m:t>
                        </m:r>
                        <m:r>
                          <a:rPr lang="ru-RU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∙3600</m:t>
                        </m:r>
                      </m:num>
                      <m:den>
                        <m:r>
                          <a:rPr lang="ru-RU" sz="2400" b="0" i="1" smtClean="0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  <m:r>
                          <a:rPr lang="ru-RU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∙78</m:t>
                        </m:r>
                      </m:den>
                    </m:f>
                  </m:oMath>
                </a14:m>
                <a:r>
                  <a:rPr lang="ru-RU" sz="2400" b="0" dirty="0" smtClean="0">
                    <a:latin typeface="+mj-lt"/>
                    <a:cs typeface="Times New Roman" pitchFamily="18" charset="0"/>
                  </a:rPr>
                  <a:t>км/ч = </a:t>
                </a:r>
              </a:p>
              <a:p>
                <a:pPr marL="514350" indent="-514350">
                  <a:buAutoNum type="arabicParenR"/>
                </a:pP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3212977"/>
                <a:ext cx="8229600" cy="2232248"/>
              </a:xfrm>
              <a:blipFill rotWithShape="1">
                <a:blip r:embed="rId2"/>
                <a:stretch>
                  <a:fillRect l="-1111" t="-24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/>
          <p:nvPr/>
        </p:nvPicPr>
        <p:blipFill rotWithShape="1">
          <a:blip r:embed="rId3"/>
          <a:srcRect l="53465" t="18913" r="4356" b="64603"/>
          <a:stretch/>
        </p:blipFill>
        <p:spPr bwMode="auto">
          <a:xfrm>
            <a:off x="12410" y="692696"/>
            <a:ext cx="7370358" cy="23042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697589" y="945103"/>
            <a:ext cx="231457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59632" y="1124744"/>
            <a:ext cx="115212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83568" y="2060848"/>
            <a:ext cx="301402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Объект 2"/>
              <p:cNvSpPr txBox="1">
                <a:spLocks/>
              </p:cNvSpPr>
              <p:nvPr/>
            </p:nvSpPr>
            <p:spPr>
              <a:xfrm>
                <a:off x="323528" y="4725144"/>
                <a:ext cx="8229600" cy="7920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400" dirty="0" smtClean="0">
                    <a:latin typeface="+mj-lt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/>
                            <a:cs typeface="Times New Roman" pitchFamily="18" charset="0"/>
                          </a:rPr>
                          <m:t>360</m:t>
                        </m:r>
                      </m:num>
                      <m:den>
                        <m:r>
                          <a:rPr lang="ru-RU" sz="24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400" dirty="0" smtClean="0">
                    <a:latin typeface="+mj-lt"/>
                    <a:cs typeface="Times New Roman" pitchFamily="18" charset="0"/>
                  </a:rPr>
                  <a:t>км/ч =120км/ч – скорость;</a:t>
                </a:r>
              </a:p>
              <a:p>
                <a:pPr marL="0" indent="0">
                  <a:buNone/>
                </a:pPr>
                <a:endParaRPr lang="ru-RU" sz="2400" dirty="0"/>
              </a:p>
            </p:txBody>
          </p:sp>
        </mc:Choice>
        <mc:Fallback xmlns="">
          <p:sp>
            <p:nvSpPr>
              <p:cNvPr id="12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725144"/>
                <a:ext cx="8229600" cy="792088"/>
              </a:xfrm>
              <a:prstGeom prst="rect">
                <a:avLst/>
              </a:prstGeom>
              <a:blipFill rotWithShape="1">
                <a:blip r:embed="rId4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>
            <a:off x="4375555" y="4605636"/>
            <a:ext cx="298298" cy="14401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69300" y="4183958"/>
            <a:ext cx="144016" cy="28803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4220422" y="4221088"/>
            <a:ext cx="288032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759874" y="4587978"/>
            <a:ext cx="192739" cy="2091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67944" y="40050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1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32040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3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51720" y="249289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323528" y="5373216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>
                <a:latin typeface="+mj-lt"/>
                <a:cs typeface="Times New Roman" pitchFamily="18" charset="0"/>
              </a:rPr>
              <a:t>3) 120км/ч - 100км/ч = 20 км/ч – на столько скорость движения превышает допустимую.</a:t>
            </a:r>
            <a:endParaRPr lang="ru-RU" sz="2400" dirty="0">
              <a:latin typeface="+mj-lt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arenR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1203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2" grpId="0" build="p"/>
      <p:bldP spid="21" grpId="0"/>
      <p:bldP spid="22" grpId="0"/>
      <p:bldP spid="25" grpId="0"/>
      <p:bldP spid="26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227</Words>
  <Application>Microsoft Office PowerPoint</Application>
  <PresentationFormat>Экран (4:3)</PresentationFormat>
  <Paragraphs>44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Прочитайте внимательно текст и выполните задания 1 – 5 </vt:lpstr>
      <vt:lpstr>Презентация PowerPoint</vt:lpstr>
      <vt:lpstr>Презентация PowerPoint</vt:lpstr>
      <vt:lpstr>Презентация PowerPoint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-</dc:creator>
  <cp:lastModifiedBy>777</cp:lastModifiedBy>
  <cp:revision>14</cp:revision>
  <dcterms:created xsi:type="dcterms:W3CDTF">2020-04-23T19:09:30Z</dcterms:created>
  <dcterms:modified xsi:type="dcterms:W3CDTF">2021-05-20T18:38:28Z</dcterms:modified>
</cp:coreProperties>
</file>