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7"/>
  </p:notesMasterIdLst>
  <p:sldIdLst>
    <p:sldId id="270" r:id="rId2"/>
    <p:sldId id="269" r:id="rId3"/>
    <p:sldId id="257" r:id="rId4"/>
    <p:sldId id="258" r:id="rId5"/>
    <p:sldId id="260" r:id="rId6"/>
    <p:sldId id="271" r:id="rId7"/>
    <p:sldId id="261" r:id="rId8"/>
    <p:sldId id="262" r:id="rId9"/>
    <p:sldId id="263" r:id="rId10"/>
    <p:sldId id="264" r:id="rId11"/>
    <p:sldId id="265" r:id="rId12"/>
    <p:sldId id="266" r:id="rId13"/>
    <p:sldId id="272" r:id="rId14"/>
    <p:sldId id="273" r:id="rId15"/>
    <p:sldId id="268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815" autoAdjust="0"/>
    <p:restoredTop sz="94553" autoAdjust="0"/>
  </p:normalViewPr>
  <p:slideViewPr>
    <p:cSldViewPr>
      <p:cViewPr varScale="1">
        <p:scale>
          <a:sx n="102" d="100"/>
          <a:sy n="102" d="100"/>
        </p:scale>
        <p:origin x="1476" y="11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0B1AFE6-E36D-4A50-BFDA-E735B318AF0E}" type="datetimeFigureOut">
              <a:rPr lang="ru-RU" smtClean="0"/>
              <a:t>18.11.2024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5D93E2A-6A05-4B3F-A491-B7B604BCA8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73677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0" y="0"/>
            <a:ext cx="9144677" cy="6858000"/>
            <a:chOff x="0" y="0"/>
            <a:chExt cx="9144677" cy="6858000"/>
          </a:xfrm>
        </p:grpSpPr>
        <p:pic>
          <p:nvPicPr>
            <p:cNvPr id="8" name="Picture 7" descr="SD-PanelTitle-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11" name="Rectangle 10"/>
            <p:cNvSpPr/>
            <p:nvPr/>
          </p:nvSpPr>
          <p:spPr>
            <a:xfrm>
              <a:off x="1515532" y="1520422"/>
              <a:ext cx="6112935" cy="3818468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2" name="Picture 11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0" y="3128434"/>
              <a:ext cx="1664208" cy="612648"/>
            </a:xfrm>
            <a:prstGeom prst="rect">
              <a:avLst/>
            </a:prstGeom>
          </p:spPr>
        </p:pic>
        <p:pic>
          <p:nvPicPr>
            <p:cNvPr id="13" name="Picture 12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7480469" y="3128434"/>
              <a:ext cx="1664208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21934" y="1811863"/>
            <a:ext cx="5308866" cy="1515533"/>
          </a:xfrm>
        </p:spPr>
        <p:txBody>
          <a:bodyPr anchor="b">
            <a:noAutofit/>
          </a:bodyPr>
          <a:lstStyle>
            <a:lvl1pPr algn="ctr">
              <a:defRPr sz="48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21934" y="3598327"/>
            <a:ext cx="5308866" cy="1377651"/>
          </a:xfrm>
        </p:spPr>
        <p:txBody>
          <a:bodyPr anchor="t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65417" y="5054602"/>
            <a:ext cx="673276" cy="279400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18.11.2024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21934" y="5054602"/>
            <a:ext cx="4064860" cy="279400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17317" y="5054602"/>
            <a:ext cx="413483" cy="279400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2019825" y="3471329"/>
            <a:ext cx="511308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229136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4815415"/>
            <a:ext cx="6798734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26260" y="1032933"/>
            <a:ext cx="7091482" cy="33612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6" y="5382153"/>
            <a:ext cx="6798734" cy="49371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18.11.2024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49074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06873"/>
            <a:ext cx="6798734" cy="309786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275666"/>
            <a:ext cx="6798736" cy="160020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5" y="4140199"/>
            <a:ext cx="660642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1660495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34333" y="982132"/>
            <a:ext cx="6400250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00200" y="3352799"/>
            <a:ext cx="5892798" cy="651933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3" y="4343400"/>
            <a:ext cx="6798738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849969" y="905362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33503" y="2827870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278466" y="4140199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626289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9" y="3308581"/>
            <a:ext cx="679872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4777381"/>
            <a:ext cx="679873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805793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09416" y="982132"/>
            <a:ext cx="632516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8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639312"/>
            <a:ext cx="6798730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529667"/>
            <a:ext cx="6798736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878060" y="89689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649796" y="260772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278466" y="342900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5358704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82131"/>
            <a:ext cx="6798734" cy="2294467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3200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566160"/>
            <a:ext cx="6798730" cy="905256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6" y="4470400"/>
            <a:ext cx="6798734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9" y="3429000"/>
            <a:ext cx="6606421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0546927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5" y="2490135"/>
            <a:ext cx="6798736" cy="3385733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60642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6203780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356667" y="906873"/>
            <a:ext cx="1618930" cy="496899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7" y="906873"/>
            <a:ext cx="4915509" cy="4968993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6245512" y="906873"/>
            <a:ext cx="0" cy="4968993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692266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278465" y="235626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62663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78465" y="1641413"/>
            <a:ext cx="6595534" cy="1822514"/>
          </a:xfrm>
        </p:spPr>
        <p:txBody>
          <a:bodyPr anchor="b">
            <a:normAutofit/>
          </a:bodyPr>
          <a:lstStyle>
            <a:lvl1pPr algn="ctr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78465" y="3734859"/>
            <a:ext cx="6595534" cy="1090015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cxnSp>
        <p:nvCxnSpPr>
          <p:cNvPr id="31" name="Straight Connector 30"/>
          <p:cNvCxnSpPr/>
          <p:nvPr/>
        </p:nvCxnSpPr>
        <p:spPr>
          <a:xfrm>
            <a:off x="1278466" y="3599392"/>
            <a:ext cx="659553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62366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278465" y="235626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5152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18.11.2024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51574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76868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1832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1832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18.11.2024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cxnSp>
        <p:nvCxnSpPr>
          <p:cNvPr id="41" name="Straight Connector 40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489384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15337"/>
            <a:ext cx="6798735" cy="130386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18.11.2024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372322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18.11.2024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38681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388534"/>
            <a:ext cx="2536798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20062" y="982132"/>
            <a:ext cx="3855539" cy="4893735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031065"/>
            <a:ext cx="2536798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18.11.2024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>
            <a:off x="1278466" y="2912533"/>
            <a:ext cx="233359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440411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883832"/>
            <a:ext cx="3632202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069" y="1032933"/>
            <a:ext cx="2929463" cy="4792136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255432"/>
            <a:ext cx="3632201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18.11.2024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29233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9152467" cy="6858000"/>
            <a:chOff x="0" y="0"/>
            <a:chExt cx="9152467" cy="6858000"/>
          </a:xfrm>
        </p:grpSpPr>
        <p:pic>
          <p:nvPicPr>
            <p:cNvPr id="8" name="Picture 7" descr="S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553888" y="542807"/>
              <a:ext cx="8039776" cy="5756392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0" y="3128434"/>
              <a:ext cx="68580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8466667" y="3128434"/>
              <a:ext cx="68580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2490135"/>
            <a:ext cx="6798736" cy="344499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56670" y="5960533"/>
            <a:ext cx="1148283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4C71EC6-210F-42DE-9C53-41977AD35B3D}" type="datetimeFigureOut">
              <a:rPr lang="ru-RU" smtClean="0"/>
              <a:t>18.11.2024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76865" y="5960533"/>
            <a:ext cx="510466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80091" y="5960533"/>
            <a:ext cx="39551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32651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  <p:sldLayoutId id="214748368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2276872"/>
            <a:ext cx="7128792" cy="1303867"/>
          </a:xfrm>
        </p:spPr>
        <p:txBody>
          <a:bodyPr>
            <a:normAutofit fontScale="90000"/>
          </a:bodyPr>
          <a:lstStyle/>
          <a:p>
            <a:pPr algn="r"/>
            <a:r>
              <a:rPr lang="ru-RU" sz="4400" dirty="0" smtClean="0"/>
              <a:t>«Если </a:t>
            </a:r>
            <a:r>
              <a:rPr lang="ru-RU" sz="4400" dirty="0"/>
              <a:t>вы хотите участвовать в большой жизни, то наполняйте свою голову математикой, пока есть к тому возможность. Она окажет вам потом огромную помощь во всей вашей </a:t>
            </a:r>
            <a:r>
              <a:rPr lang="ru-RU" sz="4400" dirty="0" smtClean="0"/>
              <a:t>работе</a:t>
            </a:r>
            <a:r>
              <a:rPr lang="ru-RU" sz="4400" dirty="0" smtClean="0"/>
              <a:t>».</a:t>
            </a:r>
            <a:r>
              <a:rPr lang="ru-RU" sz="4400" dirty="0" smtClean="0"/>
              <a:t> </a:t>
            </a:r>
            <a:r>
              <a:rPr lang="ru-RU" sz="4400" dirty="0" smtClean="0"/>
              <a:t/>
            </a:r>
            <a:br>
              <a:rPr lang="ru-RU" sz="4400" dirty="0" smtClean="0"/>
            </a:br>
            <a:r>
              <a:rPr lang="ru-RU" sz="3100" dirty="0" smtClean="0"/>
              <a:t>М</a:t>
            </a:r>
            <a:r>
              <a:rPr lang="ru-RU" sz="3100" dirty="0"/>
              <a:t>. И. Калинин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512821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39552" y="548680"/>
            <a:ext cx="8229600" cy="706090"/>
          </a:xfrm>
        </p:spPr>
        <p:txBody>
          <a:bodyPr>
            <a:normAutofit/>
          </a:bodyPr>
          <a:lstStyle/>
          <a:p>
            <a:r>
              <a:rPr lang="ru-RU" dirty="0" smtClean="0"/>
              <a:t>№8</a:t>
            </a:r>
            <a:endParaRPr lang="ru-RU" dirty="0"/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666523"/>
          </a:xfrm>
        </p:spPr>
        <p:txBody>
          <a:bodyPr>
            <a:normAutofit/>
          </a:bodyPr>
          <a:lstStyle/>
          <a:p>
            <a:r>
              <a:rPr lang="ru-RU" sz="3200" dirty="0" smtClean="0"/>
              <a:t>У </a:t>
            </a:r>
            <a:r>
              <a:rPr lang="ru-RU" sz="3200" dirty="0"/>
              <a:t>бабушки 15 чашек: 9 с красными цветами, остальные с синими. Бабушка наливает чай в случайно выбранную чашку. Найдите вероятность того, что это будет чашка с синими цветами.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558894" y="4725144"/>
            <a:ext cx="243650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>
                <a:solidFill>
                  <a:srgbClr val="FF0000"/>
                </a:solidFill>
                <a:latin typeface="Calibri"/>
                <a:ea typeface="Calibri"/>
                <a:cs typeface="Times New Roman"/>
              </a:rPr>
              <a:t>Ответ: </a:t>
            </a:r>
            <a:r>
              <a:rPr lang="ru-RU" sz="4000" dirty="0" smtClean="0">
                <a:latin typeface="Calibri"/>
                <a:ea typeface="Calibri"/>
                <a:cs typeface="Times New Roman"/>
              </a:rPr>
              <a:t>0,4</a:t>
            </a:r>
            <a:r>
              <a:rPr lang="ru-RU" sz="4000" dirty="0" smtClean="0">
                <a:solidFill>
                  <a:srgbClr val="FF0000"/>
                </a:solidFill>
                <a:latin typeface="Calibri"/>
                <a:ea typeface="Calibri"/>
                <a:cs typeface="Times New Roman"/>
              </a:rPr>
              <a:t> 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12068286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60040" y="476672"/>
            <a:ext cx="8229600" cy="504056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№9</a:t>
            </a:r>
            <a:endParaRPr lang="ru-RU" dirty="0"/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662880" y="332656"/>
            <a:ext cx="8229600" cy="6192688"/>
          </a:xfrm>
        </p:spPr>
        <p:txBody>
          <a:bodyPr/>
          <a:lstStyle/>
          <a:p>
            <a:pPr marL="0" lvl="0" indent="0">
              <a:buNone/>
            </a:pPr>
            <a:endParaRPr lang="ru-RU" dirty="0"/>
          </a:p>
          <a:p>
            <a:r>
              <a:rPr lang="ru-RU" dirty="0"/>
              <a:t>На диаграмме показано количество SMS, присланных слушателями за каждый час четырёхчасового эфира программы по заявкам на радио. Определите, на сколько больше сообщений было прислано за последние два часа программы по сравнению с первыми двумя часами этой программы.</a:t>
            </a:r>
          </a:p>
          <a:p>
            <a:endParaRPr lang="ru-RU" dirty="0"/>
          </a:p>
        </p:txBody>
      </p:sp>
      <p:pic>
        <p:nvPicPr>
          <p:cNvPr id="4" name="Рисунок 3" descr="http://opengia.ru/resources/0BDA50EA8CD5B0F647D2D22BB7119A4D-GMA2014150304-innerimg0/repr-0.p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2852936"/>
            <a:ext cx="5976664" cy="3284984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Прямоугольник 4"/>
          <p:cNvSpPr/>
          <p:nvPr/>
        </p:nvSpPr>
        <p:spPr>
          <a:xfrm>
            <a:off x="755576" y="5430034"/>
            <a:ext cx="230826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>
                <a:solidFill>
                  <a:srgbClr val="FF0000"/>
                </a:solidFill>
                <a:latin typeface="Calibri"/>
                <a:ea typeface="Calibri"/>
                <a:cs typeface="Times New Roman"/>
              </a:rPr>
              <a:t>Ответ: </a:t>
            </a:r>
            <a:r>
              <a:rPr lang="ru-RU" sz="4000" dirty="0" smtClean="0">
                <a:latin typeface="Calibri"/>
                <a:ea typeface="Calibri"/>
                <a:cs typeface="Times New Roman"/>
              </a:rPr>
              <a:t>40</a:t>
            </a:r>
            <a:r>
              <a:rPr lang="ru-RU" sz="4000" dirty="0" smtClean="0">
                <a:solidFill>
                  <a:srgbClr val="FF0000"/>
                </a:solidFill>
                <a:latin typeface="Calibri"/>
                <a:ea typeface="Calibri"/>
                <a:cs typeface="Times New Roman"/>
              </a:rPr>
              <a:t> 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21407422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61433" y="764704"/>
            <a:ext cx="8229600" cy="562074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№10</a:t>
            </a:r>
            <a:endParaRPr lang="ru-RU" dirty="0"/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176865" y="1700809"/>
            <a:ext cx="6798736" cy="2736304"/>
          </a:xfrm>
        </p:spPr>
        <p:txBody>
          <a:bodyPr/>
          <a:lstStyle/>
          <a:p>
            <a:r>
              <a:rPr lang="ru-RU" sz="3600" dirty="0" smtClean="0"/>
              <a:t>Принтер </a:t>
            </a:r>
            <a:r>
              <a:rPr lang="ru-RU" sz="3600" dirty="0"/>
              <a:t>печатает одну страницу за 5 секунд. Сколько страниц можно напечатать на этом принтере за 6,5 минут?</a:t>
            </a:r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259632" y="5013176"/>
            <a:ext cx="230826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>
                <a:solidFill>
                  <a:srgbClr val="FF0000"/>
                </a:solidFill>
                <a:latin typeface="Calibri"/>
                <a:ea typeface="Calibri"/>
                <a:cs typeface="Times New Roman"/>
              </a:rPr>
              <a:t>Ответ: </a:t>
            </a:r>
            <a:r>
              <a:rPr lang="ru-RU" sz="4000" dirty="0" smtClean="0">
                <a:latin typeface="Calibri"/>
                <a:ea typeface="Calibri"/>
                <a:cs typeface="Times New Roman"/>
              </a:rPr>
              <a:t>78</a:t>
            </a:r>
            <a:r>
              <a:rPr lang="ru-RU" sz="4000" dirty="0" smtClean="0">
                <a:solidFill>
                  <a:srgbClr val="FF0000"/>
                </a:solidFill>
                <a:latin typeface="Calibri"/>
                <a:ea typeface="Calibri"/>
                <a:cs typeface="Times New Roman"/>
              </a:rPr>
              <a:t> 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17060754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Подведение итогов!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65288" y="2490788"/>
            <a:ext cx="5221361" cy="3444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54747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Picture background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6866" y="1052736"/>
            <a:ext cx="6984761" cy="39289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905817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79512" y="692696"/>
            <a:ext cx="8229600" cy="5544616"/>
          </a:xfrm>
        </p:spPr>
        <p:txBody>
          <a:bodyPr/>
          <a:lstStyle/>
          <a:p>
            <a:r>
              <a:rPr lang="ru-RU" sz="4000" dirty="0" smtClean="0"/>
              <a:t/>
            </a:r>
            <a:br>
              <a:rPr lang="ru-RU" sz="4000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755576" y="-459432"/>
            <a:ext cx="8229600" cy="4464496"/>
          </a:xfrm>
        </p:spPr>
        <p:txBody>
          <a:bodyPr/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pPr marL="109728" indent="0">
              <a:buNone/>
            </a:pPr>
            <a:r>
              <a:rPr lang="ru-RU" sz="4000" dirty="0" smtClean="0"/>
              <a:t>Источники информации:</a:t>
            </a:r>
            <a:endParaRPr lang="ru-RU" sz="4000" dirty="0"/>
          </a:p>
          <a:p>
            <a:endParaRPr lang="ru-RU" dirty="0" smtClean="0"/>
          </a:p>
          <a:p>
            <a:r>
              <a:rPr lang="ru-RU" dirty="0" smtClean="0"/>
              <a:t>В презентации использованы материалы с </a:t>
            </a:r>
            <a:r>
              <a:rPr lang="ru-RU" smtClean="0"/>
              <a:t>сайта </a:t>
            </a:r>
          </a:p>
          <a:p>
            <a:pPr marL="0" indent="0">
              <a:buNone/>
            </a:pPr>
            <a:r>
              <a:rPr lang="ru-RU" smtClean="0"/>
              <a:t>ФИПИ </a:t>
            </a:r>
            <a:r>
              <a:rPr lang="ru-RU" dirty="0" smtClean="0"/>
              <a:t>( открытый банк заданий 2024г.).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433191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67544" y="1340768"/>
            <a:ext cx="8229600" cy="2304256"/>
          </a:xfrm>
        </p:spPr>
        <p:txBody>
          <a:bodyPr>
            <a:normAutofit/>
          </a:bodyPr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251520" y="692696"/>
            <a:ext cx="8229600" cy="5040560"/>
          </a:xfrm>
        </p:spPr>
        <p:txBody>
          <a:bodyPr>
            <a:normAutofit/>
          </a:bodyPr>
          <a:lstStyle/>
          <a:p>
            <a:pPr marL="109728" indent="0" algn="ctr">
              <a:buNone/>
            </a:pPr>
            <a:endParaRPr lang="ru-RU" sz="4800" dirty="0" smtClean="0"/>
          </a:p>
          <a:p>
            <a:pPr marL="109728" indent="0" algn="ctr">
              <a:buNone/>
            </a:pPr>
            <a:r>
              <a:rPr lang="ru-RU" sz="4800" dirty="0" smtClean="0"/>
              <a:t>Решение </a:t>
            </a:r>
            <a:r>
              <a:rPr lang="ru-RU" sz="4800" dirty="0" smtClean="0"/>
              <a:t>задач модуля </a:t>
            </a:r>
          </a:p>
          <a:p>
            <a:pPr marL="109728" indent="0" algn="ctr">
              <a:buNone/>
            </a:pPr>
            <a:r>
              <a:rPr lang="ru-RU" sz="6000" dirty="0" smtClean="0"/>
              <a:t>«Реальная математика»</a:t>
            </a:r>
          </a:p>
          <a:p>
            <a:pPr marL="109728" indent="0">
              <a:buNone/>
            </a:pPr>
            <a:endParaRPr lang="ru-RU" dirty="0"/>
          </a:p>
          <a:p>
            <a:pPr marL="109728" indent="0">
              <a:buNone/>
            </a:pPr>
            <a:endParaRPr lang="ru-RU" dirty="0" smtClean="0"/>
          </a:p>
          <a:p>
            <a:pPr marL="109728" indent="0">
              <a:buNone/>
            </a:pPr>
            <a:endParaRPr lang="ru-RU" dirty="0"/>
          </a:p>
          <a:p>
            <a:pPr marL="109728" indent="0">
              <a:buNone/>
            </a:pPr>
            <a:endParaRPr lang="ru-RU" dirty="0" smtClean="0"/>
          </a:p>
          <a:p>
            <a:pPr marL="109728" indent="0">
              <a:buNone/>
            </a:pPr>
            <a:endParaRPr lang="ru-RU" dirty="0"/>
          </a:p>
          <a:p>
            <a:pPr marL="109728" indent="0">
              <a:buNone/>
            </a:pPr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val="42000499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95536" y="1052736"/>
            <a:ext cx="8229600" cy="490066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 №1</a:t>
            </a:r>
            <a:endParaRPr lang="ru-RU" dirty="0"/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176865" y="2490135"/>
            <a:ext cx="6798736" cy="2739065"/>
          </a:xfrm>
        </p:spPr>
        <p:txBody>
          <a:bodyPr>
            <a:normAutofit lnSpcReduction="10000"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3600" dirty="0" smtClean="0">
                <a:latin typeface="Calibri"/>
                <a:ea typeface="Calibri"/>
                <a:cs typeface="Times New Roman"/>
              </a:rPr>
              <a:t>Для </a:t>
            </a:r>
            <a:r>
              <a:rPr lang="ru-RU" sz="3600" dirty="0">
                <a:latin typeface="Calibri"/>
                <a:ea typeface="Calibri"/>
                <a:cs typeface="Times New Roman"/>
              </a:rPr>
              <a:t>приготовления фарша взяли говядину и свинину в отношении 7:13. Какой процент в фарше составляет свинина?</a:t>
            </a:r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547664" y="5318534"/>
            <a:ext cx="219284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 smtClean="0">
                <a:solidFill>
                  <a:srgbClr val="FF0000"/>
                </a:solidFill>
                <a:latin typeface="Calibri"/>
                <a:ea typeface="Calibri"/>
                <a:cs typeface="Times New Roman"/>
              </a:rPr>
              <a:t>Ответ: </a:t>
            </a:r>
            <a:r>
              <a:rPr lang="ru-RU" sz="4000" dirty="0" smtClean="0">
                <a:latin typeface="Calibri"/>
                <a:ea typeface="Calibri"/>
                <a:cs typeface="Times New Roman"/>
              </a:rPr>
              <a:t>65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9187498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" grpId="0" build="p"/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23528" y="620688"/>
            <a:ext cx="8229600" cy="562074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№2</a:t>
            </a:r>
            <a:endParaRPr lang="ru-RU" dirty="0"/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038960" y="1412776"/>
            <a:ext cx="6798736" cy="2667057"/>
          </a:xfrm>
        </p:spPr>
        <p:txBody>
          <a:bodyPr>
            <a:normAutofit lnSpcReduction="10000"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800" dirty="0" smtClean="0">
                <a:latin typeface="Calibri"/>
                <a:ea typeface="Calibri"/>
                <a:cs typeface="Times New Roman"/>
              </a:rPr>
              <a:t>Спортивный </a:t>
            </a:r>
            <a:r>
              <a:rPr lang="ru-RU" sz="2800" dirty="0">
                <a:latin typeface="Calibri"/>
                <a:ea typeface="Calibri"/>
                <a:cs typeface="Times New Roman"/>
              </a:rPr>
              <a:t>магазин проводит акцию: «Любая футболка по цене 200 рублей. При покупке двух футболок — скидка на вторую 75%». Сколько рублей придётся заплатить за покупку двух футболок?</a:t>
            </a:r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331640" y="4581128"/>
            <a:ext cx="245253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 smtClean="0">
                <a:solidFill>
                  <a:srgbClr val="FF0000"/>
                </a:solidFill>
                <a:latin typeface="Calibri"/>
                <a:ea typeface="Calibri"/>
                <a:cs typeface="Times New Roman"/>
              </a:rPr>
              <a:t>Ответ: </a:t>
            </a:r>
            <a:r>
              <a:rPr lang="ru-RU" sz="4000" dirty="0" smtClean="0">
                <a:latin typeface="Calibri"/>
                <a:ea typeface="Calibri"/>
                <a:cs typeface="Times New Roman"/>
              </a:rPr>
              <a:t>250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21571323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" grpId="0" build="p"/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61433" y="759773"/>
            <a:ext cx="8229600" cy="576064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№3</a:t>
            </a:r>
            <a:endParaRPr lang="ru-RU" dirty="0"/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 rot="10800000" flipV="1">
            <a:off x="899592" y="1484784"/>
            <a:ext cx="7150243" cy="26776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В фирме «Родник» стоимость (в рублях) колодца из железобетонных колец рассчитывается по формуле                             где </a:t>
            </a:r>
            <a:r>
              <a:rPr kumimoji="0" lang="ru-RU" altLang="ru-RU" sz="2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n</a:t>
            </a:r>
            <a:r>
              <a:rPr kumimoji="0" lang="ru-RU" alt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  — число колец, установленных при рытье колодца. Пользуясь этой формулой, рассчитайте стоимость колодца из 5 колец.</a:t>
            </a:r>
          </a:p>
        </p:txBody>
      </p:sp>
      <p:sp>
        <p:nvSpPr>
          <p:cNvPr id="6" name="AutoShape 2" descr="С=6000 плюс 4100 умножить на n,"/>
          <p:cNvSpPr>
            <a:spLocks noChangeAspect="1" noChangeArrowheads="1"/>
          </p:cNvSpPr>
          <p:nvPr/>
        </p:nvSpPr>
        <p:spPr bwMode="auto">
          <a:xfrm>
            <a:off x="11455400" y="-280988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1403648" y="4581128"/>
            <a:ext cx="308732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 smtClean="0">
                <a:solidFill>
                  <a:srgbClr val="FF0000"/>
                </a:solidFill>
                <a:latin typeface="Calibri"/>
                <a:ea typeface="Calibri"/>
                <a:cs typeface="Times New Roman"/>
              </a:rPr>
              <a:t>Ответ: </a:t>
            </a:r>
            <a:r>
              <a:rPr lang="ru-RU" sz="4000" dirty="0" smtClean="0">
                <a:latin typeface="Calibri"/>
                <a:ea typeface="Calibri"/>
                <a:cs typeface="Times New Roman"/>
              </a:rPr>
              <a:t>26500</a:t>
            </a:r>
            <a:r>
              <a:rPr lang="ru-RU" sz="4000" dirty="0" smtClean="0">
                <a:solidFill>
                  <a:srgbClr val="FF0000"/>
                </a:solidFill>
                <a:latin typeface="Calibri"/>
                <a:ea typeface="Calibri"/>
                <a:cs typeface="Times New Roman"/>
              </a:rPr>
              <a:t> </a:t>
            </a:r>
            <a:endParaRPr lang="ru-RU" sz="4000" dirty="0"/>
          </a:p>
        </p:txBody>
      </p:sp>
      <p:pic>
        <p:nvPicPr>
          <p:cNvPr id="1028" name="Picture 4" descr="С=6000 плюс 4100 умно­жить на n,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2458908"/>
            <a:ext cx="2952328" cy="3446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694532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6866" y="2708920"/>
            <a:ext cx="6798734" cy="1303867"/>
          </a:xfrm>
        </p:spPr>
        <p:txBody>
          <a:bodyPr>
            <a:normAutofit fontScale="90000"/>
          </a:bodyPr>
          <a:lstStyle/>
          <a:p>
            <a:r>
              <a:rPr lang="ru-RU" dirty="0"/>
              <a:t>В фирме «Эх, прокачу!» стоимость поездки на такси (в рублях) рассчитывается по формуле 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>где </a:t>
            </a:r>
            <a:r>
              <a:rPr lang="ru-RU" dirty="0"/>
              <a:t>t  — длительность поездки, выраженная в минутах  Пользуясь этой формулой, рассчитайте стоимость </a:t>
            </a:r>
            <a:r>
              <a:rPr lang="ru-RU" dirty="0" smtClean="0"/>
              <a:t>16-минутной </a:t>
            </a:r>
            <a:r>
              <a:rPr lang="ru-RU" dirty="0"/>
              <a:t>поездки.</a:t>
            </a:r>
          </a:p>
        </p:txBody>
      </p:sp>
      <p:sp>
        <p:nvSpPr>
          <p:cNvPr id="7" name="Заголовок 2"/>
          <p:cNvSpPr txBox="1">
            <a:spLocks/>
          </p:cNvSpPr>
          <p:nvPr/>
        </p:nvSpPr>
        <p:spPr>
          <a:xfrm>
            <a:off x="461433" y="759773"/>
            <a:ext cx="8229600" cy="576064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 fontScale="90000" lnSpcReduction="200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 cap="none">
                <a:ln w="3175" cmpd="sng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dirty="0" smtClean="0"/>
              <a:t>№4</a:t>
            </a:r>
            <a:endParaRPr lang="ru-RU" dirty="0"/>
          </a:p>
        </p:txBody>
      </p:sp>
      <p:pic>
        <p:nvPicPr>
          <p:cNvPr id="2055" name="Picture 7" descr="C=150 плюс 11 умно­жить на левая круг­лая скоб­ка t минус 5 пра­вая круг­лая скоб­ка ,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2884603"/>
            <a:ext cx="4010025" cy="47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1257444" y="5517232"/>
            <a:ext cx="256794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 smtClean="0">
                <a:solidFill>
                  <a:srgbClr val="FF0000"/>
                </a:solidFill>
                <a:latin typeface="Calibri"/>
                <a:ea typeface="Calibri"/>
                <a:cs typeface="Times New Roman"/>
              </a:rPr>
              <a:t>Ответ: </a:t>
            </a:r>
            <a:r>
              <a:rPr lang="ru-RU" sz="4000" dirty="0" smtClean="0">
                <a:latin typeface="Calibri"/>
                <a:ea typeface="Calibri"/>
                <a:cs typeface="Times New Roman"/>
              </a:rPr>
              <a:t>271</a:t>
            </a:r>
            <a:r>
              <a:rPr lang="ru-RU" sz="4000" dirty="0" smtClean="0">
                <a:solidFill>
                  <a:srgbClr val="FF0000"/>
                </a:solidFill>
                <a:latin typeface="Calibri"/>
                <a:ea typeface="Calibri"/>
                <a:cs typeface="Times New Roman"/>
              </a:rPr>
              <a:t> 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1593013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2000"/>
                                        <p:tgtEl>
                                          <p:spTgt spid="20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/>
      <p:bldP spid="1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95536" y="764704"/>
            <a:ext cx="8229600" cy="418058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№5</a:t>
            </a:r>
            <a:endParaRPr lang="ru-RU" dirty="0"/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539552" y="1282756"/>
            <a:ext cx="8229600" cy="5314595"/>
          </a:xfrm>
        </p:spPr>
        <p:txBody>
          <a:bodyPr>
            <a:normAutofit/>
          </a:bodyPr>
          <a:lstStyle/>
          <a:p>
            <a:r>
              <a:rPr lang="ru-RU" sz="3200" dirty="0" smtClean="0"/>
              <a:t>Лестницу </a:t>
            </a:r>
            <a:r>
              <a:rPr lang="ru-RU" sz="3200" dirty="0"/>
              <a:t>длиной 2 м прислонили к дереву. На какой высоте (в метрах) находится верхний её конец, если нижний конец отстоит от ствола дерева на 1,2 м?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4352" y="3429000"/>
            <a:ext cx="2448272" cy="28386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682984" y="5157192"/>
            <a:ext cx="243650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>
                <a:solidFill>
                  <a:srgbClr val="FF0000"/>
                </a:solidFill>
                <a:latin typeface="Calibri"/>
                <a:ea typeface="Calibri"/>
                <a:cs typeface="Times New Roman"/>
              </a:rPr>
              <a:t>Ответ: </a:t>
            </a:r>
            <a:r>
              <a:rPr lang="ru-RU" sz="4000" dirty="0" smtClean="0">
                <a:latin typeface="Calibri"/>
                <a:ea typeface="Calibri"/>
                <a:cs typeface="Times New Roman"/>
              </a:rPr>
              <a:t>1,6</a:t>
            </a:r>
            <a:r>
              <a:rPr lang="ru-RU" sz="4000" dirty="0" smtClean="0">
                <a:solidFill>
                  <a:srgbClr val="FF0000"/>
                </a:solidFill>
                <a:latin typeface="Calibri"/>
                <a:ea typeface="Calibri"/>
                <a:cs typeface="Times New Roman"/>
              </a:rPr>
              <a:t> 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33313462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" grpId="0" build="p"/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02840" y="692696"/>
            <a:ext cx="8229600" cy="432048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№6</a:t>
            </a:r>
            <a:endParaRPr lang="ru-RU" dirty="0"/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67544" y="476672"/>
            <a:ext cx="8229600" cy="5242587"/>
          </a:xfrm>
        </p:spPr>
        <p:txBody>
          <a:bodyPr/>
          <a:lstStyle/>
          <a:p>
            <a:pPr marL="0" lvl="0" indent="0">
              <a:buNone/>
            </a:pPr>
            <a:endParaRPr lang="ru-RU" dirty="0"/>
          </a:p>
          <a:p>
            <a:r>
              <a:rPr lang="ru-RU" sz="2800" dirty="0"/>
              <a:t>Человек стоит на расстоянии 4,2 м от столба, на котором висит фонарь, расположенный на высоте 6 м. Тень человека равна 1,8 м. Какого роста человек (в метрах)?</a:t>
            </a:r>
          </a:p>
          <a:p>
            <a:endParaRPr lang="ru-RU" dirty="0"/>
          </a:p>
        </p:txBody>
      </p:sp>
      <p:pic>
        <p:nvPicPr>
          <p:cNvPr id="4" name="Рисунок 3" descr="http://opengia.ru/resources/053DC3491D9DBDA344EF2C07D3FB4A00-053DC3491D9DBDA344EF2C07D3FB4A00-053DC3491D9DBDA344EF2C07D3FB4A00-1-1395660352/repr-0.p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920" y="2564904"/>
            <a:ext cx="4680520" cy="3792066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Прямоугольник 4"/>
          <p:cNvSpPr/>
          <p:nvPr/>
        </p:nvSpPr>
        <p:spPr>
          <a:xfrm>
            <a:off x="1558894" y="4725144"/>
            <a:ext cx="243650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>
                <a:solidFill>
                  <a:srgbClr val="FF0000"/>
                </a:solidFill>
                <a:latin typeface="Calibri"/>
                <a:ea typeface="Calibri"/>
                <a:cs typeface="Times New Roman"/>
              </a:rPr>
              <a:t>Ответ: </a:t>
            </a:r>
            <a:r>
              <a:rPr lang="ru-RU" sz="4000" dirty="0" smtClean="0">
                <a:latin typeface="Calibri"/>
                <a:ea typeface="Calibri"/>
                <a:cs typeface="Times New Roman"/>
              </a:rPr>
              <a:t>1,8</a:t>
            </a:r>
            <a:r>
              <a:rPr lang="ru-RU" sz="4000" dirty="0" smtClean="0">
                <a:solidFill>
                  <a:srgbClr val="FF0000"/>
                </a:solidFill>
                <a:latin typeface="Calibri"/>
                <a:ea typeface="Calibri"/>
                <a:cs typeface="Times New Roman"/>
              </a:rPr>
              <a:t> 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42090334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39552" y="590409"/>
            <a:ext cx="8229600" cy="418058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№7</a:t>
            </a:r>
            <a:endParaRPr lang="ru-RU" dirty="0"/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683568" y="1008467"/>
            <a:ext cx="8229600" cy="5314595"/>
          </a:xfrm>
        </p:spPr>
        <p:txBody>
          <a:bodyPr/>
          <a:lstStyle/>
          <a:p>
            <a:r>
              <a:rPr lang="ru-RU" sz="2800" dirty="0" smtClean="0"/>
              <a:t>От </a:t>
            </a:r>
            <a:r>
              <a:rPr lang="ru-RU" sz="2800" dirty="0"/>
              <a:t>столба высотой 12 м к дому натянут провод, который крепится на высоте 4 м от земли (см. рисунок). Расстояние от дома до столба 15 м. Вычислите длину провода. Ответ дайте в метрах.</a:t>
            </a:r>
          </a:p>
          <a:p>
            <a:endParaRPr lang="ru-RU" dirty="0"/>
          </a:p>
        </p:txBody>
      </p:sp>
      <p:pic>
        <p:nvPicPr>
          <p:cNvPr id="4" name="Рисунок 3" descr="http://opengia.ru/resources/09F3A1CECE68AAD94DB2F1427CA019E6-G13I1704-09F3A1CECE68AAD94DB2F1427CA019E6-1-1395484660/repr-0.p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8" y="2852936"/>
            <a:ext cx="4608512" cy="3470126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Прямоугольник 4"/>
          <p:cNvSpPr/>
          <p:nvPr/>
        </p:nvSpPr>
        <p:spPr>
          <a:xfrm>
            <a:off x="1558894" y="4725144"/>
            <a:ext cx="230826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>
                <a:solidFill>
                  <a:srgbClr val="FF0000"/>
                </a:solidFill>
                <a:latin typeface="Calibri"/>
                <a:ea typeface="Calibri"/>
                <a:cs typeface="Times New Roman"/>
              </a:rPr>
              <a:t>Ответ: </a:t>
            </a:r>
            <a:r>
              <a:rPr lang="ru-RU" sz="4000" dirty="0" smtClean="0">
                <a:latin typeface="Calibri"/>
                <a:ea typeface="Calibri"/>
                <a:cs typeface="Times New Roman"/>
              </a:rPr>
              <a:t>17</a:t>
            </a:r>
            <a:r>
              <a:rPr lang="ru-RU" sz="4000" dirty="0" smtClean="0">
                <a:solidFill>
                  <a:srgbClr val="FF0000"/>
                </a:solidFill>
                <a:latin typeface="Calibri"/>
                <a:ea typeface="Calibri"/>
                <a:cs typeface="Times New Roman"/>
              </a:rPr>
              <a:t> 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29821701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" grpId="0" build="p"/>
      <p:bldP spid="5" grpId="0"/>
    </p:bld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атуральные материалы">
  <a:themeElements>
    <a:clrScheme name="Натуральные материалы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Натуральные материалы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Натуральные материалы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229</TotalTime>
  <Words>381</Words>
  <Application>Microsoft Office PowerPoint</Application>
  <PresentationFormat>Экран (4:3)</PresentationFormat>
  <Paragraphs>50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0" baseType="lpstr">
      <vt:lpstr>Arial</vt:lpstr>
      <vt:lpstr>Calibri</vt:lpstr>
      <vt:lpstr>Garamond</vt:lpstr>
      <vt:lpstr>Times New Roman</vt:lpstr>
      <vt:lpstr>Натуральные материалы</vt:lpstr>
      <vt:lpstr>«Если вы хотите участвовать в большой жизни, то наполняйте свою голову математикой, пока есть к тому возможность. Она окажет вам потом огромную помощь во всей вашей работе».  М. И. Калинин </vt:lpstr>
      <vt:lpstr> </vt:lpstr>
      <vt:lpstr> №1</vt:lpstr>
      <vt:lpstr>№2</vt:lpstr>
      <vt:lpstr>№3</vt:lpstr>
      <vt:lpstr>В фирме «Эх, прокачу!» стоимость поездки на такси (в рублях) рассчитывается по формуле    где t  — длительность поездки, выраженная в минутах  Пользуясь этой формулой, рассчитайте стоимость 16-минутной поездки.</vt:lpstr>
      <vt:lpstr>№5</vt:lpstr>
      <vt:lpstr>№6</vt:lpstr>
      <vt:lpstr>№7</vt:lpstr>
      <vt:lpstr>№8</vt:lpstr>
      <vt:lpstr>№9</vt:lpstr>
      <vt:lpstr>№10</vt:lpstr>
      <vt:lpstr>Подведение итогов!</vt:lpstr>
      <vt:lpstr>Презентация PowerPoint</vt:lpstr>
      <vt:lpstr> 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Подготовка к ГИА.  Решение задач модуля « Реальная математика» </dc:title>
  <dc:creator>art</dc:creator>
  <cp:lastModifiedBy>Пользователь Windows</cp:lastModifiedBy>
  <cp:revision>19</cp:revision>
  <dcterms:created xsi:type="dcterms:W3CDTF">2014-05-15T15:16:03Z</dcterms:created>
  <dcterms:modified xsi:type="dcterms:W3CDTF">2024-11-18T19:31:34Z</dcterms:modified>
</cp:coreProperties>
</file>