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7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1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9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6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4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6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A9198-32AD-4E1D-B768-FD7C81A2C7CF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C7C7-B793-4D7F-95D1-88179359A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0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457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Повторяем 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85800"/>
            <a:ext cx="8784976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1028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Является ли решением уравнения     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чисел (3; -20),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(-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2; 12), (0,1; 11), (1; 2), (2; 1)?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ДА - (0,1; 11), (1; 2), НЕТ - (3; -20), (-2; 12), (2; 1).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812432"/>
              </p:ext>
            </p:extLst>
          </p:nvPr>
        </p:nvGraphicFramePr>
        <p:xfrm>
          <a:off x="6084168" y="692696"/>
          <a:ext cx="1985642" cy="520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774360" imgH="203040" progId="Equation.3">
                  <p:embed/>
                </p:oleObj>
              </mc:Choice>
              <mc:Fallback>
                <p:oleObj name="Формула" r:id="rId3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692696"/>
                        <a:ext cx="1985642" cy="5208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03220"/>
              </p:ext>
            </p:extLst>
          </p:nvPr>
        </p:nvGraphicFramePr>
        <p:xfrm>
          <a:off x="755576" y="2132856"/>
          <a:ext cx="6892386" cy="219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5" imgW="2120760" imgH="1091880" progId="Equation.3">
                  <p:embed/>
                </p:oleObj>
              </mc:Choice>
              <mc:Fallback>
                <p:oleObj name="Формула" r:id="rId5" imgW="21207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132856"/>
                        <a:ext cx="6892386" cy="21930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1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643192" cy="1066130"/>
          </a:xfr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построения графика уравнения  с двумя переменными.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1"/>
            <a:ext cx="7632848" cy="20882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Выразить у через х.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Выбрать две точки (задать таблицу).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Построить прямую.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90336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Выполнить задание: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Покажите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построением, что графики уравнений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у= - х + 5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2х – у = 16;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+ 2у – 3 = 0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пересекаются в одной точке.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координаты этой точки.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697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>
          <a:xfrm>
            <a:off x="1043609" y="116632"/>
            <a:ext cx="2814016" cy="87396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313" y="928688"/>
            <a:ext cx="3543300" cy="5211762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= -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+ 5.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2х – у = 16,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у = 2х – 16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arenR" startAt="3"/>
              <a:defRPr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+ 2у – 3 = 0,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2у = 3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у = - 0,5х + 1,5</a:t>
            </a: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785813" y="1357313"/>
          <a:ext cx="221456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6"/>
                <a:gridCol w="761998"/>
                <a:gridCol w="738187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75" y="3071813"/>
          <a:ext cx="228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lang="ru-RU" sz="2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" y="5357813"/>
          <a:ext cx="242887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25"/>
                <a:gridCol w="809625"/>
                <a:gridCol w="8096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57563" y="933450"/>
          <a:ext cx="5500680" cy="55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  <a:gridCol w="366712"/>
              </a:tblGrid>
              <a:tr h="36580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5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х</a:t>
                      </a:r>
                      <a:endParaRPr lang="ru-RU" sz="2400" b="1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80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3616" name="Группа 38"/>
          <p:cNvGrpSpPr>
            <a:grpSpLocks/>
          </p:cNvGrpSpPr>
          <p:nvPr/>
        </p:nvGrpSpPr>
        <p:grpSpPr bwMode="auto">
          <a:xfrm>
            <a:off x="3429000" y="928688"/>
            <a:ext cx="5429250" cy="5400675"/>
            <a:chOff x="3428992" y="928670"/>
            <a:chExt cx="5429288" cy="5400770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3428992" y="3857659"/>
              <a:ext cx="5429288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2285958" y="3641755"/>
              <a:ext cx="5143590" cy="317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33" name="TextBox 15"/>
            <p:cNvSpPr txBox="1">
              <a:spLocks noChangeArrowheads="1"/>
            </p:cNvSpPr>
            <p:nvPr/>
          </p:nvSpPr>
          <p:spPr bwMode="auto">
            <a:xfrm>
              <a:off x="4500562" y="928670"/>
              <a:ext cx="2143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FF"/>
                  </a:solidFill>
                  <a:latin typeface="Arial" charset="0"/>
                  <a:cs typeface="Arial" charset="0"/>
                </a:rPr>
                <a:t>у</a:t>
              </a:r>
            </a:p>
          </p:txBody>
        </p:sp>
        <p:sp>
          <p:nvSpPr>
            <p:cNvPr id="13634" name="TextBox 16"/>
            <p:cNvSpPr txBox="1">
              <a:spLocks noChangeArrowheads="1"/>
            </p:cNvSpPr>
            <p:nvPr/>
          </p:nvSpPr>
          <p:spPr bwMode="auto">
            <a:xfrm>
              <a:off x="3571868" y="3786190"/>
              <a:ext cx="57150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- 3</a:t>
              </a:r>
            </a:p>
          </p:txBody>
        </p:sp>
        <p:sp>
          <p:nvSpPr>
            <p:cNvPr id="13635" name="TextBox 17"/>
            <p:cNvSpPr txBox="1">
              <a:spLocks noChangeArrowheads="1"/>
            </p:cNvSpPr>
            <p:nvPr/>
          </p:nvSpPr>
          <p:spPr bwMode="auto">
            <a:xfrm>
              <a:off x="4500562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solidFill>
                    <a:srgbClr val="333333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3636" name="TextBox 18"/>
            <p:cNvSpPr txBox="1">
              <a:spLocks noChangeArrowheads="1"/>
            </p:cNvSpPr>
            <p:nvPr/>
          </p:nvSpPr>
          <p:spPr bwMode="auto">
            <a:xfrm>
              <a:off x="5072066" y="3786190"/>
              <a:ext cx="3571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3637" name="TextBox 19"/>
            <p:cNvSpPr txBox="1">
              <a:spLocks noChangeArrowheads="1"/>
            </p:cNvSpPr>
            <p:nvPr/>
          </p:nvSpPr>
          <p:spPr bwMode="auto">
            <a:xfrm>
              <a:off x="4500562" y="3357562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3638" name="TextBox 20"/>
            <p:cNvSpPr txBox="1">
              <a:spLocks noChangeArrowheads="1"/>
            </p:cNvSpPr>
            <p:nvPr/>
          </p:nvSpPr>
          <p:spPr bwMode="auto">
            <a:xfrm>
              <a:off x="5429256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3639" name="TextBox 21"/>
            <p:cNvSpPr txBox="1">
              <a:spLocks noChangeArrowheads="1"/>
            </p:cNvSpPr>
            <p:nvPr/>
          </p:nvSpPr>
          <p:spPr bwMode="auto">
            <a:xfrm>
              <a:off x="5786446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3640" name="TextBox 22"/>
            <p:cNvSpPr txBox="1">
              <a:spLocks noChangeArrowheads="1"/>
            </p:cNvSpPr>
            <p:nvPr/>
          </p:nvSpPr>
          <p:spPr bwMode="auto">
            <a:xfrm>
              <a:off x="6143636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3641" name="TextBox 23"/>
            <p:cNvSpPr txBox="1">
              <a:spLocks noChangeArrowheads="1"/>
            </p:cNvSpPr>
            <p:nvPr/>
          </p:nvSpPr>
          <p:spPr bwMode="auto">
            <a:xfrm>
              <a:off x="6500826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3642" name="TextBox 24"/>
            <p:cNvSpPr txBox="1">
              <a:spLocks noChangeArrowheads="1"/>
            </p:cNvSpPr>
            <p:nvPr/>
          </p:nvSpPr>
          <p:spPr bwMode="auto">
            <a:xfrm>
              <a:off x="6929454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13643" name="TextBox 25"/>
            <p:cNvSpPr txBox="1">
              <a:spLocks noChangeArrowheads="1"/>
            </p:cNvSpPr>
            <p:nvPr/>
          </p:nvSpPr>
          <p:spPr bwMode="auto">
            <a:xfrm>
              <a:off x="7643834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13644" name="TextBox 26"/>
            <p:cNvSpPr txBox="1">
              <a:spLocks noChangeArrowheads="1"/>
            </p:cNvSpPr>
            <p:nvPr/>
          </p:nvSpPr>
          <p:spPr bwMode="auto">
            <a:xfrm>
              <a:off x="7286644" y="3786190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13645" name="TextBox 27"/>
            <p:cNvSpPr txBox="1">
              <a:spLocks noChangeArrowheads="1"/>
            </p:cNvSpPr>
            <p:nvPr/>
          </p:nvSpPr>
          <p:spPr bwMode="auto">
            <a:xfrm>
              <a:off x="4500562" y="2928934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3646" name="TextBox 28"/>
            <p:cNvSpPr txBox="1">
              <a:spLocks noChangeArrowheads="1"/>
            </p:cNvSpPr>
            <p:nvPr/>
          </p:nvSpPr>
          <p:spPr bwMode="auto">
            <a:xfrm>
              <a:off x="4500562" y="2571744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3647" name="TextBox 29"/>
            <p:cNvSpPr txBox="1">
              <a:spLocks noChangeArrowheads="1"/>
            </p:cNvSpPr>
            <p:nvPr/>
          </p:nvSpPr>
          <p:spPr bwMode="auto">
            <a:xfrm>
              <a:off x="4500562" y="2214554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3648" name="TextBox 30"/>
            <p:cNvSpPr txBox="1">
              <a:spLocks noChangeArrowheads="1"/>
            </p:cNvSpPr>
            <p:nvPr/>
          </p:nvSpPr>
          <p:spPr bwMode="auto">
            <a:xfrm>
              <a:off x="4500562" y="1857364"/>
              <a:ext cx="2857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3649" name="TextBox 31"/>
            <p:cNvSpPr txBox="1">
              <a:spLocks noChangeArrowheads="1"/>
            </p:cNvSpPr>
            <p:nvPr/>
          </p:nvSpPr>
          <p:spPr bwMode="auto">
            <a:xfrm>
              <a:off x="4357686" y="4143380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-1</a:t>
              </a:r>
            </a:p>
          </p:txBody>
        </p:sp>
        <p:sp>
          <p:nvSpPr>
            <p:cNvPr id="13650" name="TextBox 32"/>
            <p:cNvSpPr txBox="1">
              <a:spLocks noChangeArrowheads="1"/>
            </p:cNvSpPr>
            <p:nvPr/>
          </p:nvSpPr>
          <p:spPr bwMode="auto">
            <a:xfrm>
              <a:off x="4357686" y="4500570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-2</a:t>
              </a:r>
            </a:p>
          </p:txBody>
        </p:sp>
        <p:sp>
          <p:nvSpPr>
            <p:cNvPr id="13651" name="TextBox 33"/>
            <p:cNvSpPr txBox="1">
              <a:spLocks noChangeArrowheads="1"/>
            </p:cNvSpPr>
            <p:nvPr/>
          </p:nvSpPr>
          <p:spPr bwMode="auto">
            <a:xfrm>
              <a:off x="4357686" y="4929198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-3</a:t>
              </a:r>
            </a:p>
          </p:txBody>
        </p:sp>
        <p:sp>
          <p:nvSpPr>
            <p:cNvPr id="13652" name="TextBox 34"/>
            <p:cNvSpPr txBox="1">
              <a:spLocks noChangeArrowheads="1"/>
            </p:cNvSpPr>
            <p:nvPr/>
          </p:nvSpPr>
          <p:spPr bwMode="auto">
            <a:xfrm>
              <a:off x="4357686" y="5286388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-4</a:t>
              </a:r>
            </a:p>
          </p:txBody>
        </p:sp>
        <p:sp>
          <p:nvSpPr>
            <p:cNvPr id="13653" name="TextBox 35"/>
            <p:cNvSpPr txBox="1">
              <a:spLocks noChangeArrowheads="1"/>
            </p:cNvSpPr>
            <p:nvPr/>
          </p:nvSpPr>
          <p:spPr bwMode="auto">
            <a:xfrm>
              <a:off x="4357686" y="5572140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-5</a:t>
              </a:r>
            </a:p>
          </p:txBody>
        </p:sp>
        <p:sp>
          <p:nvSpPr>
            <p:cNvPr id="13654" name="TextBox 36"/>
            <p:cNvSpPr txBox="1">
              <a:spLocks noChangeArrowheads="1"/>
            </p:cNvSpPr>
            <p:nvPr/>
          </p:nvSpPr>
          <p:spPr bwMode="auto">
            <a:xfrm>
              <a:off x="4357686" y="5929330"/>
              <a:ext cx="42862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000" b="1">
                  <a:latin typeface="Arial" charset="0"/>
                  <a:cs typeface="Arial" charset="0"/>
                </a:rPr>
                <a:t>-6</a:t>
              </a:r>
            </a:p>
          </p:txBody>
        </p:sp>
      </p:grpSp>
      <p:sp>
        <p:nvSpPr>
          <p:cNvPr id="40" name="Овал 39"/>
          <p:cNvSpPr/>
          <p:nvPr/>
        </p:nvSpPr>
        <p:spPr>
          <a:xfrm>
            <a:off x="4786313" y="20002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572250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4179094" y="1464469"/>
            <a:ext cx="4357688" cy="4286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929188" y="1643063"/>
            <a:ext cx="185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chemeClr val="accent1"/>
                </a:solidFill>
                <a:cs typeface="Times New Roman" pitchFamily="18" charset="0"/>
              </a:rPr>
              <a:t>у = - х +5</a:t>
            </a:r>
          </a:p>
        </p:txBody>
      </p:sp>
      <p:sp>
        <p:nvSpPr>
          <p:cNvPr id="46" name="Овал 45"/>
          <p:cNvSpPr/>
          <p:nvPr/>
        </p:nvSpPr>
        <p:spPr>
          <a:xfrm>
            <a:off x="6572250" y="6072188"/>
            <a:ext cx="142875" cy="14287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715250" y="3786188"/>
            <a:ext cx="142875" cy="14287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5036344" y="3178969"/>
            <a:ext cx="4929187" cy="2428875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15125" y="6072188"/>
            <a:ext cx="19288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2х – у = 16</a:t>
            </a:r>
          </a:p>
        </p:txBody>
      </p:sp>
      <p:sp>
        <p:nvSpPr>
          <p:cNvPr id="58" name="Овал 57"/>
          <p:cNvSpPr/>
          <p:nvPr/>
        </p:nvSpPr>
        <p:spPr>
          <a:xfrm>
            <a:off x="4786313" y="3214688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5857875" y="3786188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643313" y="2571750"/>
            <a:ext cx="4929187" cy="27146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929188" y="4286250"/>
            <a:ext cx="214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х + 2у – 3 = 0</a:t>
            </a:r>
          </a:p>
        </p:txBody>
      </p:sp>
      <p:sp>
        <p:nvSpPr>
          <p:cNvPr id="65" name="Овал 64"/>
          <p:cNvSpPr/>
          <p:nvPr/>
        </p:nvSpPr>
        <p:spPr>
          <a:xfrm>
            <a:off x="7286625" y="4572000"/>
            <a:ext cx="214313" cy="214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143625" y="4748213"/>
            <a:ext cx="1957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cs typeface="Times New Roman" pitchFamily="18" charset="0"/>
              </a:rPr>
              <a:t>А(7; - 2)</a:t>
            </a:r>
          </a:p>
        </p:txBody>
      </p:sp>
    </p:spTree>
    <p:extLst>
      <p:ext uri="{BB962C8B-B14F-4D97-AF65-F5344CB8AC3E}">
        <p14:creationId xmlns:p14="http://schemas.microsoft.com/office/powerpoint/2010/main" val="200351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/>
      <p:bldP spid="46" grpId="0" animBg="1"/>
      <p:bldP spid="47" grpId="0" animBg="1"/>
      <p:bldP spid="57" grpId="0"/>
      <p:bldP spid="58" grpId="0" animBg="1"/>
      <p:bldP spid="59" grpId="0" animBg="1"/>
      <p:bldP spid="64" grpId="0"/>
      <p:bldP spid="65" grpId="0" animBg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3200" b="1" smtClean="0"/>
              <a:t>Самостоятельная работа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 Постройте график линейного уравнения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2х + у = 4.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 Какие из пар чисел (1;1), (6;5), (9;11) являются решением уравнения 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5х – 4у - 1 =0?</a:t>
            </a:r>
          </a:p>
          <a:p>
            <a:pPr eaLnBrk="1" hangingPunct="1">
              <a:buFontTx/>
              <a:buNone/>
            </a:pPr>
            <a:endParaRPr lang="ru-RU" sz="2400" smtClean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marL="457200" indent="-457200" algn="ctr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 marL="457200" indent="-457200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1. Постройте график линейного уравнения      5х + у – 4 = 0.</a:t>
            </a:r>
          </a:p>
          <a:p>
            <a:pPr marL="457200" indent="-457200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2. Какие из пар чисел (1;1), (1;2), (3;7) являются решением уравнения </a:t>
            </a:r>
          </a:p>
          <a:p>
            <a:pPr marL="457200" indent="-457200" eaLnBrk="1" hangingPunct="1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7х – 3у - 1 =0?</a:t>
            </a:r>
          </a:p>
          <a:p>
            <a:pPr marL="457200" indent="-457200" eaLnBrk="1" hangingPunct="1">
              <a:buFontTx/>
              <a:buNone/>
            </a:pPr>
            <a:endParaRPr lang="ru-RU" sz="2400" smtClean="0"/>
          </a:p>
          <a:p>
            <a:pPr marL="457200" indent="-457200" eaLnBrk="1" hangingPunct="1">
              <a:buFontTx/>
              <a:buNone/>
            </a:pPr>
            <a:endParaRPr lang="ru-RU" sz="2400" smtClean="0"/>
          </a:p>
          <a:p>
            <a:pPr marL="457200" indent="-457200" algn="ctr" eaLnBrk="1" hangingPunct="1">
              <a:buFontTx/>
              <a:buNone/>
            </a:pP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16365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319</Words>
  <Application>Microsoft Office PowerPoint</Application>
  <PresentationFormat>Экран (4:3)</PresentationFormat>
  <Paragraphs>93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Повторяем !</vt:lpstr>
      <vt:lpstr> Алгоритм построения графика уравнения  с двумя переменными. </vt:lpstr>
      <vt:lpstr>Решение.</vt:lpstr>
      <vt:lpstr>Самостоятельная работа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Покажите построением, что графики уравнений  у= - х + 5;  2х – у = 16; х + 2у – 3 = 0 пересекаются в одной точке. Найдите координаты этой точки.</dc:title>
  <dc:creator>Галина Ивановна</dc:creator>
  <cp:lastModifiedBy>Галина Ивановна</cp:lastModifiedBy>
  <cp:revision>5</cp:revision>
  <dcterms:created xsi:type="dcterms:W3CDTF">2020-04-07T07:52:14Z</dcterms:created>
  <dcterms:modified xsi:type="dcterms:W3CDTF">2020-04-08T08:50:29Z</dcterms:modified>
</cp:coreProperties>
</file>