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0" r:id="rId2"/>
    <p:sldId id="268" r:id="rId3"/>
    <p:sldId id="264" r:id="rId4"/>
    <p:sldId id="265" r:id="rId5"/>
    <p:sldId id="266" r:id="rId6"/>
    <p:sldId id="267" r:id="rId7"/>
    <p:sldId id="259" r:id="rId8"/>
    <p:sldId id="261" r:id="rId9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63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 showGuides="1">
      <p:cViewPr varScale="1">
        <p:scale>
          <a:sx n="79" d="100"/>
          <a:sy n="79" d="100"/>
        </p:scale>
        <p:origin x="120" y="648"/>
      </p:cViewPr>
      <p:guideLst>
        <p:guide orient="horz" pos="2160"/>
        <p:guide pos="3863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4D54EA-6AED-43A4-894D-0DD201547EA1}" type="datetimeFigureOut">
              <a:rPr lang="ru-RU" smtClean="0"/>
              <a:t>22.05.2021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7A0E14-831A-45B5-8197-E643093FDD4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9524672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4D54EA-6AED-43A4-894D-0DD201547EA1}" type="datetimeFigureOut">
              <a:rPr lang="ru-RU" smtClean="0"/>
              <a:t>22.05.2021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7A0E14-831A-45B5-8197-E643093FDD4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608975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4D54EA-6AED-43A4-894D-0DD201547EA1}" type="datetimeFigureOut">
              <a:rPr lang="ru-RU" smtClean="0"/>
              <a:t>22.05.2021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7A0E14-831A-45B5-8197-E643093FDD4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331620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4D54EA-6AED-43A4-894D-0DD201547EA1}" type="datetimeFigureOut">
              <a:rPr lang="ru-RU" smtClean="0"/>
              <a:t>22.05.2021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7A0E14-831A-45B5-8197-E643093FDD4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417065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4D54EA-6AED-43A4-894D-0DD201547EA1}" type="datetimeFigureOut">
              <a:rPr lang="ru-RU" smtClean="0"/>
              <a:t>22.05.2021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7A0E14-831A-45B5-8197-E643093FDD4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331301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4D54EA-6AED-43A4-894D-0DD201547EA1}" type="datetimeFigureOut">
              <a:rPr lang="ru-RU" smtClean="0"/>
              <a:t>22.05.2021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7A0E14-831A-45B5-8197-E643093FDD4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632584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4D54EA-6AED-43A4-894D-0DD201547EA1}" type="datetimeFigureOut">
              <a:rPr lang="ru-RU" smtClean="0"/>
              <a:t>22.05.2021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7A0E14-831A-45B5-8197-E643093FDD4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006675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4D54EA-6AED-43A4-894D-0DD201547EA1}" type="datetimeFigureOut">
              <a:rPr lang="ru-RU" smtClean="0"/>
              <a:t>22.05.2021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7A0E14-831A-45B5-8197-E643093FDD4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09036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4D54EA-6AED-43A4-894D-0DD201547EA1}" type="datetimeFigureOut">
              <a:rPr lang="ru-RU" smtClean="0"/>
              <a:t>22.05.2021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7A0E14-831A-45B5-8197-E643093FDD4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93433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4D54EA-6AED-43A4-894D-0DD201547EA1}" type="datetimeFigureOut">
              <a:rPr lang="ru-RU" smtClean="0"/>
              <a:t>22.05.2021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7A0E14-831A-45B5-8197-E643093FDD4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687912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4D54EA-6AED-43A4-894D-0DD201547EA1}" type="datetimeFigureOut">
              <a:rPr lang="ru-RU" smtClean="0"/>
              <a:t>22.05.2021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7A0E14-831A-45B5-8197-E643093FDD4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423321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34D54EA-6AED-43A4-894D-0DD201547EA1}" type="datetimeFigureOut">
              <a:rPr lang="ru-RU" smtClean="0"/>
              <a:t>22.05.2021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77A0E14-831A-45B5-8197-E643093FDD4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358486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7" Type="http://schemas.openxmlformats.org/officeDocument/2006/relationships/image" Target="../media/image12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-142240"/>
            <a:ext cx="11949200" cy="700024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2584980" y="1873914"/>
            <a:ext cx="709506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5400" b="1" dirty="0" smtClean="0">
                <a:solidFill>
                  <a:srgbClr val="FFFF00"/>
                </a:solidFill>
                <a:latin typeface="Georgia Pro Black" panose="02040A02050405020203" pitchFamily="18" charset="0"/>
              </a:rPr>
              <a:t>Задача про метро</a:t>
            </a:r>
            <a:endParaRPr lang="ru-RU" sz="5400" b="1" dirty="0">
              <a:solidFill>
                <a:srgbClr val="FFFF00"/>
              </a:solidFill>
              <a:latin typeface="Georgia Pro Black" panose="02040A020504050202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437128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s://math-oge.sdamgia.ru/get_file?id=19999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8408" y="3429000"/>
            <a:ext cx="6432076" cy="3322224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Прямоугольник 2"/>
          <p:cNvSpPr/>
          <p:nvPr/>
        </p:nvSpPr>
        <p:spPr>
          <a:xfrm>
            <a:off x="404884" y="412119"/>
            <a:ext cx="11682484" cy="319876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6000"/>
              </a:lnSpc>
              <a:spcAft>
                <a:spcPts val="0"/>
              </a:spcAft>
            </a:pPr>
            <a:r>
              <a:rPr lang="ru-RU" sz="24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На рисунке изображена схема метро города </a:t>
            </a:r>
            <a:r>
              <a:rPr lang="ru-RU" sz="2400" b="1" i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</a:t>
            </a:r>
            <a:r>
              <a:rPr lang="ru-RU" sz="24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ru-RU" sz="2400" b="1" dirty="0">
                <a:solidFill>
                  <a:srgbClr val="00B05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Станция Ветреная расположена между станциями Центральная и Дальняя.</a:t>
            </a:r>
            <a:r>
              <a:rPr lang="ru-RU" sz="24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Если ехать по кольцевой линии (она имеет форму окружности), то можно последовательно попасть на станции </a:t>
            </a:r>
            <a:r>
              <a:rPr lang="ru-RU" sz="2400" b="1" u="sng" dirty="0">
                <a:solidFill>
                  <a:srgbClr val="00B05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Центральная, Быстрая, Утренняя, Птичья и Весёлая. </a:t>
            </a:r>
            <a:r>
              <a:rPr lang="ru-RU" sz="24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Радужная ветка включает в себя </a:t>
            </a:r>
            <a:r>
              <a:rPr lang="ru-RU" sz="2400" b="1" u="sng" dirty="0">
                <a:solidFill>
                  <a:srgbClr val="00B05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станции Быстрая, Смородиновая, Хоккейная и Звёздная. </a:t>
            </a:r>
            <a:r>
              <a:rPr lang="ru-RU" sz="24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Всего в метрополитене города </a:t>
            </a:r>
            <a:r>
              <a:rPr lang="ru-RU" sz="2400" b="1" i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</a:t>
            </a:r>
            <a:r>
              <a:rPr lang="ru-RU" sz="24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есть </a:t>
            </a:r>
            <a:r>
              <a:rPr lang="ru-RU" sz="2400" b="1" dirty="0">
                <a:solidFill>
                  <a:srgbClr val="00B05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три станции, от которых тоннель ведёт только в одну сторону — это станции Дальняя, Верхняя и Звёздная. </a:t>
            </a:r>
            <a:r>
              <a:rPr lang="ru-RU" sz="24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Антон живёт недалеко </a:t>
            </a:r>
            <a:r>
              <a:rPr lang="ru-RU" sz="2400" b="1" dirty="0">
                <a:solidFill>
                  <a:srgbClr val="00B05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от станции Надежда.</a:t>
            </a:r>
            <a:endParaRPr lang="ru-RU" sz="2400" b="1" dirty="0">
              <a:solidFill>
                <a:srgbClr val="00B05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650" b="12622"/>
          <a:stretch/>
        </p:blipFill>
        <p:spPr>
          <a:xfrm>
            <a:off x="7067550" y="4985007"/>
            <a:ext cx="4160010" cy="15751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85200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993" t="6949" r="10668" b="8059"/>
          <a:stretch/>
        </p:blipFill>
        <p:spPr>
          <a:xfrm>
            <a:off x="47922" y="1826178"/>
            <a:ext cx="2279176" cy="2077082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535662" y="94168"/>
            <a:ext cx="253228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2800" b="1" dirty="0" smtClean="0">
                <a:solidFill>
                  <a:srgbClr val="C00000"/>
                </a:solidFill>
                <a:latin typeface="Georgia Pro Black" panose="02040A02050405020203" pitchFamily="18" charset="0"/>
              </a:rPr>
              <a:t>Задание 1</a:t>
            </a:r>
            <a:endParaRPr lang="ru-RU" sz="2800" b="1" dirty="0">
              <a:solidFill>
                <a:srgbClr val="C00000"/>
              </a:solidFill>
              <a:latin typeface="Georgia Pro Black" panose="02040A02050405020203" pitchFamily="18" charset="0"/>
            </a:endParaRPr>
          </a:p>
        </p:txBody>
      </p:sp>
      <p:sp>
        <p:nvSpPr>
          <p:cNvPr id="4" name="Содержимое 3"/>
          <p:cNvSpPr txBox="1">
            <a:spLocks/>
          </p:cNvSpPr>
          <p:nvPr/>
        </p:nvSpPr>
        <p:spPr>
          <a:xfrm>
            <a:off x="10241386" y="6347961"/>
            <a:ext cx="1714640" cy="571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itchFamily="18" charset="0"/>
              </a:rPr>
              <a:t>Ответ: </a:t>
            </a:r>
            <a:r>
              <a:rPr lang="ru-RU" sz="2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3174</a:t>
            </a:r>
            <a:endParaRPr lang="ru-RU" sz="2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ru-RU" sz="2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570260" y="2453608"/>
            <a:ext cx="151914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Решение </a:t>
            </a:r>
            <a:endParaRPr lang="ru-RU" sz="2400" dirty="0"/>
          </a:p>
        </p:txBody>
      </p:sp>
      <p:pic>
        <p:nvPicPr>
          <p:cNvPr id="6" name="Рисунок 5" descr="https://math-oge.sdamgia.ru/get_file?id=19999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432" y="3903260"/>
            <a:ext cx="5104101" cy="2838734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Прямоугольник 7"/>
          <p:cNvSpPr/>
          <p:nvPr/>
        </p:nvSpPr>
        <p:spPr>
          <a:xfrm>
            <a:off x="0" y="605511"/>
            <a:ext cx="11818961" cy="12668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238125" algn="just">
              <a:lnSpc>
                <a:spcPct val="106000"/>
              </a:lnSpc>
              <a:spcAft>
                <a:spcPts val="0"/>
              </a:spcAft>
            </a:pPr>
            <a:r>
              <a:rPr lang="ru-RU" sz="24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ru-RU" sz="24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Для </a:t>
            </a:r>
            <a:r>
              <a:rPr lang="ru-RU" sz="24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станций, указанных в таблице, определите, </a:t>
            </a:r>
            <a:r>
              <a:rPr lang="ru-RU" sz="2400" b="1" dirty="0">
                <a:solidFill>
                  <a:srgbClr val="00B05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какими цифрами </a:t>
            </a:r>
            <a:r>
              <a:rPr lang="ru-RU" sz="24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они обозначены на схеме. Заполните таблицу, в ответ запишите </a:t>
            </a:r>
            <a:r>
              <a:rPr lang="ru-RU" sz="2400" b="1" dirty="0">
                <a:solidFill>
                  <a:srgbClr val="00B05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последовательность четырёх цифр.</a:t>
            </a:r>
            <a:endParaRPr lang="ru-RU" sz="2400" b="1" dirty="0">
              <a:solidFill>
                <a:srgbClr val="00B05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aphicFrame>
        <p:nvGraphicFramePr>
          <p:cNvPr id="9" name="Таблица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30469096"/>
              </p:ext>
            </p:extLst>
          </p:nvPr>
        </p:nvGraphicFramePr>
        <p:xfrm>
          <a:off x="4936064" y="1447490"/>
          <a:ext cx="6806755" cy="1320277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361351">
                  <a:extLst>
                    <a:ext uri="{9D8B030D-6E8A-4147-A177-3AD203B41FA5}">
                      <a16:colId xmlns:a16="http://schemas.microsoft.com/office/drawing/2014/main" val="4096757402"/>
                    </a:ext>
                  </a:extLst>
                </a:gridCol>
                <a:gridCol w="1361351">
                  <a:extLst>
                    <a:ext uri="{9D8B030D-6E8A-4147-A177-3AD203B41FA5}">
                      <a16:colId xmlns:a16="http://schemas.microsoft.com/office/drawing/2014/main" val="2896416388"/>
                    </a:ext>
                  </a:extLst>
                </a:gridCol>
                <a:gridCol w="1361351">
                  <a:extLst>
                    <a:ext uri="{9D8B030D-6E8A-4147-A177-3AD203B41FA5}">
                      <a16:colId xmlns:a16="http://schemas.microsoft.com/office/drawing/2014/main" val="745823827"/>
                    </a:ext>
                  </a:extLst>
                </a:gridCol>
                <a:gridCol w="1361351">
                  <a:extLst>
                    <a:ext uri="{9D8B030D-6E8A-4147-A177-3AD203B41FA5}">
                      <a16:colId xmlns:a16="http://schemas.microsoft.com/office/drawing/2014/main" val="3574542194"/>
                    </a:ext>
                  </a:extLst>
                </a:gridCol>
                <a:gridCol w="1361351">
                  <a:extLst>
                    <a:ext uri="{9D8B030D-6E8A-4147-A177-3AD203B41FA5}">
                      <a16:colId xmlns:a16="http://schemas.microsoft.com/office/drawing/2014/main" val="3822502066"/>
                    </a:ext>
                  </a:extLst>
                </a:gridCol>
              </a:tblGrid>
              <a:tr h="658441"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ru-RU" sz="2000" b="1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Станции</a:t>
                      </a:r>
                      <a:endParaRPr lang="ru-RU" sz="2000" b="1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100" marR="38100" marT="38100" marB="3810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Bef>
                          <a:spcPts val="375"/>
                        </a:spcBef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Весёлая</a:t>
                      </a:r>
                      <a:endParaRPr lang="ru-RU" sz="2000" b="1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100" marR="38100" marT="38100" marB="3810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Bef>
                          <a:spcPts val="375"/>
                        </a:spcBef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Ветреная</a:t>
                      </a:r>
                      <a:endParaRPr lang="ru-RU" sz="2000" b="1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100" marR="38100" marT="38100" marB="3810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Bef>
                          <a:spcPts val="375"/>
                        </a:spcBef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Звёздная</a:t>
                      </a:r>
                      <a:endParaRPr lang="ru-RU" sz="2000" b="1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100" marR="38100" marT="38100" marB="3810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Bef>
                          <a:spcPts val="375"/>
                        </a:spcBef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Птичья</a:t>
                      </a:r>
                      <a:endParaRPr lang="ru-RU" sz="2000" b="1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100" marR="38100" marT="38100" marB="38100" anchor="ctr"/>
                </a:tc>
                <a:extLst>
                  <a:ext uri="{0D108BD9-81ED-4DB2-BD59-A6C34878D82A}">
                    <a16:rowId xmlns:a16="http://schemas.microsoft.com/office/drawing/2014/main" val="4164996188"/>
                  </a:ext>
                </a:extLst>
              </a:tr>
              <a:tr h="661836"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ru-RU" sz="2000" b="1" dirty="0">
                          <a:solidFill>
                            <a:srgbClr val="FFFF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Цифры</a:t>
                      </a:r>
                      <a:endParaRPr lang="ru-RU" sz="2000" b="1" dirty="0">
                        <a:solidFill>
                          <a:srgbClr val="FFFF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100" marR="38100" marT="38100" marB="3810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ru-RU" sz="2000" b="1" dirty="0">
                        <a:solidFill>
                          <a:srgbClr val="FFFF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100" marR="38100" marT="38100" marB="3810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ru-RU" sz="2000" b="1" dirty="0">
                        <a:solidFill>
                          <a:srgbClr val="FFFF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100" marR="38100" marT="38100" marB="3810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ru-RU" sz="2000" b="1" dirty="0">
                        <a:solidFill>
                          <a:srgbClr val="FFFF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100" marR="38100" marT="38100" marB="3810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ru-RU" sz="2000" b="1" dirty="0">
                        <a:solidFill>
                          <a:srgbClr val="FFFF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extLst>
                  <a:ext uri="{0D108BD9-81ED-4DB2-BD59-A6C34878D82A}">
                    <a16:rowId xmlns:a16="http://schemas.microsoft.com/office/drawing/2014/main" val="2502389262"/>
                  </a:ext>
                </a:extLst>
              </a:tr>
            </a:tbl>
          </a:graphicData>
        </a:graphic>
      </p:graphicFrame>
      <p:sp>
        <p:nvSpPr>
          <p:cNvPr id="10" name="Прямоугольник 9"/>
          <p:cNvSpPr/>
          <p:nvPr/>
        </p:nvSpPr>
        <p:spPr>
          <a:xfrm>
            <a:off x="5104366" y="2810651"/>
            <a:ext cx="6753337" cy="36595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238125" algn="just">
              <a:lnSpc>
                <a:spcPct val="106000"/>
              </a:lnSpc>
              <a:spcAft>
                <a:spcPts val="0"/>
              </a:spcAft>
            </a:pPr>
            <a:r>
              <a:rPr lang="ru-RU" sz="20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Если ехать от </a:t>
            </a:r>
            <a:r>
              <a:rPr lang="ru-RU" sz="20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станции Центральная против часовой стрелки по </a:t>
            </a:r>
            <a:r>
              <a:rPr lang="ru-RU" sz="20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кольцевой линии (она имеет форму окружности), то можно последовательно попасть на </a:t>
            </a:r>
            <a:r>
              <a:rPr lang="ru-RU" sz="20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станции: </a:t>
            </a:r>
            <a:r>
              <a:rPr lang="ru-RU" sz="20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Быстрая, Утренняя, </a:t>
            </a:r>
            <a:r>
              <a:rPr lang="ru-RU" sz="20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Птичья и Весёлая. </a:t>
            </a:r>
            <a:r>
              <a:rPr lang="ru-RU" sz="20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Значит, станция Птичья отмечена на схеме цифрой 4, а станция Весёлая цифрой 3. Станция </a:t>
            </a:r>
            <a:r>
              <a:rPr lang="ru-RU" sz="20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Ветреная</a:t>
            </a:r>
            <a:r>
              <a:rPr lang="ru-RU" sz="20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расположена между станциями Центральная и Дальняя, значит, станция Ветреная отмечена на схеме цифрой 1. Радужная ветка включает в себя станции Быстрая, Смородиновая, Хоккейная и </a:t>
            </a:r>
            <a:r>
              <a:rPr lang="ru-RU" sz="20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Звёздная.</a:t>
            </a:r>
            <a:r>
              <a:rPr lang="ru-RU" sz="20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Следовательно, станция </a:t>
            </a:r>
            <a:r>
              <a:rPr lang="ru-RU" sz="20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Звёздная</a:t>
            </a:r>
            <a:r>
              <a:rPr lang="ru-RU" sz="20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отмечена цифрой 7</a:t>
            </a:r>
            <a:r>
              <a:rPr lang="ru-RU" sz="20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954866" y="4941801"/>
            <a:ext cx="11345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i="1" dirty="0" smtClean="0">
                <a:solidFill>
                  <a:srgbClr val="00B050"/>
                </a:solidFill>
              </a:rPr>
              <a:t>Быстрая</a:t>
            </a:r>
            <a:endParaRPr lang="ru-RU" b="1" i="1" dirty="0">
              <a:solidFill>
                <a:srgbClr val="00B05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939800" y="4386597"/>
            <a:ext cx="9059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FF0000"/>
                </a:solidFill>
              </a:rPr>
              <a:t>Птичья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93315" y="5265055"/>
            <a:ext cx="10244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FF0000"/>
                </a:solidFill>
              </a:rPr>
              <a:t>Весёлая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734448" y="6347961"/>
            <a:ext cx="12016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FF0000"/>
                </a:solidFill>
              </a:rPr>
              <a:t>Звёздная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392766" y="6488668"/>
            <a:ext cx="115928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FF0000"/>
                </a:solidFill>
              </a:rPr>
              <a:t>Ветреная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6713093" y="2284331"/>
            <a:ext cx="55006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solidFill>
                  <a:srgbClr val="FF0000"/>
                </a:solidFill>
              </a:rPr>
              <a:t>3</a:t>
            </a:r>
            <a:endParaRPr lang="ru-RU" sz="2000" dirty="0">
              <a:solidFill>
                <a:srgbClr val="FF0000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8050632" y="2309461"/>
            <a:ext cx="57761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solidFill>
                  <a:srgbClr val="FF0000"/>
                </a:solidFill>
              </a:rPr>
              <a:t>1</a:t>
            </a:r>
            <a:endParaRPr lang="ru-RU" sz="2000" dirty="0">
              <a:solidFill>
                <a:srgbClr val="FF0000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9415720" y="2313182"/>
            <a:ext cx="57761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solidFill>
                  <a:srgbClr val="FF0000"/>
                </a:solidFill>
              </a:rPr>
              <a:t>7</a:t>
            </a:r>
            <a:endParaRPr lang="ru-RU" sz="2000" dirty="0">
              <a:solidFill>
                <a:srgbClr val="FF0000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10780808" y="2242244"/>
            <a:ext cx="57761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solidFill>
                  <a:srgbClr val="FF0000"/>
                </a:solidFill>
              </a:rPr>
              <a:t>4</a:t>
            </a:r>
            <a:endParaRPr lang="ru-RU" sz="2000" dirty="0">
              <a:solidFill>
                <a:srgbClr val="FF0000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2726182" y="3787254"/>
            <a:ext cx="126978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i="1" dirty="0" smtClean="0">
                <a:solidFill>
                  <a:srgbClr val="00B050"/>
                </a:solidFill>
              </a:rPr>
              <a:t>Надежда</a:t>
            </a:r>
            <a:endParaRPr lang="ru-RU" b="1" i="1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249182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6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6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6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7" grpId="0"/>
      <p:bldP spid="11" grpId="0"/>
      <p:bldP spid="12" grpId="0"/>
      <p:bldP spid="13" grpId="0"/>
      <p:bldP spid="14" grpId="0"/>
      <p:bldP spid="1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4545494" y="39598"/>
            <a:ext cx="253228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2800" b="1" dirty="0" smtClean="0">
                <a:solidFill>
                  <a:srgbClr val="C00000"/>
                </a:solidFill>
                <a:latin typeface="Georgia Pro Black" panose="02040A02050405020203" pitchFamily="18" charset="0"/>
              </a:rPr>
              <a:t>Задание 2</a:t>
            </a:r>
            <a:endParaRPr lang="ru-RU" sz="2800" b="1" dirty="0">
              <a:solidFill>
                <a:srgbClr val="C00000"/>
              </a:solidFill>
              <a:latin typeface="Georgia Pro Black" panose="02040A02050405020203" pitchFamily="18" charset="0"/>
            </a:endParaRPr>
          </a:p>
        </p:txBody>
      </p:sp>
      <p:sp>
        <p:nvSpPr>
          <p:cNvPr id="3" name="Содержимое 3"/>
          <p:cNvSpPr txBox="1">
            <a:spLocks/>
          </p:cNvSpPr>
          <p:nvPr/>
        </p:nvSpPr>
        <p:spPr>
          <a:xfrm>
            <a:off x="9879312" y="6286496"/>
            <a:ext cx="1566583" cy="571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itchFamily="18" charset="0"/>
              </a:rPr>
              <a:t>Ответ: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sz="2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43</a:t>
            </a:r>
            <a:endParaRPr lang="ru-RU" sz="2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ru-RU" sz="2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7382312" y="2214111"/>
            <a:ext cx="151914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Решение </a:t>
            </a:r>
            <a:endParaRPr lang="ru-RU" sz="24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223032" y="457867"/>
            <a:ext cx="11818961" cy="20313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238125" algn="just">
              <a:lnSpc>
                <a:spcPct val="106000"/>
              </a:lnSpc>
              <a:spcAft>
                <a:spcPts val="0"/>
              </a:spcAft>
            </a:pPr>
            <a:r>
              <a:rPr lang="ru-RU" sz="24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ru-RU" sz="24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Бригада </a:t>
            </a:r>
            <a:r>
              <a:rPr lang="ru-RU" sz="24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меняет рельсы на участке </a:t>
            </a:r>
            <a:r>
              <a:rPr lang="ru-RU" sz="2400" b="1" dirty="0">
                <a:solidFill>
                  <a:srgbClr val="00B05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между станциями Надежда и Верхняя </a:t>
            </a:r>
            <a:r>
              <a:rPr lang="ru-RU" sz="24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протяжённостью </a:t>
            </a:r>
            <a:r>
              <a:rPr lang="ru-RU" sz="2400" b="1" dirty="0">
                <a:solidFill>
                  <a:srgbClr val="00B05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12,4 км. </a:t>
            </a:r>
            <a:r>
              <a:rPr lang="ru-RU" sz="24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Работы начались в понедельник. Каждый рабочий день бригада меняла </a:t>
            </a:r>
            <a:r>
              <a:rPr lang="ru-RU" sz="2400" b="1" dirty="0">
                <a:solidFill>
                  <a:srgbClr val="00B05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 400 метров рельсов. </a:t>
            </a:r>
            <a:r>
              <a:rPr lang="ru-RU" sz="24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 субботам и воскресеньям замена рельсов не осуществлялась, но проезд был закрыт до конца всего ремонта. </a:t>
            </a:r>
            <a:r>
              <a:rPr lang="ru-RU" sz="2400" b="1" dirty="0">
                <a:solidFill>
                  <a:srgbClr val="00B05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Сколько дней был закрыт проезд </a:t>
            </a:r>
            <a:r>
              <a:rPr lang="ru-RU" sz="24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между указанными станциями?</a:t>
            </a:r>
            <a:endParaRPr lang="ru-RU" sz="2400" b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3994944" y="2604068"/>
            <a:ext cx="8047049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Так как Хоккейная станция находится на Радужной ветке, то станция, которая обозначена на схеме цифрой 2 – это станция  Надежда.</a:t>
            </a:r>
            <a:endParaRPr lang="ru-RU" sz="2000" dirty="0"/>
          </a:p>
        </p:txBody>
      </p:sp>
      <p:sp>
        <p:nvSpPr>
          <p:cNvPr id="18" name="AutoShape 19" descr="https://oge.sdamgia.ru/formula/svg/ea/eafdf38588fd1a18f67398937d31835d.svg"/>
          <p:cNvSpPr>
            <a:spLocks noChangeAspect="1" noChangeArrowheads="1"/>
          </p:cNvSpPr>
          <p:nvPr/>
        </p:nvSpPr>
        <p:spPr bwMode="auto">
          <a:xfrm flipV="1">
            <a:off x="1574005" y="3613665"/>
            <a:ext cx="311395" cy="457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endParaRPr lang="ru-RU"/>
          </a:p>
        </p:txBody>
      </p:sp>
      <p:sp>
        <p:nvSpPr>
          <p:cNvPr id="20" name="Прямоугольник 19"/>
          <p:cNvSpPr/>
          <p:nvPr/>
        </p:nvSpPr>
        <p:spPr>
          <a:xfrm>
            <a:off x="3936337" y="4254773"/>
            <a:ext cx="8172374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Работы 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велись только с понедельника по </a:t>
            </a:r>
            <a:r>
              <a:rPr lang="ru-RU" sz="20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пятницу, т.е. 5 дней в неделю. </a:t>
            </a:r>
          </a:p>
          <a:p>
            <a:r>
              <a:rPr lang="ru-RU" sz="20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   31: 5 = 6 (ост.1) – 6 недель, и ещё один день.</a:t>
            </a:r>
          </a:p>
          <a:p>
            <a:r>
              <a:rPr lang="ru-RU" sz="20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На 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замену </a:t>
            </a:r>
            <a:r>
              <a:rPr lang="ru-RU" sz="20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рельсов 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на данном участке </a:t>
            </a:r>
            <a:r>
              <a:rPr lang="ru-RU" sz="20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ушло 6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недель и 1 день.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" name="Прямоугольник 23"/>
          <p:cNvSpPr/>
          <p:nvPr/>
        </p:nvSpPr>
        <p:spPr>
          <a:xfrm>
            <a:off x="4149299" y="5197592"/>
            <a:ext cx="694592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Значит, проезд между указанными станциями был </a:t>
            </a:r>
            <a:r>
              <a:rPr lang="ru-RU" sz="20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закрыт: </a:t>
            </a:r>
          </a:p>
          <a:p>
            <a:r>
              <a:rPr lang="ru-RU" sz="20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  6 ∙ 7 + 1 = </a:t>
            </a:r>
            <a:r>
              <a:rPr lang="ru-RU" sz="20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43 </a:t>
            </a:r>
            <a:r>
              <a:rPr lang="ru-RU" sz="2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дня.</a:t>
            </a:r>
            <a:endParaRPr lang="ru-RU" sz="2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66" name="Picture 18" descr="http://abcnews.com.ua/media/filemanager/2016/%D0%98%D1%8E%D0%BB%D1%8C/%D0%9C%D0%B5%D1%82%D1%80%D0%BE/IMG_456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630" y="4156564"/>
            <a:ext cx="3555540" cy="258039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8" name="Picture 20" descr="https://www.mos.ru/upload/newsfeed/newsfeed/IMG_8929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8943" y="2753668"/>
            <a:ext cx="3146425" cy="187371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4572261" y="3276907"/>
            <a:ext cx="689241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От Надежды до Верхней 12,4 км = 12400м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994944" y="3546887"/>
            <a:ext cx="752388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 один день бригада меняла 400 м. </a:t>
            </a:r>
          </a:p>
          <a:p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Значит, 12400 : 400 = 124 : 4 = </a:t>
            </a:r>
            <a:r>
              <a:rPr lang="ru-RU" sz="2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31 (день) – работала бригада.</a:t>
            </a:r>
            <a:endParaRPr lang="ru-RU" sz="20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095930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6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6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6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16" grpId="0"/>
      <p:bldP spid="20" grpId="0"/>
      <p:bldP spid="24" grpId="0"/>
      <p:bldP spid="7" grpId="0"/>
      <p:bldP spid="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4584823" y="105141"/>
            <a:ext cx="253228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2800" b="1" dirty="0" smtClean="0">
                <a:solidFill>
                  <a:srgbClr val="C00000"/>
                </a:solidFill>
                <a:latin typeface="Georgia Pro Black" panose="02040A02050405020203" pitchFamily="18" charset="0"/>
              </a:rPr>
              <a:t>Задание 3</a:t>
            </a:r>
            <a:endParaRPr lang="ru-RU" sz="2800" b="1" dirty="0">
              <a:solidFill>
                <a:srgbClr val="C00000"/>
              </a:solidFill>
              <a:latin typeface="Georgia Pro Black" panose="02040A02050405020203" pitchFamily="18" charset="0"/>
            </a:endParaRPr>
          </a:p>
        </p:txBody>
      </p:sp>
      <p:sp>
        <p:nvSpPr>
          <p:cNvPr id="3" name="Содержимое 3"/>
          <p:cNvSpPr txBox="1">
            <a:spLocks/>
          </p:cNvSpPr>
          <p:nvPr/>
        </p:nvSpPr>
        <p:spPr>
          <a:xfrm>
            <a:off x="9284798" y="6286496"/>
            <a:ext cx="2571768" cy="571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Ответ: </a:t>
            </a:r>
            <a:r>
              <a:rPr lang="ru-RU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400</a:t>
            </a:r>
            <a:endParaRPr lang="ru-RU" sz="2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ru-RU" sz="2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4784606" y="2162141"/>
            <a:ext cx="151914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Решение </a:t>
            </a:r>
            <a:endParaRPr lang="ru-RU" sz="24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388869" y="845495"/>
            <a:ext cx="11378893" cy="12668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238125" algn="just">
              <a:lnSpc>
                <a:spcPct val="106000"/>
              </a:lnSpc>
              <a:spcAft>
                <a:spcPts val="0"/>
              </a:spcAft>
            </a:pPr>
            <a:r>
              <a:rPr lang="ru-RU" sz="24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3. </a:t>
            </a:r>
            <a:r>
              <a:rPr lang="ru-RU" sz="24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Территория</a:t>
            </a:r>
            <a:r>
              <a:rPr lang="ru-RU" sz="24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находящаяся </a:t>
            </a:r>
            <a:r>
              <a:rPr lang="ru-RU" sz="2400" b="1" dirty="0">
                <a:solidFill>
                  <a:srgbClr val="00B05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внутри кольцевой линии, </a:t>
            </a:r>
            <a:r>
              <a:rPr lang="ru-RU" sz="24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называется Центральным городским районом. Найдите его </a:t>
            </a:r>
            <a:r>
              <a:rPr lang="ru-RU" sz="2400" b="1" dirty="0">
                <a:solidFill>
                  <a:srgbClr val="00B05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площадь </a:t>
            </a:r>
            <a:r>
              <a:rPr lang="ru-RU" sz="2400" b="1" i="1" dirty="0">
                <a:solidFill>
                  <a:srgbClr val="00B05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ru-RU" sz="2400" b="1" dirty="0">
                <a:solidFill>
                  <a:srgbClr val="00B05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(в км</a:t>
            </a:r>
            <a:r>
              <a:rPr lang="ru-RU" sz="2400" b="1" baseline="30000" dirty="0">
                <a:solidFill>
                  <a:srgbClr val="00B05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ru-RU" sz="2400" b="1" dirty="0">
                <a:solidFill>
                  <a:srgbClr val="00B05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), </a:t>
            </a:r>
            <a:r>
              <a:rPr lang="ru-RU" sz="24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если длина кольцевой ветки равна 40 км. В ответе укажите значение выражения </a:t>
            </a:r>
            <a:r>
              <a:rPr lang="ru-RU" sz="2400" b="1" i="1" dirty="0">
                <a:solidFill>
                  <a:srgbClr val="00B05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ru-RU" sz="2400" b="1" dirty="0">
                <a:solidFill>
                  <a:srgbClr val="00B05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· π.</a:t>
            </a:r>
            <a:endParaRPr lang="ru-RU" sz="2400" b="1" dirty="0">
              <a:solidFill>
                <a:srgbClr val="00B05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Прямоугольник 5"/>
              <p:cNvSpPr/>
              <p:nvPr/>
            </p:nvSpPr>
            <p:spPr>
              <a:xfrm>
                <a:off x="4447171" y="3438473"/>
                <a:ext cx="7322041" cy="146367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indent="238125" algn="just">
                  <a:lnSpc>
                    <a:spcPct val="106000"/>
                  </a:lnSpc>
                  <a:spcAft>
                    <a:spcPts val="0"/>
                  </a:spcAft>
                </a:pPr>
                <a:r>
                  <a:rPr lang="ru-RU" sz="2400" dirty="0" smtClean="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Сначала найдём радиус окружности</a:t>
                </a:r>
                <a:r>
                  <a:rPr lang="ru-RU" dirty="0" smtClean="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: </a:t>
                </a:r>
                <a:endParaRPr lang="en-US" dirty="0" smtClean="0">
                  <a:solidFill>
                    <a:srgbClr val="000000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indent="238125" algn="just">
                  <a:lnSpc>
                    <a:spcPct val="106000"/>
                  </a:lnSpc>
                  <a:spcAft>
                    <a:spcPts val="0"/>
                  </a:spcAft>
                </a:pPr>
                <a:r>
                  <a:rPr lang="ru-RU" sz="2400" dirty="0" smtClean="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С = 40 км;</a:t>
                </a:r>
              </a:p>
              <a:p>
                <a:pPr indent="238125" algn="just">
                  <a:lnSpc>
                    <a:spcPct val="106000"/>
                  </a:lnSpc>
                  <a:spcAft>
                    <a:spcPts val="0"/>
                  </a:spcAft>
                </a:pPr>
                <a:r>
                  <a:rPr lang="en-US" sz="2400" dirty="0" smtClean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R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40</m:t>
                        </m:r>
                      </m:num>
                      <m:den>
                        <m:r>
                          <a:rPr lang="en-US" sz="24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  <m: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𝜋</m:t>
                        </m:r>
                      </m:den>
                    </m:f>
                  </m:oMath>
                </a14:m>
                <a:r>
                  <a:rPr lang="en-US" sz="2400" dirty="0" smtClean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=</a:t>
                </a:r>
                <a:r>
                  <a:rPr lang="ru-RU" sz="2400" dirty="0" smtClean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sz="240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ru-RU" sz="24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20</m:t>
                        </m:r>
                      </m:num>
                      <m:den>
                        <m: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𝜋</m:t>
                        </m:r>
                      </m:den>
                    </m:f>
                  </m:oMath>
                </a14:m>
                <a:r>
                  <a:rPr lang="ru-RU" sz="2400" dirty="0" smtClean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км.</a:t>
                </a:r>
                <a:endParaRPr lang="ru-RU" sz="2400" dirty="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6" name="Прямоугольник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47171" y="3438473"/>
                <a:ext cx="7322041" cy="1463670"/>
              </a:xfrm>
              <a:prstGeom prst="rect">
                <a:avLst/>
              </a:prstGeom>
              <a:blipFill>
                <a:blip r:embed="rId2"/>
                <a:stretch>
                  <a:fillRect t="-3333" b="-833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Прямоугольник 6"/>
          <p:cNvSpPr/>
          <p:nvPr/>
        </p:nvSpPr>
        <p:spPr>
          <a:xfrm>
            <a:off x="4437337" y="4897057"/>
            <a:ext cx="7419227" cy="4838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238125" algn="just">
              <a:lnSpc>
                <a:spcPct val="106000"/>
              </a:lnSpc>
              <a:spcAft>
                <a:spcPts val="0"/>
              </a:spcAft>
            </a:pPr>
            <a:r>
              <a:rPr lang="ru-RU" sz="24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Теперь найдём 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площадь</a:t>
            </a:r>
            <a:r>
              <a:rPr lang="ru-RU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en-US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4437338" y="5478048"/>
            <a:ext cx="6830429" cy="4838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238125" algn="just">
              <a:lnSpc>
                <a:spcPct val="106000"/>
              </a:lnSpc>
              <a:spcAft>
                <a:spcPts val="0"/>
              </a:spcAft>
            </a:pPr>
            <a:r>
              <a:rPr lang="ru-RU" sz="24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Таким образом, получаем ответ:</a:t>
            </a:r>
            <a:endParaRPr lang="ru-RU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706" b="16343"/>
          <a:stretch/>
        </p:blipFill>
        <p:spPr>
          <a:xfrm>
            <a:off x="85931" y="5507046"/>
            <a:ext cx="4599296" cy="1244600"/>
          </a:xfrm>
          <a:prstGeom prst="rect">
            <a:avLst/>
          </a:prstGeom>
        </p:spPr>
      </p:pic>
      <p:pic>
        <p:nvPicPr>
          <p:cNvPr id="10" name="Рисунок 9" descr="https://math-oge.sdamgia.ru/get_file?id=19999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4303" y="2879820"/>
            <a:ext cx="4282869" cy="2415375"/>
          </a:xfrm>
          <a:prstGeom prst="rect">
            <a:avLst/>
          </a:prstGeom>
          <a:noFill/>
          <a:ln>
            <a:noFill/>
          </a:ln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4784606" y="2823846"/>
                <a:ext cx="4044761" cy="6258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b="1" dirty="0" smtClean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 = </a:t>
                </a:r>
                <a14:m>
                  <m:oMath xmlns:m="http://schemas.openxmlformats.org/officeDocument/2006/math">
                    <m:r>
                      <a:rPr lang="en-US" sz="24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𝝅</m:t>
                    </m:r>
                  </m:oMath>
                </a14:m>
                <a:r>
                  <a:rPr lang="en-US" sz="2400" b="1" dirty="0" smtClean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R² </a:t>
                </a:r>
                <a:r>
                  <a:rPr lang="ru-RU" sz="2400" b="1" dirty="0" smtClean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; </a:t>
                </a:r>
                <a:r>
                  <a:rPr lang="en-US" sz="2400" b="1" dirty="0" smtClean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C = 2</a:t>
                </a:r>
                <a14:m>
                  <m:oMath xmlns:m="http://schemas.openxmlformats.org/officeDocument/2006/math">
                    <m:r>
                      <a:rPr lang="en-US" sz="24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𝝅</m:t>
                    </m:r>
                  </m:oMath>
                </a14:m>
                <a:r>
                  <a:rPr lang="en-US" sz="2400" b="1" dirty="0" smtClean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R</a:t>
                </a:r>
                <a:r>
                  <a:rPr lang="ru-RU" sz="2400" b="1" dirty="0" smtClean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;</a:t>
                </a:r>
                <a:r>
                  <a:rPr lang="en-US" sz="2400" b="1" dirty="0" smtClean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R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𝑪</m:t>
                        </m:r>
                      </m:num>
                      <m:den>
                        <m:r>
                          <a:rPr lang="en-US" sz="2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  <m:r>
                          <a:rPr lang="en-US" sz="2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𝝅</m:t>
                        </m:r>
                      </m:den>
                    </m:f>
                  </m:oMath>
                </a14:m>
                <a:endParaRPr lang="ru-RU" sz="24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84606" y="2823846"/>
                <a:ext cx="4044761" cy="625877"/>
              </a:xfrm>
              <a:prstGeom prst="rect">
                <a:avLst/>
              </a:prstGeom>
              <a:blipFill>
                <a:blip r:embed="rId5"/>
                <a:stretch>
                  <a:fillRect l="-2413" b="-7767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Прямоугольник 13"/>
              <p:cNvSpPr/>
              <p:nvPr/>
            </p:nvSpPr>
            <p:spPr>
              <a:xfrm>
                <a:off x="9034020" y="5428287"/>
                <a:ext cx="2928085" cy="61664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400</m:t>
                        </m:r>
                      </m:num>
                      <m:den>
                        <m: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𝜋</m:t>
                        </m:r>
                      </m:den>
                    </m:f>
                  </m:oMath>
                </a14:m>
                <a:r>
                  <a:rPr lang="en-US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∙ </a:t>
                </a:r>
                <a14:m>
                  <m:oMath xmlns:m="http://schemas.openxmlformats.org/officeDocument/2006/math">
                    <m:r>
                      <a:rPr lang="en-US" sz="24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𝜋</m:t>
                    </m:r>
                    <m:r>
                      <a:rPr lang="en-US" sz="24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 </a:t>
                </a:r>
                <a:r>
                  <a:rPr lang="en-US" sz="2400" b="1" dirty="0" smtClean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400</a:t>
                </a:r>
                <a:r>
                  <a:rPr lang="ru-RU" sz="2400" b="1" dirty="0" smtClean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(</a:t>
                </a:r>
                <a:r>
                  <a:rPr lang="ru-RU" sz="2400" b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км²</a:t>
                </a:r>
                <a:r>
                  <a:rPr lang="ru-RU" sz="2400" b="1" dirty="0" smtClean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).</a:t>
                </a:r>
                <a:endParaRPr lang="ru-RU" sz="24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4" name="Прямоугольник 1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034020" y="5428287"/>
                <a:ext cx="2928085" cy="616644"/>
              </a:xfrm>
              <a:prstGeom prst="rect">
                <a:avLst/>
              </a:prstGeom>
              <a:blipFill>
                <a:blip r:embed="rId6"/>
                <a:stretch>
                  <a:fillRect b="-7843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Прямоугольник 14"/>
              <p:cNvSpPr/>
              <p:nvPr/>
            </p:nvSpPr>
            <p:spPr>
              <a:xfrm>
                <a:off x="8108190" y="4861404"/>
                <a:ext cx="3533203" cy="61664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24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S =</a:t>
                </a:r>
                <a:r>
                  <a:rPr lang="en-US" sz="2400" dirty="0">
                    <a:latin typeface="Times New Roman" panose="020206030504050203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𝜋</m:t>
                    </m:r>
                    <m:r>
                      <a:rPr lang="en-US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400" dirty="0" smtClean="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∙</a:t>
                </a:r>
                <a:r>
                  <a:rPr lang="ru-RU" sz="2400" dirty="0" smtClean="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sz="24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ru-RU" sz="24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20</m:t>
                        </m:r>
                      </m:num>
                      <m:den>
                        <m: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𝜋</m:t>
                        </m:r>
                      </m:den>
                    </m:f>
                  </m:oMath>
                </a14:m>
                <a:r>
                  <a:rPr lang="en-US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)²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400</m:t>
                        </m:r>
                      </m:num>
                      <m:den>
                        <m: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𝜋</m:t>
                        </m:r>
                      </m:den>
                    </m:f>
                  </m:oMath>
                </a14:m>
                <a:r>
                  <a:rPr lang="ru-RU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</a:t>
                </a:r>
                <a:r>
                  <a:rPr lang="ru-RU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км²).</a:t>
                </a:r>
                <a:endParaRPr lang="ru-RU" sz="2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5" name="Прямоугольник 1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08190" y="4861404"/>
                <a:ext cx="3533203" cy="616644"/>
              </a:xfrm>
              <a:prstGeom prst="rect">
                <a:avLst/>
              </a:prstGeom>
              <a:blipFill>
                <a:blip r:embed="rId7"/>
                <a:stretch>
                  <a:fillRect l="-2586" b="-7843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3528963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6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6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6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6" grpId="0"/>
      <p:bldP spid="7" grpId="0"/>
      <p:bldP spid="8" grpId="0"/>
      <p:bldP spid="11" grpId="0"/>
      <p:bldP spid="14" grpId="0"/>
      <p:bldP spid="1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4535663" y="53258"/>
            <a:ext cx="253228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2800" b="1" dirty="0" smtClean="0">
                <a:solidFill>
                  <a:srgbClr val="C00000"/>
                </a:solidFill>
                <a:latin typeface="Georgia Pro Black" panose="02040A02050405020203" pitchFamily="18" charset="0"/>
              </a:rPr>
              <a:t>Задание 4</a:t>
            </a:r>
            <a:endParaRPr lang="ru-RU" sz="2800" b="1" dirty="0">
              <a:solidFill>
                <a:srgbClr val="C00000"/>
              </a:solidFill>
              <a:latin typeface="Georgia Pro Black" panose="02040A02050405020203" pitchFamily="18" charset="0"/>
            </a:endParaRPr>
          </a:p>
        </p:txBody>
      </p:sp>
      <p:sp>
        <p:nvSpPr>
          <p:cNvPr id="3" name="Содержимое 3"/>
          <p:cNvSpPr txBox="1">
            <a:spLocks/>
          </p:cNvSpPr>
          <p:nvPr/>
        </p:nvSpPr>
        <p:spPr>
          <a:xfrm>
            <a:off x="9316037" y="6102340"/>
            <a:ext cx="2571768" cy="571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lvl="0" indent="-342900">
              <a:spcBef>
                <a:spcPct val="20000"/>
              </a:spcBef>
              <a:defRPr/>
            </a:pPr>
            <a: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Ответ: </a:t>
            </a:r>
            <a:r>
              <a:rPr lang="ru-RU" sz="2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endParaRPr kumimoji="0" lang="ru-RU" sz="20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5188305" y="2403615"/>
            <a:ext cx="151914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Решение </a:t>
            </a:r>
            <a:endParaRPr lang="ru-RU" sz="24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2432940" y="820018"/>
            <a:ext cx="9454865" cy="16584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238125" algn="just">
              <a:lnSpc>
                <a:spcPct val="106000"/>
              </a:lnSpc>
              <a:spcAft>
                <a:spcPts val="0"/>
              </a:spcAft>
            </a:pPr>
            <a:r>
              <a:rPr lang="ru-RU" sz="24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4.</a:t>
            </a:r>
            <a:r>
              <a:rPr lang="ru-RU" sz="24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Найдите </a:t>
            </a:r>
            <a:r>
              <a:rPr lang="ru-RU" sz="2400" b="1" dirty="0">
                <a:solidFill>
                  <a:srgbClr val="00B05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расстояние (в км) </a:t>
            </a:r>
            <a:r>
              <a:rPr lang="ru-RU" sz="24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между станциями </a:t>
            </a:r>
            <a:r>
              <a:rPr lang="ru-RU" sz="2400" b="1" dirty="0">
                <a:solidFill>
                  <a:srgbClr val="00B05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Смородиновая и Хоккейная,</a:t>
            </a:r>
            <a:r>
              <a:rPr lang="ru-RU" sz="24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если длина Радужной ветки равна 17 км, расстояние от Звёздной до Смородиновой равно 10 км, а от Быстрой до Хоккейной — 12 км. Все расстояния даны по железной дороге.</a:t>
            </a:r>
            <a:endParaRPr lang="ru-RU" sz="2400" b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6839970" y="4916660"/>
            <a:ext cx="4925962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Значит</a:t>
            </a:r>
            <a:r>
              <a:rPr lang="ru-RU" sz="2000" i="1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ru-RU" sz="20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расстояние между станциями</a:t>
            </a:r>
          </a:p>
          <a:p>
            <a:r>
              <a:rPr lang="ru-RU" sz="20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Смородиновая и</a:t>
            </a:r>
            <a:r>
              <a:rPr lang="ru-RU" sz="2000" i="1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0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Хоккейная равно:</a:t>
            </a:r>
          </a:p>
          <a:p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0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22км – 17 км = </a:t>
            </a:r>
            <a:r>
              <a:rPr lang="ru-RU" sz="2000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5 км.</a:t>
            </a:r>
            <a:endParaRPr lang="ru-RU" sz="2000" dirty="0">
              <a:solidFill>
                <a:srgbClr val="FF0000"/>
              </a:solidFill>
            </a:endParaRPr>
          </a:p>
        </p:txBody>
      </p:sp>
      <p:grpSp>
        <p:nvGrpSpPr>
          <p:cNvPr id="31" name="Группа 30"/>
          <p:cNvGrpSpPr/>
          <p:nvPr/>
        </p:nvGrpSpPr>
        <p:grpSpPr>
          <a:xfrm>
            <a:off x="137531" y="110066"/>
            <a:ext cx="6287881" cy="6637867"/>
            <a:chOff x="108034" y="110066"/>
            <a:chExt cx="6287881" cy="6637867"/>
          </a:xfrm>
        </p:grpSpPr>
        <p:grpSp>
          <p:nvGrpSpPr>
            <p:cNvPr id="29" name="Группа 28"/>
            <p:cNvGrpSpPr/>
            <p:nvPr/>
          </p:nvGrpSpPr>
          <p:grpSpPr>
            <a:xfrm>
              <a:off x="108034" y="110066"/>
              <a:ext cx="5896391" cy="6637867"/>
              <a:chOff x="108034" y="110066"/>
              <a:chExt cx="5896391" cy="6637867"/>
            </a:xfrm>
          </p:grpSpPr>
          <p:pic>
            <p:nvPicPr>
              <p:cNvPr id="12" name="Рисунок 11"/>
              <p:cNvPicPr>
                <a:picLocks noChangeAspect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36293" r="33396"/>
              <a:stretch/>
            </p:blipFill>
            <p:spPr>
              <a:xfrm>
                <a:off x="108034" y="110066"/>
                <a:ext cx="2324906" cy="6637867"/>
              </a:xfrm>
              <a:prstGeom prst="rect">
                <a:avLst/>
              </a:prstGeom>
              <a:ln>
                <a:noFill/>
              </a:ln>
              <a:effectLst>
                <a:outerShdw blurRad="292100" dist="139700" dir="2700000" algn="tl" rotWithShape="0">
                  <a:srgbClr val="333333">
                    <a:alpha val="65000"/>
                  </a:srgbClr>
                </a:outerShdw>
              </a:effectLst>
            </p:spPr>
          </p:pic>
          <p:pic>
            <p:nvPicPr>
              <p:cNvPr id="13" name="Рисунок 12" descr="https://math-oge.sdamgia.ru/get_file?id=19999"/>
              <p:cNvPicPr/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81930" y="3996536"/>
                <a:ext cx="5722495" cy="2677308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sp>
          <p:nvSpPr>
            <p:cNvPr id="6" name="TextBox 5"/>
            <p:cNvSpPr txBox="1"/>
            <p:nvPr/>
          </p:nvSpPr>
          <p:spPr>
            <a:xfrm>
              <a:off x="3506061" y="4907317"/>
              <a:ext cx="143550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b="1" dirty="0" smtClean="0">
                  <a:solidFill>
                    <a:srgbClr val="FF0000"/>
                  </a:solidFill>
                </a:rPr>
                <a:t>Быстрая</a:t>
              </a:r>
              <a:endParaRPr lang="ru-RU" b="1" dirty="0">
                <a:solidFill>
                  <a:srgbClr val="FF0000"/>
                </a:solidFill>
              </a:endParaRPr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4942634" y="5237137"/>
              <a:ext cx="145328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b="1" dirty="0" smtClean="0">
                  <a:solidFill>
                    <a:srgbClr val="FF0000"/>
                  </a:solidFill>
                </a:rPr>
                <a:t>Хоккейная</a:t>
              </a:r>
              <a:endParaRPr lang="ru-RU" b="1" dirty="0">
                <a:solidFill>
                  <a:srgbClr val="FF0000"/>
                </a:solidFill>
              </a:endParaRP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4525353" y="6286496"/>
              <a:ext cx="126691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b="1" dirty="0" smtClean="0">
                  <a:solidFill>
                    <a:srgbClr val="FF0000"/>
                  </a:solidFill>
                </a:rPr>
                <a:t>Звездная</a:t>
              </a:r>
              <a:endParaRPr lang="ru-RU" b="1" dirty="0">
                <a:solidFill>
                  <a:srgbClr val="FF0000"/>
                </a:solidFill>
              </a:endParaRPr>
            </a:p>
          </p:txBody>
        </p:sp>
      </p:grpSp>
      <p:sp>
        <p:nvSpPr>
          <p:cNvPr id="14" name="TextBox 13"/>
          <p:cNvSpPr txBox="1"/>
          <p:nvPr/>
        </p:nvSpPr>
        <p:spPr>
          <a:xfrm>
            <a:off x="6774903" y="2769425"/>
            <a:ext cx="501979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 Быстрой до Звездной 17 км.</a:t>
            </a:r>
          </a:p>
          <a:p>
            <a:r>
              <a:rPr lang="ru-RU" sz="2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 Быстрой до Хоккейной 12 км.</a:t>
            </a:r>
          </a:p>
          <a:p>
            <a:r>
              <a:rPr lang="ru-RU" sz="2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 Смородиновой до Звездной 10 км.</a:t>
            </a:r>
            <a:endParaRPr lang="ru-RU" sz="20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6774903" y="3864120"/>
            <a:ext cx="437535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12 км + 10 км = 22 км</a:t>
            </a:r>
          </a:p>
          <a:p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Отрезок Смородиновая-Хоккейная в эту сумму входит </a:t>
            </a:r>
            <a:r>
              <a:rPr lang="ru-RU" sz="2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 раза.</a:t>
            </a:r>
            <a:endParaRPr lang="ru-RU" sz="2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7" name="Прямая соединительная линия 16"/>
          <p:cNvCxnSpPr/>
          <p:nvPr/>
        </p:nvCxnSpPr>
        <p:spPr>
          <a:xfrm>
            <a:off x="3601881" y="5380276"/>
            <a:ext cx="757084" cy="236282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единительная линия 18"/>
          <p:cNvCxnSpPr/>
          <p:nvPr/>
        </p:nvCxnSpPr>
        <p:spPr>
          <a:xfrm>
            <a:off x="4351773" y="5608317"/>
            <a:ext cx="914948" cy="125263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Прямая соединительная линия 22"/>
          <p:cNvCxnSpPr/>
          <p:nvPr/>
        </p:nvCxnSpPr>
        <p:spPr>
          <a:xfrm>
            <a:off x="4525353" y="5534922"/>
            <a:ext cx="741368" cy="114733"/>
          </a:xfrm>
          <a:prstGeom prst="line">
            <a:avLst/>
          </a:pr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4" name="Группа 33"/>
          <p:cNvGrpSpPr/>
          <p:nvPr/>
        </p:nvGrpSpPr>
        <p:grpSpPr>
          <a:xfrm>
            <a:off x="3601881" y="5379582"/>
            <a:ext cx="2111432" cy="1039813"/>
            <a:chOff x="3601881" y="5379582"/>
            <a:chExt cx="2111432" cy="1039813"/>
          </a:xfrm>
        </p:grpSpPr>
        <p:cxnSp>
          <p:nvCxnSpPr>
            <p:cNvPr id="21" name="Прямая соединительная линия 20"/>
            <p:cNvCxnSpPr/>
            <p:nvPr/>
          </p:nvCxnSpPr>
          <p:spPr>
            <a:xfrm>
              <a:off x="5279648" y="5624485"/>
              <a:ext cx="433665" cy="794910"/>
            </a:xfrm>
            <a:prstGeom prst="line">
              <a:avLst/>
            </a:prstGeom>
            <a:ln w="3810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Прямая соединительная линия 31"/>
            <p:cNvCxnSpPr/>
            <p:nvPr/>
          </p:nvCxnSpPr>
          <p:spPr>
            <a:xfrm>
              <a:off x="3601881" y="5379582"/>
              <a:ext cx="757084" cy="236282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Прямая соединительная линия 32"/>
            <p:cNvCxnSpPr/>
            <p:nvPr/>
          </p:nvCxnSpPr>
          <p:spPr>
            <a:xfrm>
              <a:off x="4525353" y="5534228"/>
              <a:ext cx="741368" cy="114733"/>
            </a:xfrm>
            <a:prstGeom prst="line">
              <a:avLst/>
            </a:prstGeom>
            <a:ln w="3810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6897349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6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6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6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11" grpId="0"/>
      <p:bldP spid="14" grpId="0"/>
      <p:bldP spid="1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2"/>
          <p:cNvSpPr txBox="1"/>
          <p:nvPr/>
        </p:nvSpPr>
        <p:spPr>
          <a:xfrm>
            <a:off x="4614736" y="20158"/>
            <a:ext cx="253228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2800" b="1" dirty="0" smtClean="0">
                <a:solidFill>
                  <a:srgbClr val="C00000"/>
                </a:solidFill>
                <a:latin typeface="Georgia Pro Black" panose="02040A02050405020203" pitchFamily="18" charset="0"/>
              </a:rPr>
              <a:t>Задание 5</a:t>
            </a:r>
            <a:endParaRPr lang="ru-RU" sz="2800" b="1" dirty="0">
              <a:solidFill>
                <a:srgbClr val="C00000"/>
              </a:solidFill>
              <a:latin typeface="Georgia Pro Black" panose="02040A02050405020203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7627938" y="2714439"/>
            <a:ext cx="151914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Решение </a:t>
            </a:r>
            <a:endParaRPr lang="ru-RU" sz="2000" dirty="0"/>
          </a:p>
        </p:txBody>
      </p:sp>
      <p:sp>
        <p:nvSpPr>
          <p:cNvPr id="6" name="Содержимое 3"/>
          <p:cNvSpPr txBox="1">
            <a:spLocks/>
          </p:cNvSpPr>
          <p:nvPr/>
        </p:nvSpPr>
        <p:spPr>
          <a:xfrm>
            <a:off x="10092437" y="6332132"/>
            <a:ext cx="1952336" cy="571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itchFamily="18" charset="0"/>
              </a:rPr>
              <a:t>Ответ: </a:t>
            </a:r>
            <a:r>
              <a:rPr lang="ru-RU" sz="2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1448</a:t>
            </a:r>
            <a:endParaRPr lang="ru-RU" sz="2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ru-RU" sz="2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5034117" y="520430"/>
            <a:ext cx="6706785" cy="23760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238125" algn="just">
              <a:lnSpc>
                <a:spcPct val="106000"/>
              </a:lnSpc>
              <a:spcAft>
                <a:spcPts val="0"/>
              </a:spcAft>
            </a:pPr>
            <a:r>
              <a:rPr lang="ru-RU" sz="20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5.</a:t>
            </a:r>
            <a:r>
              <a:rPr lang="ru-RU" sz="20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Школьник </a:t>
            </a:r>
            <a:r>
              <a:rPr lang="ru-RU" sz="20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Антон в среднем в месяц </a:t>
            </a:r>
            <a:r>
              <a:rPr lang="ru-RU" sz="2000" b="1" dirty="0">
                <a:solidFill>
                  <a:srgbClr val="00B05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совершает 45 поездок в метро.</a:t>
            </a:r>
            <a:r>
              <a:rPr lang="ru-RU" sz="20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Для оплаты поездок можно покупать различные карточки. Стоимость одной поездки для разных видов карточек различна. По истечении месяца Антон уедет из города и </a:t>
            </a:r>
            <a:r>
              <a:rPr lang="ru-RU" sz="2000" b="1" dirty="0">
                <a:solidFill>
                  <a:srgbClr val="00B05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неиспользованные карточки обнуляются.</a:t>
            </a:r>
            <a:r>
              <a:rPr lang="ru-RU" sz="20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Во сколько рублей обойдётся </a:t>
            </a:r>
            <a:r>
              <a:rPr lang="ru-RU" sz="2000" b="1" dirty="0">
                <a:solidFill>
                  <a:srgbClr val="00B05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самый дешёвый вариант?</a:t>
            </a:r>
            <a:endParaRPr lang="ru-RU" sz="2000" b="1" dirty="0">
              <a:solidFill>
                <a:srgbClr val="00B05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aphicFrame>
        <p:nvGraphicFramePr>
          <p:cNvPr id="8" name="Таблица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09098603"/>
              </p:ext>
            </p:extLst>
          </p:nvPr>
        </p:nvGraphicFramePr>
        <p:xfrm>
          <a:off x="353961" y="660724"/>
          <a:ext cx="4474860" cy="487813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491620">
                  <a:extLst>
                    <a:ext uri="{9D8B030D-6E8A-4147-A177-3AD203B41FA5}">
                      <a16:colId xmlns:a16="http://schemas.microsoft.com/office/drawing/2014/main" val="3344857858"/>
                    </a:ext>
                  </a:extLst>
                </a:gridCol>
                <a:gridCol w="1491620">
                  <a:extLst>
                    <a:ext uri="{9D8B030D-6E8A-4147-A177-3AD203B41FA5}">
                      <a16:colId xmlns:a16="http://schemas.microsoft.com/office/drawing/2014/main" val="2764405043"/>
                    </a:ext>
                  </a:extLst>
                </a:gridCol>
                <a:gridCol w="1491620">
                  <a:extLst>
                    <a:ext uri="{9D8B030D-6E8A-4147-A177-3AD203B41FA5}">
                      <a16:colId xmlns:a16="http://schemas.microsoft.com/office/drawing/2014/main" val="2638705685"/>
                    </a:ext>
                  </a:extLst>
                </a:gridCol>
              </a:tblGrid>
              <a:tr h="1155604"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ru-RU" sz="1600" b="1" dirty="0">
                          <a:solidFill>
                            <a:srgbClr val="FFFF00"/>
                          </a:solidFill>
                          <a:effectLst/>
                        </a:rPr>
                        <a:t>Количество поездок</a:t>
                      </a:r>
                      <a:endParaRPr lang="ru-RU" sz="1600" b="1" dirty="0">
                        <a:solidFill>
                          <a:srgbClr val="FFFF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100" marR="38100" marT="38100" marB="3810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ru-RU" sz="1600" b="1" dirty="0">
                          <a:solidFill>
                            <a:srgbClr val="FFFF00"/>
                          </a:solidFill>
                          <a:effectLst/>
                        </a:rPr>
                        <a:t>Стоимость карточки</a:t>
                      </a:r>
                      <a:br>
                        <a:rPr lang="ru-RU" sz="1600" b="1" dirty="0">
                          <a:solidFill>
                            <a:srgbClr val="FFFF00"/>
                          </a:solidFill>
                          <a:effectLst/>
                        </a:rPr>
                      </a:br>
                      <a:r>
                        <a:rPr lang="ru-RU" sz="1600" b="1" dirty="0">
                          <a:solidFill>
                            <a:srgbClr val="FFFF00"/>
                          </a:solidFill>
                          <a:effectLst/>
                        </a:rPr>
                        <a:t>(руб.)</a:t>
                      </a:r>
                      <a:endParaRPr lang="ru-RU" sz="1600" b="1" dirty="0">
                        <a:solidFill>
                          <a:srgbClr val="FFFF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100" marR="38100" marT="38100" marB="3810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ru-RU" sz="1600" b="1">
                          <a:solidFill>
                            <a:srgbClr val="FFFF00"/>
                          </a:solidFill>
                          <a:effectLst/>
                        </a:rPr>
                        <a:t>Дополнительные условия</a:t>
                      </a:r>
                      <a:endParaRPr lang="ru-RU" sz="1600" b="1">
                        <a:solidFill>
                          <a:srgbClr val="FFFF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100" marR="38100" marT="38100" marB="38100" anchor="ctr"/>
                </a:tc>
                <a:extLst>
                  <a:ext uri="{0D108BD9-81ED-4DB2-BD59-A6C34878D82A}">
                    <a16:rowId xmlns:a16="http://schemas.microsoft.com/office/drawing/2014/main" val="135466993"/>
                  </a:ext>
                </a:extLst>
              </a:tr>
              <a:tr h="744506"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Bef>
                          <a:spcPts val="375"/>
                        </a:spcBef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FFFF00"/>
                          </a:solidFill>
                          <a:effectLst/>
                        </a:rPr>
                        <a:t>1</a:t>
                      </a:r>
                      <a:endParaRPr lang="ru-RU" sz="1600" b="1" dirty="0">
                        <a:solidFill>
                          <a:srgbClr val="FFFF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100" marR="38100" marT="38100" marB="3810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Bef>
                          <a:spcPts val="375"/>
                        </a:spcBef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FF0000"/>
                          </a:solidFill>
                          <a:effectLst/>
                        </a:rPr>
                        <a:t>40</a:t>
                      </a:r>
                      <a:endParaRPr lang="ru-RU" sz="1600" b="1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100" marR="38100" marT="38100" marB="3810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Bef>
                          <a:spcPts val="375"/>
                        </a:spcBef>
                        <a:spcAft>
                          <a:spcPts val="0"/>
                        </a:spcAft>
                      </a:pPr>
                      <a:r>
                        <a:rPr lang="ru-RU" sz="1600" b="1">
                          <a:solidFill>
                            <a:srgbClr val="FF0000"/>
                          </a:solidFill>
                          <a:effectLst/>
                        </a:rPr>
                        <a:t>школьникам скидка 15%</a:t>
                      </a:r>
                      <a:endParaRPr lang="ru-RU" sz="1600" b="1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100" marR="38100" marT="38100" marB="38100" anchor="ctr"/>
                </a:tc>
                <a:extLst>
                  <a:ext uri="{0D108BD9-81ED-4DB2-BD59-A6C34878D82A}">
                    <a16:rowId xmlns:a16="http://schemas.microsoft.com/office/drawing/2014/main" val="1521079385"/>
                  </a:ext>
                </a:extLst>
              </a:tr>
              <a:tr h="744506"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Bef>
                          <a:spcPts val="375"/>
                        </a:spcBef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FFFF00"/>
                          </a:solidFill>
                          <a:effectLst/>
                        </a:rPr>
                        <a:t>10</a:t>
                      </a:r>
                      <a:endParaRPr lang="ru-RU" sz="1600" b="1" dirty="0">
                        <a:solidFill>
                          <a:srgbClr val="FFFF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100" marR="38100" marT="38100" marB="3810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Bef>
                          <a:spcPts val="375"/>
                        </a:spcBef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FF0000"/>
                          </a:solidFill>
                          <a:effectLst/>
                        </a:rPr>
                        <a:t>370</a:t>
                      </a:r>
                      <a:endParaRPr lang="ru-RU" sz="1600" b="1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100" marR="38100" marT="38100" marB="3810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Bef>
                          <a:spcPts val="375"/>
                        </a:spcBef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FF0000"/>
                          </a:solidFill>
                          <a:effectLst/>
                        </a:rPr>
                        <a:t>школьникам скидка 10%</a:t>
                      </a:r>
                      <a:endParaRPr lang="ru-RU" sz="1600" b="1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100" marR="38100" marT="38100" marB="38100" anchor="ctr"/>
                </a:tc>
                <a:extLst>
                  <a:ext uri="{0D108BD9-81ED-4DB2-BD59-A6C34878D82A}">
                    <a16:rowId xmlns:a16="http://schemas.microsoft.com/office/drawing/2014/main" val="1348351976"/>
                  </a:ext>
                </a:extLst>
              </a:tr>
              <a:tr h="744506"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Bef>
                          <a:spcPts val="375"/>
                        </a:spcBef>
                        <a:spcAft>
                          <a:spcPts val="0"/>
                        </a:spcAft>
                      </a:pPr>
                      <a:r>
                        <a:rPr lang="ru-RU" sz="1600" b="1">
                          <a:solidFill>
                            <a:srgbClr val="FFFF00"/>
                          </a:solidFill>
                          <a:effectLst/>
                        </a:rPr>
                        <a:t>30</a:t>
                      </a:r>
                      <a:endParaRPr lang="ru-RU" sz="1600" b="1">
                        <a:solidFill>
                          <a:srgbClr val="FFFF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100" marR="38100" marT="38100" marB="3810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Bef>
                          <a:spcPts val="375"/>
                        </a:spcBef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FF0000"/>
                          </a:solidFill>
                          <a:effectLst/>
                        </a:rPr>
                        <a:t>1050</a:t>
                      </a:r>
                      <a:endParaRPr lang="ru-RU" sz="1600" b="1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100" marR="38100" marT="38100" marB="3810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Bef>
                          <a:spcPts val="375"/>
                        </a:spcBef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FF0000"/>
                          </a:solidFill>
                          <a:effectLst/>
                        </a:rPr>
                        <a:t>школьникам скидка 10%</a:t>
                      </a:r>
                      <a:endParaRPr lang="ru-RU" sz="1600" b="1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100" marR="38100" marT="38100" marB="38100" anchor="ctr"/>
                </a:tc>
                <a:extLst>
                  <a:ext uri="{0D108BD9-81ED-4DB2-BD59-A6C34878D82A}">
                    <a16:rowId xmlns:a16="http://schemas.microsoft.com/office/drawing/2014/main" val="2599150769"/>
                  </a:ext>
                </a:extLst>
              </a:tr>
              <a:tr h="744506"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Bef>
                          <a:spcPts val="375"/>
                        </a:spcBef>
                        <a:spcAft>
                          <a:spcPts val="0"/>
                        </a:spcAft>
                      </a:pPr>
                      <a:r>
                        <a:rPr lang="ru-RU" sz="1600" b="1">
                          <a:solidFill>
                            <a:srgbClr val="FFFF00"/>
                          </a:solidFill>
                          <a:effectLst/>
                        </a:rPr>
                        <a:t>50</a:t>
                      </a:r>
                      <a:endParaRPr lang="ru-RU" sz="1600" b="1">
                        <a:solidFill>
                          <a:srgbClr val="FFFF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100" marR="38100" marT="38100" marB="3810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Bef>
                          <a:spcPts val="375"/>
                        </a:spcBef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FF0000"/>
                          </a:solidFill>
                          <a:effectLst/>
                        </a:rPr>
                        <a:t>1600</a:t>
                      </a:r>
                      <a:endParaRPr lang="ru-RU" sz="1600" b="1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100" marR="38100" marT="38100" marB="3810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Bef>
                          <a:spcPts val="375"/>
                        </a:spcBef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FF0000"/>
                          </a:solidFill>
                          <a:effectLst/>
                        </a:rPr>
                        <a:t>нет</a:t>
                      </a:r>
                      <a:endParaRPr lang="ru-RU" sz="1600" b="1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100" marR="38100" marT="38100" marB="38100" anchor="ctr"/>
                </a:tc>
                <a:extLst>
                  <a:ext uri="{0D108BD9-81ED-4DB2-BD59-A6C34878D82A}">
                    <a16:rowId xmlns:a16="http://schemas.microsoft.com/office/drawing/2014/main" val="1610596809"/>
                  </a:ext>
                </a:extLst>
              </a:tr>
              <a:tr h="744506"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Bef>
                          <a:spcPts val="375"/>
                        </a:spcBef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FFFF00"/>
                          </a:solidFill>
                          <a:effectLst/>
                        </a:rPr>
                        <a:t>Не ограничено</a:t>
                      </a:r>
                      <a:endParaRPr lang="ru-RU" sz="1600" b="1" dirty="0">
                        <a:solidFill>
                          <a:srgbClr val="FFFF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100" marR="38100" marT="38100" marB="3810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Bef>
                          <a:spcPts val="375"/>
                        </a:spcBef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FF0000"/>
                          </a:solidFill>
                          <a:effectLst/>
                        </a:rPr>
                        <a:t>2000</a:t>
                      </a:r>
                      <a:endParaRPr lang="ru-RU" sz="1600" b="1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100" marR="38100" marT="38100" marB="3810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Bef>
                          <a:spcPts val="375"/>
                        </a:spcBef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FF0000"/>
                          </a:solidFill>
                          <a:effectLst/>
                        </a:rPr>
                        <a:t>нет</a:t>
                      </a:r>
                      <a:endParaRPr lang="ru-RU" sz="1600" b="1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100" marR="38100" marT="38100" marB="38100" anchor="ctr"/>
                </a:tc>
                <a:extLst>
                  <a:ext uri="{0D108BD9-81ED-4DB2-BD59-A6C34878D82A}">
                    <a16:rowId xmlns:a16="http://schemas.microsoft.com/office/drawing/2014/main" val="1742643935"/>
                  </a:ext>
                </a:extLst>
              </a:tr>
            </a:tbl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5034117" y="2984314"/>
            <a:ext cx="6912078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Так как 50 поездок Антону не нужно, а пятый вид карточек ещё дороже, рассмотрим вариант покупки карточек : </a:t>
            </a:r>
          </a:p>
          <a:p>
            <a:r>
              <a:rPr lang="ru-RU" sz="2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30 поездок – одна карточка; </a:t>
            </a:r>
          </a:p>
          <a:p>
            <a:r>
              <a:rPr lang="ru-RU" sz="2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10 поездок – одна карточка и</a:t>
            </a:r>
          </a:p>
          <a:p>
            <a:r>
              <a:rPr lang="ru-RU" sz="2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1 поездку – пять карточек. </a:t>
            </a:r>
          </a:p>
          <a:p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Таким образом мы набрали </a:t>
            </a:r>
            <a:r>
              <a:rPr lang="ru-RU" sz="2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45 поездок.</a:t>
            </a:r>
          </a:p>
          <a:p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Найдем общую стоимость этих карточек с учетом скидок:</a:t>
            </a:r>
          </a:p>
          <a:p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(1050 – 1050 ∙ 0,1) + (370 – 370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∙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0,1)+ (40 ∙ 5 – 40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∙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∙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0,15) = </a:t>
            </a:r>
          </a:p>
          <a:p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= 1050 – 105 + 370 – 37 + 200 – 30 = 1620 – 172 = </a:t>
            </a:r>
            <a:r>
              <a:rPr lang="ru-RU" sz="2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1448 руб.</a:t>
            </a:r>
            <a:endParaRPr lang="ru-RU" sz="2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0" y="5932022"/>
            <a:ext cx="1232965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Сравнивая эту сумму со стоимостью карточек 4-го и 5-го вида, видим, что это самый дешёвый вариант.</a:t>
            </a:r>
            <a:endParaRPr lang="ru-RU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693715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6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6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6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2" grpId="0"/>
      <p:bldP spid="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6" t="5135" r="2650" b="9601"/>
          <a:stretch/>
        </p:blipFill>
        <p:spPr>
          <a:xfrm>
            <a:off x="0" y="-67734"/>
            <a:ext cx="12192000" cy="6858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268133" y="3276600"/>
            <a:ext cx="9254067" cy="923330"/>
          </a:xfrm>
          <a:prstGeom prst="rect">
            <a:avLst/>
          </a:prstGeom>
          <a:noFill/>
          <a:scene3d>
            <a:camera prst="perspectiveHeroicExtremeRightFacing"/>
            <a:lightRig rig="threePt" dir="t"/>
          </a:scene3d>
        </p:spPr>
        <p:txBody>
          <a:bodyPr wrap="square" rtlCol="0">
            <a:spAutoFit/>
          </a:bodyPr>
          <a:lstStyle/>
          <a:p>
            <a:r>
              <a:rPr lang="ru-RU" sz="5400" b="1" dirty="0" smtClean="0">
                <a:solidFill>
                  <a:schemeClr val="accent3">
                    <a:lumMod val="20000"/>
                    <a:lumOff val="80000"/>
                  </a:schemeClr>
                </a:solidFill>
                <a:latin typeface="Georgia Pro Black" panose="02040A02050405020203" pitchFamily="18" charset="0"/>
              </a:rPr>
              <a:t>Спасибо за внимание</a:t>
            </a:r>
            <a:endParaRPr lang="ru-RU" sz="5400" b="1" dirty="0">
              <a:solidFill>
                <a:schemeClr val="accent3">
                  <a:lumMod val="20000"/>
                  <a:lumOff val="80000"/>
                </a:schemeClr>
              </a:solidFill>
              <a:latin typeface="Georgia Pro Black" panose="02040A020504050202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55134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2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2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2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358</TotalTime>
  <Words>715</Words>
  <Application>Microsoft Office PowerPoint</Application>
  <PresentationFormat>Широкоэкранный</PresentationFormat>
  <Paragraphs>95</Paragraphs>
  <Slides>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15" baseType="lpstr">
      <vt:lpstr>Arial</vt:lpstr>
      <vt:lpstr>Calibri</vt:lpstr>
      <vt:lpstr>Calibri Light</vt:lpstr>
      <vt:lpstr>Cambria Math</vt:lpstr>
      <vt:lpstr>Georgia Pro Black</vt:lpstr>
      <vt:lpstr>Times New Roman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ГБОУ Школа №1504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Лунева Наталья Васильевна</dc:creator>
  <cp:lastModifiedBy>777</cp:lastModifiedBy>
  <cp:revision>44</cp:revision>
  <dcterms:created xsi:type="dcterms:W3CDTF">2020-04-25T10:38:18Z</dcterms:created>
  <dcterms:modified xsi:type="dcterms:W3CDTF">2021-05-22T13:44:45Z</dcterms:modified>
</cp:coreProperties>
</file>