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_rels/notesSlide11.xml.rels" ContentType="application/vnd.openxmlformats-package.relationships+xml"/>
  <Override PartName="/ppt/notesSlides/notesSlide11.xml" ContentType="application/vnd.openxmlformats-officedocument.presentationml.notesSlide+xml"/>
  <Override PartName="/ppt/_rels/presentation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6.xml.rels" ContentType="application/vnd.openxmlformats-package.relationships+xml"/>
  <Override PartName="/ppt/slideLayouts/slideLayout2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26.png" ContentType="image/png"/>
  <Override PartName="/ppt/media/image27.png" ContentType="image/png"/>
  <Override PartName="/ppt/media/image3.wmf" ContentType="image/x-wmf"/>
  <Override PartName="/ppt/media/image15.jpeg" ContentType="image/jpeg"/>
  <Override PartName="/ppt/media/image29.png" ContentType="image/png"/>
  <Override PartName="/ppt/media/image6.png" ContentType="image/png"/>
  <Override PartName="/ppt/media/image4.png" ContentType="image/png"/>
  <Override PartName="/ppt/media/image12.jpeg" ContentType="image/jpeg"/>
  <Override PartName="/ppt/media/image13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28.png" ContentType="image/png"/>
  <Override PartName="/ppt/media/image5.png" ContentType="image/png"/>
  <Override PartName="/ppt/media/image30.png" ContentType="image/png"/>
  <Override PartName="/ppt/media/image2.png" ContentType="image/png"/>
  <Override PartName="/ppt/media/image25.png" ContentType="image/png"/>
  <Override PartName="/ppt/media/image1.png" ContentType="image/png"/>
  <Override PartName="/ppt/media/image24.png" ContentType="image/png"/>
  <Override PartName="/ppt/media/image11.jpeg" ContentType="image/jpeg"/>
  <Override PartName="/ppt/media/image10.jpeg" ContentType="image/jpeg"/>
  <Override PartName="/ppt/media/image14.png" ContentType="image/png"/>
  <Override PartName="/ppt/media/image16.png" ContentType="image/png"/>
  <Override PartName="/ppt/media/image17.png" ContentType="image/png"/>
  <Override PartName="/ppt/media/image18.png" ContentType="image/png"/>
  <Override PartName="/ppt/media/image20.png" ContentType="image/png"/>
  <Override PartName="/ppt/media/image19.png" ContentType="image/png"/>
  <Override PartName="/ppt/media/image21.png" ContentType="image/png"/>
  <Override PartName="/ppt/media/image22.png" ContentType="image/png"/>
  <Override PartName="/ppt/media/image23.png" ContentType="image/png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_rels/slide11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3.xml.rels" ContentType="application/vnd.openxmlformats-package.relationships+xml"/>
  <Override PartName="/ppt/slides/_rels/slide5.xml.rels" ContentType="application/vnd.openxmlformats-package.relationships+xml"/>
  <Override PartName="/ppt/slides/_rels/slide2.xml.rels" ContentType="application/vnd.openxmlformats-package.relationships+xml"/>
  <Override PartName="/ppt/slides/_rels/slide4.xml.rels" ContentType="application/vnd.openxmlformats-package.relationships+xml"/>
  <Override PartName="/ppt/slides/_rels/slide1.xml.rels" ContentType="application/vnd.openxmlformats-package.relationshi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4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перемещения страницы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5A7341F4-0F82-49AA-BF40-39A9C9192461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280" cy="3428280"/>
          </a:xfrm>
          <a:prstGeom prst="rect">
            <a:avLst/>
          </a:prstGeom>
        </p:spPr>
      </p:sp>
      <p:sp>
        <p:nvSpPr>
          <p:cNvPr id="203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5680" cy="411408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204" name="CustomShape 3"/>
          <p:cNvSpPr/>
          <p:nvPr/>
        </p:nvSpPr>
        <p:spPr>
          <a:xfrm>
            <a:off x="3884760" y="8685360"/>
            <a:ext cx="2971080" cy="4564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Autofit/>
          </a:bodyPr>
          <a:p>
            <a:pPr algn="r">
              <a:lnSpc>
                <a:spcPct val="100000"/>
              </a:lnSpc>
            </a:pPr>
            <a:fld id="{C6AA9C4C-CB62-421F-BCA2-33A6C3EC8387}" type="slidenum">
              <a:rPr b="0" lang="ru-RU" sz="1200" spc="-1" strike="noStrike">
                <a:latin typeface="Arial"/>
              </a:rPr>
              <a:t>&lt;номер&gt;</a:t>
            </a:fld>
            <a:endParaRPr b="0" lang="ru-RU" sz="1200" spc="-1" strike="noStrike">
              <a:latin typeface="Arial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305200" cy="52963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1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42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305200" cy="52963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2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3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4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85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subTitle"/>
          </p:nvPr>
        </p:nvSpPr>
        <p:spPr>
          <a:xfrm>
            <a:off x="457200" y="704160"/>
            <a:ext cx="8305200" cy="529632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0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650160"/>
            <a:ext cx="8305200" cy="1250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4400" spc="-1" strike="noStrike"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  <p:sp>
        <p:nvSpPr>
          <p:cNvPr id="12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 fontScale="76000"/>
          </a:bodyPr>
          <a:p>
            <a:endParaRPr b="0" lang="ru-RU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2.png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747894"/>
            </a:gs>
            <a:gs pos="100000">
              <a:srgbClr val="00082c"/>
            </a:gs>
          </a:gsLst>
          <a:path path="circle">
            <a:fillToRect l="50000" t="70000" r="50000" b="30000"/>
          </a:path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/>
          <p:cNvSpPr/>
          <p:nvPr/>
        </p:nvSpPr>
        <p:spPr>
          <a:xfrm>
            <a:off x="-9360" y="-7200"/>
            <a:ext cx="9162360" cy="104076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3a9bbe">
                  <a:alpha val="45098"/>
                </a:srgbClr>
              </a:gs>
              <a:gs pos="100000">
                <a:srgbClr val="9bfa24">
                  <a:alpha val="55294"/>
                </a:srgb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CustomShape 2"/>
          <p:cNvSpPr/>
          <p:nvPr/>
        </p:nvSpPr>
        <p:spPr>
          <a:xfrm>
            <a:off x="4381560" y="-7200"/>
            <a:ext cx="4761720" cy="63756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20000">
                <a:srgbClr val="38c1f0">
                  <a:alpha val="45098"/>
                </a:srgbClr>
              </a:gs>
              <a:gs pos="100000">
                <a:srgbClr val="7dbe2b">
                  <a:alpha val="30196"/>
                </a:srgb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2" name="Group 3"/>
          <p:cNvGrpSpPr/>
          <p:nvPr/>
        </p:nvGrpSpPr>
        <p:grpSpPr>
          <a:xfrm>
            <a:off x="-29160" y="-16920"/>
            <a:ext cx="9197280" cy="1085760"/>
            <a:chOff x="-29160" y="-16920"/>
            <a:chExt cx="9197280" cy="1085760"/>
          </a:xfrm>
        </p:grpSpPr>
        <p:sp>
          <p:nvSpPr>
            <p:cNvPr id="3" name="CustomShape 4"/>
            <p:cNvSpPr/>
            <p:nvPr/>
          </p:nvSpPr>
          <p:spPr>
            <a:xfrm rot="21435600">
              <a:off x="-18720" y="201600"/>
              <a:ext cx="9162360" cy="64836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93ce48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 rot="21435600">
              <a:off x="-14040" y="275040"/>
              <a:ext cx="9174960" cy="52956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4e67c8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" name="PlaceHolder 6"/>
          <p:cNvSpPr>
            <a:spLocks noGrp="1"/>
          </p:cNvSpPr>
          <p:nvPr>
            <p:ph type="title"/>
          </p:nvPr>
        </p:nvSpPr>
        <p:spPr>
          <a:xfrm>
            <a:off x="457200" y="704160"/>
            <a:ext cx="8305200" cy="1142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6" name="PlaceHolder 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CustomShape 1"/>
          <p:cNvSpPr/>
          <p:nvPr/>
        </p:nvSpPr>
        <p:spPr>
          <a:xfrm>
            <a:off x="-9360" y="-7200"/>
            <a:ext cx="9162360" cy="104076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3a9bbe">
                  <a:alpha val="45098"/>
                </a:srgbClr>
              </a:gs>
              <a:gs pos="100000">
                <a:srgbClr val="9bfa24">
                  <a:alpha val="55294"/>
                </a:srgb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44" name="CustomShape 2"/>
          <p:cNvSpPr/>
          <p:nvPr/>
        </p:nvSpPr>
        <p:spPr>
          <a:xfrm>
            <a:off x="4381560" y="-7200"/>
            <a:ext cx="4761720" cy="63756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20000">
                <a:srgbClr val="38c1f0">
                  <a:alpha val="45098"/>
                </a:srgbClr>
              </a:gs>
              <a:gs pos="100000">
                <a:srgbClr val="7dbe2b">
                  <a:alpha val="30196"/>
                </a:srgb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45" name="Group 3"/>
          <p:cNvGrpSpPr/>
          <p:nvPr/>
        </p:nvGrpSpPr>
        <p:grpSpPr>
          <a:xfrm>
            <a:off x="-29160" y="-16920"/>
            <a:ext cx="9197280" cy="1085760"/>
            <a:chOff x="-29160" y="-16920"/>
            <a:chExt cx="9197280" cy="1085760"/>
          </a:xfrm>
        </p:grpSpPr>
        <p:sp>
          <p:nvSpPr>
            <p:cNvPr id="46" name="CustomShape 4"/>
            <p:cNvSpPr/>
            <p:nvPr/>
          </p:nvSpPr>
          <p:spPr>
            <a:xfrm rot="21435600">
              <a:off x="-18720" y="201600"/>
              <a:ext cx="9162360" cy="64836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93ce48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7" name="CustomShape 5"/>
            <p:cNvSpPr/>
            <p:nvPr/>
          </p:nvSpPr>
          <p:spPr>
            <a:xfrm rot="21435600">
              <a:off x="-14040" y="275040"/>
              <a:ext cx="9174960" cy="52956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4e67c8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48" name="PlaceHolder 6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ru-RU" sz="4400" spc="-1" strike="noStrike"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49" name="PlaceHolder 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tile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-9360" y="-7200"/>
            <a:ext cx="9162360" cy="1040760"/>
          </a:xfrm>
          <a:custGeom>
            <a:avLst/>
            <a:gdLst/>
            <a:ahLst/>
            <a:rect l="l" t="t" r="r" b="b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 rotWithShape="0">
            <a:gsLst>
              <a:gs pos="0">
                <a:srgbClr val="3a9bbe">
                  <a:alpha val="45098"/>
                </a:srgbClr>
              </a:gs>
              <a:gs pos="100000">
                <a:srgbClr val="9bfa24">
                  <a:alpha val="55294"/>
                </a:srgbClr>
              </a:gs>
            </a:gsLst>
            <a:lin ang="54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87" name="CustomShape 2"/>
          <p:cNvSpPr/>
          <p:nvPr/>
        </p:nvSpPr>
        <p:spPr>
          <a:xfrm>
            <a:off x="4381560" y="-7200"/>
            <a:ext cx="4761720" cy="637560"/>
          </a:xfrm>
          <a:custGeom>
            <a:avLst/>
            <a:gdLst/>
            <a:ahLst/>
            <a:rect l="l" t="t" r="r" b="b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 rotWithShape="0">
            <a:gsLst>
              <a:gs pos="20000">
                <a:srgbClr val="38c1f0">
                  <a:alpha val="45098"/>
                </a:srgbClr>
              </a:gs>
              <a:gs pos="100000">
                <a:srgbClr val="7dbe2b">
                  <a:alpha val="30196"/>
                </a:srgbClr>
              </a:gs>
            </a:gsLst>
            <a:lin ang="16200000"/>
          </a:gradFill>
          <a:ln w="9360">
            <a:noFill/>
          </a:ln>
        </p:spPr>
        <p:style>
          <a:lnRef idx="0"/>
          <a:fillRef idx="0"/>
          <a:effectRef idx="0"/>
          <a:fontRef idx="minor"/>
        </p:style>
      </p:sp>
      <p:grpSp>
        <p:nvGrpSpPr>
          <p:cNvPr id="88" name="Group 3"/>
          <p:cNvGrpSpPr/>
          <p:nvPr/>
        </p:nvGrpSpPr>
        <p:grpSpPr>
          <a:xfrm>
            <a:off x="-29160" y="-16920"/>
            <a:ext cx="9197280" cy="1085760"/>
            <a:chOff x="-29160" y="-16920"/>
            <a:chExt cx="9197280" cy="1085760"/>
          </a:xfrm>
        </p:grpSpPr>
        <p:sp>
          <p:nvSpPr>
            <p:cNvPr id="89" name="CustomShape 4"/>
            <p:cNvSpPr/>
            <p:nvPr/>
          </p:nvSpPr>
          <p:spPr>
            <a:xfrm rot="21435600">
              <a:off x="-18720" y="201600"/>
              <a:ext cx="9162360" cy="648360"/>
            </a:xfrm>
            <a:custGeom>
              <a:avLst/>
              <a:gdLst/>
              <a:ahLst/>
              <a:rect l="l" t="t" r="r" b="b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800">
              <a:solidFill>
                <a:srgbClr val="93ce48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90" name="CustomShape 5"/>
            <p:cNvSpPr/>
            <p:nvPr/>
          </p:nvSpPr>
          <p:spPr>
            <a:xfrm rot="21435600">
              <a:off x="-14040" y="275040"/>
              <a:ext cx="9174960" cy="529560"/>
            </a:xfrm>
            <a:custGeom>
              <a:avLst/>
              <a:gdLst/>
              <a:ahLst/>
              <a:rect l="l" t="t" r="r" b="b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360">
              <a:solidFill>
                <a:srgbClr val="4e67c8"/>
              </a:solidFill>
              <a:round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91" name="PlaceHolder 6"/>
          <p:cNvSpPr>
            <a:spLocks noGrp="1"/>
          </p:cNvSpPr>
          <p:nvPr>
            <p:ph type="title"/>
          </p:nvPr>
        </p:nvSpPr>
        <p:spPr>
          <a:xfrm>
            <a:off x="457200" y="704160"/>
            <a:ext cx="8305200" cy="11422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latin typeface="Arial"/>
              </a:rPr>
              <a:t>Для правки структуры щёлкните мышью</a:t>
            </a:r>
            <a:endParaRPr b="0" lang="ru-RU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latin typeface="Arial"/>
              </a:rPr>
              <a:t>Второй уровень структуры</a:t>
            </a:r>
            <a:endParaRPr b="0" lang="ru-RU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latin typeface="Arial"/>
              </a:rPr>
              <a:t>Третий уровень структуры</a:t>
            </a:r>
            <a:endParaRPr b="0" lang="ru-RU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latin typeface="Arial"/>
              </a:rPr>
              <a:t>Четвёртый уровень структуры</a:t>
            </a:r>
            <a:endParaRPr b="0" lang="ru-RU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Пятый уровень структуры</a:t>
            </a:r>
            <a:endParaRPr b="0" lang="ru-RU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Шестой уровень структуры</a:t>
            </a:r>
            <a:endParaRPr b="0" lang="ru-RU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latin typeface="Arial"/>
              </a:rPr>
              <a:t>Седьмой уровень структуры</a:t>
            </a:r>
            <a:endParaRPr b="0" lang="ru-RU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wmf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image" Target="../media/image11.jpeg"/><Relationship Id="rId3" Type="http://schemas.openxmlformats.org/officeDocument/2006/relationships/image" Target="../media/image12.jpeg"/><Relationship Id="rId4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16.png"/><Relationship Id="rId2" Type="http://schemas.openxmlformats.org/officeDocument/2006/relationships/image" Target="../media/image17.png"/><Relationship Id="rId3" Type="http://schemas.openxmlformats.org/officeDocument/2006/relationships/image" Target="../media/image18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7" Type="http://schemas.openxmlformats.org/officeDocument/2006/relationships/image" Target="../media/image22.png"/><Relationship Id="rId8" Type="http://schemas.openxmlformats.org/officeDocument/2006/relationships/image" Target="../media/image23.png"/><Relationship Id="rId9" Type="http://schemas.openxmlformats.org/officeDocument/2006/relationships/image" Target="../media/image24.png"/><Relationship Id="rId10" Type="http://schemas.openxmlformats.org/officeDocument/2006/relationships/image" Target="../media/image25.png"/><Relationship Id="rId11" Type="http://schemas.openxmlformats.org/officeDocument/2006/relationships/image" Target="../media/image26.png"/><Relationship Id="rId12" Type="http://schemas.openxmlformats.org/officeDocument/2006/relationships/image" Target="../media/image27.png"/><Relationship Id="rId13" Type="http://schemas.openxmlformats.org/officeDocument/2006/relationships/image" Target="../media/image28.png"/><Relationship Id="rId14" Type="http://schemas.openxmlformats.org/officeDocument/2006/relationships/image" Target="../media/image29.png"/><Relationship Id="rId15" Type="http://schemas.openxmlformats.org/officeDocument/2006/relationships/image" Target="../media/image30.png"/><Relationship Id="rId16" Type="http://schemas.openxmlformats.org/officeDocument/2006/relationships/slideLayout" Target="../slideLayouts/slideLayout29.xml"/><Relationship Id="rId17" Type="http://schemas.openxmlformats.org/officeDocument/2006/relationships/notesSlide" Target="../notesSlides/notesSlide1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CustomShape 1"/>
          <p:cNvSpPr/>
          <p:nvPr/>
        </p:nvSpPr>
        <p:spPr>
          <a:xfrm>
            <a:off x="684360" y="-216000"/>
            <a:ext cx="7595640" cy="27360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18360" tIns="0" bIns="0" anchor="b">
            <a:normAutofit/>
          </a:bodyPr>
          <a:p>
            <a:pPr algn="ctr">
              <a:lnSpc>
                <a:spcPct val="100000"/>
              </a:lnSpc>
            </a:pPr>
            <a:r>
              <a:rPr b="1" lang="ru-RU" sz="4400" spc="-1" strike="noStrike">
                <a:solidFill>
                  <a:srgbClr val="b2f868"/>
                </a:solidFill>
                <a:latin typeface="Calibri"/>
              </a:rPr>
              <a:t>   </a:t>
            </a:r>
            <a:r>
              <a:rPr b="1" lang="ru-RU" sz="3200" spc="-1" strike="noStrike">
                <a:solidFill>
                  <a:srgbClr val="b2f868"/>
                </a:solidFill>
                <a:latin typeface="Calibri"/>
              </a:rPr>
              <a:t>Использование ИКТ на уроках в начальной школе.</a:t>
            </a:r>
            <a:br/>
            <a:r>
              <a:rPr b="1" lang="ru-RU" sz="3200" spc="-1" strike="noStrike">
                <a:solidFill>
                  <a:srgbClr val="b2f868"/>
                </a:solidFill>
                <a:latin typeface="Calibri"/>
              </a:rPr>
              <a:t>   Мультимедийные дидактические средства на уроках в начальной школе. 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36" name="CustomShape 2"/>
          <p:cNvSpPr/>
          <p:nvPr/>
        </p:nvSpPr>
        <p:spPr>
          <a:xfrm>
            <a:off x="2743200" y="3645000"/>
            <a:ext cx="6400080" cy="2951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18360" tIns="45000" bIns="45000">
            <a:normAutofit/>
          </a:bodyPr>
          <a:p>
            <a:pPr algn="r">
              <a:lnSpc>
                <a:spcPct val="10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18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1600" spc="-1" strike="noStrike">
                <a:solidFill>
                  <a:srgbClr val="ffffff"/>
                </a:solidFill>
                <a:latin typeface="Constantia"/>
              </a:rPr>
              <a:t>"Скажи мне, и я забуду. </a:t>
            </a:r>
            <a:br/>
            <a:r>
              <a:rPr b="0" lang="ru-RU" sz="1600" spc="-1" strike="noStrike">
                <a:solidFill>
                  <a:srgbClr val="ffffff"/>
                </a:solidFill>
                <a:latin typeface="Constantia"/>
              </a:rPr>
              <a:t>Покажи мне, - я смогу запомнить. </a:t>
            </a:r>
            <a:br/>
            <a:r>
              <a:rPr b="0" lang="ru-RU" sz="1600" spc="-1" strike="noStrike">
                <a:solidFill>
                  <a:srgbClr val="ffffff"/>
                </a:solidFill>
                <a:latin typeface="Constantia"/>
              </a:rPr>
              <a:t>Позволь мне это сделать самому,</a:t>
            </a:r>
            <a:br/>
            <a:r>
              <a:rPr b="0" lang="ru-RU" sz="1600" spc="-1" strike="noStrike">
                <a:solidFill>
                  <a:srgbClr val="ffffff"/>
                </a:solidFill>
                <a:latin typeface="Constantia"/>
              </a:rPr>
              <a:t>и это станет моим навсегда". </a:t>
            </a:r>
            <a:br/>
            <a:r>
              <a:rPr b="0" i="1" lang="ru-RU" sz="2800" spc="-1" strike="noStrike">
                <a:solidFill>
                  <a:srgbClr val="ffffff"/>
                </a:solidFill>
                <a:latin typeface="Constantia"/>
              </a:rPr>
              <a:t>Древняя мудрость</a:t>
            </a:r>
            <a:r>
              <a:rPr b="0" lang="ru-RU" sz="2800" spc="-1" strike="noStrike">
                <a:solidFill>
                  <a:srgbClr val="ffffff"/>
                </a:solidFill>
                <a:latin typeface="Constantia"/>
              </a:rPr>
              <a:t> 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37" name="Picture 5" descr="MCj04282610000[1]"/>
          <p:cNvPicPr/>
          <p:nvPr/>
        </p:nvPicPr>
        <p:blipFill>
          <a:blip r:embed="rId1"/>
          <a:stretch/>
        </p:blipFill>
        <p:spPr>
          <a:xfrm>
            <a:off x="0" y="4797360"/>
            <a:ext cx="1961280" cy="1869480"/>
          </a:xfrm>
          <a:prstGeom prst="rect">
            <a:avLst/>
          </a:prstGeom>
          <a:ln w="9360">
            <a:noFill/>
          </a:ln>
        </p:spPr>
      </p:pic>
      <p:pic>
        <p:nvPicPr>
          <p:cNvPr id="138" name="" descr=""/>
          <p:cNvPicPr/>
          <p:nvPr/>
        </p:nvPicPr>
        <p:blipFill>
          <a:blip r:embed="rId2"/>
          <a:stretch/>
        </p:blipFill>
        <p:spPr>
          <a:xfrm>
            <a:off x="1296000" y="2798280"/>
            <a:ext cx="3717720" cy="3897720"/>
          </a:xfrm>
          <a:prstGeom prst="rect">
            <a:avLst/>
          </a:prstGeom>
          <a:ln>
            <a:noFill/>
          </a:ln>
        </p:spPr>
      </p:pic>
    </p:spTree>
  </p:cSld>
  <p:transition spd="med">
    <p:wedge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CustomShape 1"/>
          <p:cNvSpPr/>
          <p:nvPr/>
        </p:nvSpPr>
        <p:spPr>
          <a:xfrm>
            <a:off x="457200" y="704880"/>
            <a:ext cx="8228880" cy="937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5000" bIns="0"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5000" spc="-1" strike="noStrike">
                <a:solidFill>
                  <a:srgbClr val="7030a0"/>
                </a:solidFill>
                <a:latin typeface="Calibri"/>
              </a:rPr>
              <a:t>Средства обучения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140" name="CustomShape 2"/>
          <p:cNvSpPr/>
          <p:nvPr/>
        </p:nvSpPr>
        <p:spPr>
          <a:xfrm>
            <a:off x="457200" y="1935360"/>
            <a:ext cx="8228880" cy="4388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66000"/>
          </a:bodyPr>
          <a:p>
            <a:pPr marL="274320" indent="-273600">
              <a:lnSpc>
                <a:spcPct val="110000"/>
              </a:lnSpc>
              <a:spcBef>
                <a:spcPts val="720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1" lang="ru-RU" sz="3600" spc="-1" strike="noStrike">
                <a:solidFill>
                  <a:srgbClr val="000000"/>
                </a:solidFill>
                <a:latin typeface="Constantia"/>
              </a:rPr>
              <a:t>Средства обучения </a:t>
            </a:r>
            <a:r>
              <a:rPr b="0" lang="ru-RU" sz="3600" spc="-1" strike="noStrike">
                <a:solidFill>
                  <a:srgbClr val="000000"/>
                </a:solidFill>
                <a:latin typeface="Constantia"/>
              </a:rPr>
              <a:t>– это все приспособления и источники, которые помогают учителю учить, а ученику учиться, т.е  всё то , что позволяет организовать познавательную деятельность учащихся.</a:t>
            </a:r>
            <a:endParaRPr b="0" lang="ru-RU" sz="36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561"/>
              </a:spcBef>
            </a:pPr>
            <a:endParaRPr b="0" lang="ru-RU" sz="36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i="1" lang="ru-RU" sz="2800" spc="-1" strike="noStrike">
                <a:solidFill>
                  <a:srgbClr val="000000"/>
                </a:solidFill>
                <a:latin typeface="Constantia"/>
              </a:rPr>
              <a:t>                                                              </a:t>
            </a:r>
            <a:r>
              <a:rPr b="0" i="1" lang="ru-RU" sz="2800" spc="-1" strike="noStrike">
                <a:solidFill>
                  <a:srgbClr val="000000"/>
                </a:solidFill>
                <a:latin typeface="Constantia"/>
              </a:rPr>
              <a:t>(Т.А. Ильина)</a:t>
            </a:r>
            <a:endParaRPr b="0" lang="ru-RU" sz="28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2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" fill="hold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click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4" dur="500" fill="hold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" dur="500" fill="hold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6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457200" y="704880"/>
            <a:ext cx="8228880" cy="9374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5000" bIns="0"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5000" spc="-1" strike="noStrike">
                <a:solidFill>
                  <a:srgbClr val="7030a0"/>
                </a:solidFill>
                <a:latin typeface="Calibri"/>
              </a:rPr>
              <a:t>Что такое «мультимедиа»?</a:t>
            </a:r>
            <a:endParaRPr b="0" lang="ru-RU" sz="5000" spc="-1" strike="noStrike">
              <a:latin typeface="Arial"/>
            </a:endParaRPr>
          </a:p>
        </p:txBody>
      </p:sp>
      <p:sp>
        <p:nvSpPr>
          <p:cNvPr id="142" name="CustomShape 2"/>
          <p:cNvSpPr/>
          <p:nvPr/>
        </p:nvSpPr>
        <p:spPr>
          <a:xfrm>
            <a:off x="457200" y="1935360"/>
            <a:ext cx="8228880" cy="4388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274320" indent="-273600">
              <a:lnSpc>
                <a:spcPct val="100000"/>
              </a:lnSpc>
              <a:spcBef>
                <a:spcPts val="660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1" lang="ru-RU" sz="3300" spc="-1" strike="noStrike">
                <a:solidFill>
                  <a:srgbClr val="000000"/>
                </a:solidFill>
                <a:latin typeface="Constantia"/>
              </a:rPr>
              <a:t>Мультимедиа </a:t>
            </a:r>
            <a:r>
              <a:rPr b="0" lang="ru-RU" sz="3300" spc="-1" strike="noStrike">
                <a:solidFill>
                  <a:srgbClr val="000000"/>
                </a:solidFill>
                <a:latin typeface="Constantia"/>
              </a:rPr>
              <a:t>(</a:t>
            </a:r>
            <a:r>
              <a:rPr b="0" i="1" lang="ru-RU" sz="3300" spc="-1" strike="noStrike">
                <a:solidFill>
                  <a:srgbClr val="000000"/>
                </a:solidFill>
                <a:latin typeface="Constantia"/>
              </a:rPr>
              <a:t>англ. </a:t>
            </a:r>
            <a:r>
              <a:rPr b="0" i="1" lang="en-US" sz="3300" spc="-1" strike="noStrike">
                <a:solidFill>
                  <a:srgbClr val="000000"/>
                </a:solidFill>
                <a:latin typeface="Constantia"/>
              </a:rPr>
              <a:t>multi</a:t>
            </a:r>
            <a:r>
              <a:rPr b="0" i="1" lang="ru-RU" sz="3300" spc="-1" strike="noStrike">
                <a:solidFill>
                  <a:srgbClr val="000000"/>
                </a:solidFill>
                <a:latin typeface="Constantia"/>
              </a:rPr>
              <a:t> – много и </a:t>
            </a:r>
            <a:r>
              <a:rPr b="0" i="1" lang="en-US" sz="3300" spc="-1" strike="noStrike">
                <a:solidFill>
                  <a:srgbClr val="000000"/>
                </a:solidFill>
                <a:latin typeface="Constantia"/>
              </a:rPr>
              <a:t>media</a:t>
            </a:r>
            <a:r>
              <a:rPr b="0" i="1" lang="ru-RU" sz="3300" spc="-1" strike="noStrike">
                <a:solidFill>
                  <a:srgbClr val="000000"/>
                </a:solidFill>
                <a:latin typeface="Constantia"/>
              </a:rPr>
              <a:t> – среда – многие среды</a:t>
            </a:r>
            <a:r>
              <a:rPr b="0" lang="ru-RU" sz="3300" spc="-1" strike="noStrike">
                <a:solidFill>
                  <a:srgbClr val="000000"/>
                </a:solidFill>
                <a:latin typeface="Constantia"/>
              </a:rPr>
              <a:t>) – одновременное использование различных форм представления информации и её обработки в едином объекте.</a:t>
            </a:r>
            <a:endParaRPr b="0" lang="ru-RU" sz="3300" spc="-1" strike="noStrike">
              <a:latin typeface="Arial"/>
            </a:endParaRPr>
          </a:p>
          <a:p>
            <a:pPr marL="274320" indent="-273600" algn="r"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3300" spc="-1" strike="noStrike">
              <a:latin typeface="Arial"/>
            </a:endParaRPr>
          </a:p>
          <a:p>
            <a:pPr marL="274320" indent="-273600" algn="r"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r>
              <a:rPr b="0" i="1" lang="ru-RU" sz="3200" spc="-1" strike="noStrike">
                <a:solidFill>
                  <a:srgbClr val="000000"/>
                </a:solidFill>
                <a:latin typeface="Constantia"/>
              </a:rPr>
              <a:t>(Википедия, свободная энциклопедия)</a:t>
            </a: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7" dur="indefinite" restart="never" nodeType="tmRoot">
          <p:childTnLst>
            <p:seq>
              <p:cTn id="18" dur="indefinite" nodeType="mainSeq"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nodeType="click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" dur="5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" dur="500" fill="hold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nodeType="click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0" dur="500" fill="hold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1" dur="500" fill="hold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32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Picture 2" descr="H:\Documents and Settings\Настя\Рабочий стол\Открытый урок 2010\Crystal_128_camera.png"/>
          <p:cNvPicPr/>
          <p:nvPr/>
        </p:nvPicPr>
        <p:blipFill>
          <a:blip r:embed="rId1"/>
          <a:stretch/>
        </p:blipFill>
        <p:spPr>
          <a:xfrm>
            <a:off x="857160" y="1785960"/>
            <a:ext cx="1642320" cy="1642320"/>
          </a:xfrm>
          <a:prstGeom prst="rect">
            <a:avLst/>
          </a:prstGeom>
          <a:ln w="9360">
            <a:noFill/>
          </a:ln>
        </p:spPr>
      </p:pic>
      <p:pic>
        <p:nvPicPr>
          <p:cNvPr id="144" name="Picture 3" descr="H:\Documents and Settings\Настя\Рабочий стол\Открытый урок 2010\Crystal_Clear_action_playlist.png"/>
          <p:cNvPicPr/>
          <p:nvPr/>
        </p:nvPicPr>
        <p:blipFill>
          <a:blip r:embed="rId2"/>
          <a:stretch/>
        </p:blipFill>
        <p:spPr>
          <a:xfrm>
            <a:off x="5500800" y="4538520"/>
            <a:ext cx="1356480" cy="1356480"/>
          </a:xfrm>
          <a:prstGeom prst="rect">
            <a:avLst/>
          </a:prstGeom>
          <a:ln w="9360">
            <a:noFill/>
          </a:ln>
        </p:spPr>
      </p:pic>
      <p:pic>
        <p:nvPicPr>
          <p:cNvPr id="145" name="Picture 4" descr="H:\Documents and Settings\Настя\Рабочий стол\Открытый урок 2010\Crystal_Clear_app_aktion.png"/>
          <p:cNvPicPr/>
          <p:nvPr/>
        </p:nvPicPr>
        <p:blipFill>
          <a:blip r:embed="rId3"/>
          <a:stretch/>
        </p:blipFill>
        <p:spPr>
          <a:xfrm>
            <a:off x="3643200" y="890640"/>
            <a:ext cx="1571040" cy="1571040"/>
          </a:xfrm>
          <a:prstGeom prst="rect">
            <a:avLst/>
          </a:prstGeom>
          <a:ln w="9360">
            <a:noFill/>
          </a:ln>
        </p:spPr>
      </p:pic>
      <p:pic>
        <p:nvPicPr>
          <p:cNvPr id="146" name="Picture 5" descr="H:\Documents and Settings\Настя\Рабочий стол\Открытый урок 2010\Crystal_Clear_app_camera.png"/>
          <p:cNvPicPr/>
          <p:nvPr/>
        </p:nvPicPr>
        <p:blipFill>
          <a:blip r:embed="rId4"/>
          <a:stretch/>
        </p:blipFill>
        <p:spPr>
          <a:xfrm>
            <a:off x="6500880" y="1643040"/>
            <a:ext cx="1718640" cy="1718640"/>
          </a:xfrm>
          <a:prstGeom prst="rect">
            <a:avLst/>
          </a:prstGeom>
          <a:ln w="9360">
            <a:noFill/>
          </a:ln>
        </p:spPr>
      </p:pic>
      <p:pic>
        <p:nvPicPr>
          <p:cNvPr id="147" name="Picture 6" descr="H:\Documents and Settings\Настя\Рабочий стол\Открытый урок 2010\Crystal_Clear_app_kaboodle.png"/>
          <p:cNvPicPr/>
          <p:nvPr/>
        </p:nvPicPr>
        <p:blipFill>
          <a:blip r:embed="rId5"/>
          <a:stretch/>
        </p:blipFill>
        <p:spPr>
          <a:xfrm>
            <a:off x="2000160" y="4324320"/>
            <a:ext cx="1647000" cy="1647000"/>
          </a:xfrm>
          <a:prstGeom prst="rect">
            <a:avLst/>
          </a:prstGeom>
          <a:ln w="9360">
            <a:noFill/>
          </a:ln>
        </p:spPr>
      </p:pic>
      <p:sp>
        <p:nvSpPr>
          <p:cNvPr id="148" name="CustomShape 1"/>
          <p:cNvSpPr/>
          <p:nvPr/>
        </p:nvSpPr>
        <p:spPr>
          <a:xfrm>
            <a:off x="357120" y="3071880"/>
            <a:ext cx="2714040" cy="82152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onstantia"/>
                <a:ea typeface="DejaVu Sans"/>
              </a:rPr>
              <a:t>графика (изображения)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49" name="CustomShape 2"/>
          <p:cNvSpPr/>
          <p:nvPr/>
        </p:nvSpPr>
        <p:spPr>
          <a:xfrm>
            <a:off x="3071880" y="500040"/>
            <a:ext cx="271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onstantia"/>
                <a:ea typeface="DejaVu Sans"/>
              </a:rPr>
              <a:t>анимация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0" name="CustomShape 3"/>
          <p:cNvSpPr/>
          <p:nvPr/>
        </p:nvSpPr>
        <p:spPr>
          <a:xfrm>
            <a:off x="6072120" y="3214800"/>
            <a:ext cx="271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onstantia"/>
                <a:ea typeface="DejaVu Sans"/>
              </a:rPr>
              <a:t>видео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1" name="CustomShape 4"/>
          <p:cNvSpPr/>
          <p:nvPr/>
        </p:nvSpPr>
        <p:spPr>
          <a:xfrm>
            <a:off x="1500120" y="5896080"/>
            <a:ext cx="271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onstantia"/>
                <a:ea typeface="DejaVu Sans"/>
              </a:rPr>
              <a:t>звук (аудио)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2" name="CustomShape 5"/>
          <p:cNvSpPr/>
          <p:nvPr/>
        </p:nvSpPr>
        <p:spPr>
          <a:xfrm>
            <a:off x="4857840" y="5967360"/>
            <a:ext cx="2714040" cy="4557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Constantia"/>
                <a:ea typeface="DejaVu Sans"/>
              </a:rPr>
              <a:t>текст, число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153" name="CustomShape 6"/>
          <p:cNvSpPr/>
          <p:nvPr/>
        </p:nvSpPr>
        <p:spPr>
          <a:xfrm>
            <a:off x="2857320" y="3071880"/>
            <a:ext cx="3571200" cy="685080"/>
          </a:xfrm>
          <a:prstGeom prst="rect">
            <a:avLst/>
          </a:prstGeom>
          <a:noFill/>
          <a:ln w="57240">
            <a:noFill/>
          </a:ln>
          <a:scene3d>
            <a:camera prst="orthographicFront"/>
            <a:lightRig dir="tl" rig="soft">
              <a:rot lat="0" lon="0" rev="0"/>
            </a:lightRig>
          </a:scene3d>
        </p:spPr>
        <p:style>
          <a:lnRef idx="0"/>
          <a:fillRef idx="0"/>
          <a:effectRef idx="0"/>
          <a:fontRef idx="minor"/>
        </p:style>
        <p:txBody>
          <a:bodyPr lIns="0" rIns="0" tIns="45000" bIns="0"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4400" spc="46" strike="noStrike">
                <a:solidFill>
                  <a:srgbClr val="7030a0"/>
                </a:solidFill>
                <a:latin typeface="Calibri"/>
                <a:ea typeface="DejaVu Sans"/>
              </a:rPr>
              <a:t>мультимедиа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154" name="CustomShape 7"/>
          <p:cNvSpPr/>
          <p:nvPr/>
        </p:nvSpPr>
        <p:spPr>
          <a:xfrm rot="10800000">
            <a:off x="2643840" y="2643840"/>
            <a:ext cx="642240" cy="4993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rgbClr val="384b94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5" name="CustomShape 8"/>
          <p:cNvSpPr/>
          <p:nvPr/>
        </p:nvSpPr>
        <p:spPr>
          <a:xfrm flipH="1" flipV="1" rot="5400000">
            <a:off x="4071240" y="2712960"/>
            <a:ext cx="856440" cy="7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rgbClr val="384b94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6" name="CustomShape 9"/>
          <p:cNvSpPr/>
          <p:nvPr/>
        </p:nvSpPr>
        <p:spPr>
          <a:xfrm flipH="1" flipV="1" rot="5400000">
            <a:off x="5821920" y="2678040"/>
            <a:ext cx="570960" cy="4993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rgbClr val="384b94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7" name="CustomShape 10"/>
          <p:cNvSpPr/>
          <p:nvPr/>
        </p:nvSpPr>
        <p:spPr>
          <a:xfrm flipV="1" rot="10800000">
            <a:off x="2929320" y="3929040"/>
            <a:ext cx="570960" cy="4993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rgbClr val="384b94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58" name="CustomShape 11"/>
          <p:cNvSpPr/>
          <p:nvPr/>
        </p:nvSpPr>
        <p:spPr>
          <a:xfrm>
            <a:off x="5500800" y="3929040"/>
            <a:ext cx="642240" cy="49932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w="38160">
            <a:solidFill>
              <a:srgbClr val="384b94"/>
            </a:solidFill>
            <a:round/>
            <a:tailEnd len="med" type="arrow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transition>
    <p:wipe dir="d"/>
  </p:transition>
  <p:timing>
    <p:tnLst>
      <p:par>
        <p:cTn id="33" dur="indefinite" restart="never" nodeType="tmRoot">
          <p:childTnLst>
            <p:seq>
              <p:cTn id="34" dur="indefinite" nodeType="mainSeq">
                <p:childTnLst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nodeType="click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9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0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4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46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51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4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55" dur="500" fill="hold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5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5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6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nodeType="click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6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6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68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2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3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7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78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79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3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84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87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8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8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nodeType="with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92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3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9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CustomShape 1"/>
          <p:cNvSpPr/>
          <p:nvPr/>
        </p:nvSpPr>
        <p:spPr>
          <a:xfrm>
            <a:off x="457200" y="0"/>
            <a:ext cx="8362440" cy="1988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5000" bIns="0" anchor="b">
            <a:normAutofit/>
          </a:bodyPr>
          <a:p>
            <a:pPr>
              <a:lnSpc>
                <a:spcPct val="100000"/>
              </a:lnSpc>
            </a:pPr>
            <a:br/>
            <a:endParaRPr b="0" lang="ru-RU" sz="1800" spc="-1" strike="noStrike">
              <a:latin typeface="Arial"/>
            </a:endParaRPr>
          </a:p>
        </p:txBody>
      </p:sp>
      <p:sp>
        <p:nvSpPr>
          <p:cNvPr id="160" name="CustomShape 2"/>
          <p:cNvSpPr/>
          <p:nvPr/>
        </p:nvSpPr>
        <p:spPr>
          <a:xfrm>
            <a:off x="709200" y="144000"/>
            <a:ext cx="7858440" cy="1367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 marL="274320" indent="22320" algn="ctr">
              <a:lnSpc>
                <a:spcPct val="100000"/>
              </a:lnSpc>
              <a:spcBef>
                <a:spcPts val="720"/>
              </a:spcBef>
              <a:tabLst>
                <a:tab algn="l" pos="0"/>
              </a:tabLst>
            </a:pPr>
            <a:r>
              <a:rPr b="1" lang="ru-RU" sz="3600" spc="-1" strike="noStrike">
                <a:solidFill>
                  <a:srgbClr val="7030a0"/>
                </a:solidFill>
                <a:latin typeface="Calibri"/>
              </a:rPr>
              <a:t>Использование  мультимедийного сопровождения позволяет:</a:t>
            </a:r>
            <a:endParaRPr b="0" lang="ru-RU" sz="3600" spc="-1" strike="noStrike">
              <a:latin typeface="Arial"/>
            </a:endParaRPr>
          </a:p>
        </p:txBody>
      </p:sp>
      <p:sp>
        <p:nvSpPr>
          <p:cNvPr id="161" name="CustomShape 3"/>
          <p:cNvSpPr/>
          <p:nvPr/>
        </p:nvSpPr>
        <p:spPr>
          <a:xfrm>
            <a:off x="7924680" y="6356520"/>
            <a:ext cx="761400" cy="364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b">
            <a:noAutofit/>
          </a:bodyPr>
          <a:p>
            <a:pPr algn="r">
              <a:lnSpc>
                <a:spcPct val="100000"/>
              </a:lnSpc>
            </a:pPr>
            <a:fld id="{51242CA9-BDF2-43C8-A3E8-7F93F628942E}" type="slidenum">
              <a:rPr b="0" lang="ru-RU" sz="1200" spc="-1" strike="noStrike">
                <a:solidFill>
                  <a:srgbClr val="1f2541"/>
                </a:solidFill>
                <a:latin typeface="Constantia"/>
              </a:rPr>
              <a:t>5</a:t>
            </a:fld>
            <a:endParaRPr b="0" lang="ru-RU" sz="1200" spc="-1" strike="noStrike">
              <a:latin typeface="Arial"/>
            </a:endParaRPr>
          </a:p>
        </p:txBody>
      </p:sp>
      <p:sp>
        <p:nvSpPr>
          <p:cNvPr id="162" name="CustomShape 4"/>
          <p:cNvSpPr/>
          <p:nvPr/>
        </p:nvSpPr>
        <p:spPr>
          <a:xfrm>
            <a:off x="251640" y="2277000"/>
            <a:ext cx="2597760" cy="2375640"/>
          </a:xfrm>
          <a:prstGeom prst="roundRect">
            <a:avLst>
              <a:gd name="adj" fmla="val 16667"/>
            </a:avLst>
          </a:prstGeom>
          <a:blipFill rotWithShape="0">
            <a:blip r:embed="rId1"/>
            <a:stretch>
              <a:fillRect/>
            </a:stretch>
          </a:blipFill>
          <a:ln>
            <a:noFill/>
          </a:ln>
          <a:effectLst>
            <a:outerShdw algn="tl" blurRad="7620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63" name="CustomShape 5"/>
          <p:cNvSpPr/>
          <p:nvPr/>
        </p:nvSpPr>
        <p:spPr>
          <a:xfrm>
            <a:off x="3420000" y="2205000"/>
            <a:ext cx="2231640" cy="2466360"/>
          </a:xfrm>
          <a:prstGeom prst="roundRect">
            <a:avLst>
              <a:gd name="adj" fmla="val 16667"/>
            </a:avLst>
          </a:prstGeom>
          <a:blipFill rotWithShape="0">
            <a:blip r:embed="rId2"/>
            <a:stretch>
              <a:fillRect l="0" t="2947800" r="0" b="-3429934"/>
            </a:stretch>
          </a:blipFill>
          <a:ln>
            <a:noFill/>
          </a:ln>
          <a:effectLst>
            <a:outerShdw algn="tl" blurRad="7620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64" name="CustomShape 6"/>
          <p:cNvSpPr/>
          <p:nvPr/>
        </p:nvSpPr>
        <p:spPr>
          <a:xfrm>
            <a:off x="6156000" y="2277000"/>
            <a:ext cx="2551680" cy="2447640"/>
          </a:xfrm>
          <a:prstGeom prst="roundRect">
            <a:avLst>
              <a:gd name="adj" fmla="val 16667"/>
            </a:avLst>
          </a:prstGeom>
          <a:blipFill rotWithShape="0">
            <a:blip r:embed="rId3"/>
            <a:stretch>
              <a:fillRect l="0" t="3693208" r="0" b="3525995"/>
            </a:stretch>
          </a:blipFill>
          <a:ln>
            <a:noFill/>
          </a:ln>
          <a:effectLst>
            <a:outerShdw algn="tl" blurRad="7620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65" name="CustomShape 7"/>
          <p:cNvSpPr/>
          <p:nvPr/>
        </p:nvSpPr>
        <p:spPr>
          <a:xfrm>
            <a:off x="6372360" y="4941000"/>
            <a:ext cx="2375640" cy="431280"/>
          </a:xfrm>
          <a:prstGeom prst="roundRect">
            <a:avLst>
              <a:gd name="adj" fmla="val 16667"/>
            </a:avLst>
          </a:prstGeom>
          <a:solidFill>
            <a:srgbClr val="ffd9d9"/>
          </a:solidFill>
          <a:ln>
            <a:noFill/>
          </a:ln>
          <a:effectLst>
            <a:outerShdw algn="ctr" blurRad="57150" dir="5400000" dist="38160" rotWithShape="0">
              <a:schemeClr val="phClr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4f2f38"/>
                </a:solidFill>
                <a:latin typeface="Constantia"/>
                <a:ea typeface="DejaVu Sans"/>
              </a:rPr>
              <a:t>Чтение – 10%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66" name="CustomShape 8"/>
          <p:cNvSpPr/>
          <p:nvPr/>
        </p:nvSpPr>
        <p:spPr>
          <a:xfrm>
            <a:off x="323640" y="4941000"/>
            <a:ext cx="2375640" cy="431280"/>
          </a:xfrm>
          <a:prstGeom prst="roundRect">
            <a:avLst>
              <a:gd name="adj" fmla="val 16667"/>
            </a:avLst>
          </a:prstGeom>
          <a:solidFill>
            <a:srgbClr val="dec8ee"/>
          </a:solidFill>
          <a:ln>
            <a:noFill/>
          </a:ln>
          <a:effectLst>
            <a:outerShdw algn="ctr" blurRad="57150" dir="5400000" dist="38160" rotWithShape="0">
              <a:schemeClr val="phClr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4f2f38"/>
                </a:solidFill>
                <a:latin typeface="Constantia"/>
                <a:ea typeface="DejaVu Sans"/>
              </a:rPr>
              <a:t>Визуально – 30%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67" name="CustomShape 9"/>
          <p:cNvSpPr/>
          <p:nvPr/>
        </p:nvSpPr>
        <p:spPr>
          <a:xfrm>
            <a:off x="251640" y="6021360"/>
            <a:ext cx="8640360" cy="647280"/>
          </a:xfrm>
          <a:prstGeom prst="roundRect">
            <a:avLst>
              <a:gd name="adj" fmla="val 16667"/>
            </a:avLst>
          </a:prstGeom>
          <a:solidFill>
            <a:srgbClr val="ffde75"/>
          </a:solidFill>
          <a:ln>
            <a:noFill/>
          </a:ln>
          <a:effectLst>
            <a:outerShdw algn="ctr" blurRad="57150" dir="5400000" dist="38160" rotWithShape="0">
              <a:schemeClr val="phClr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800" spc="-1" strike="noStrike">
                <a:solidFill>
                  <a:srgbClr val="4f2f38"/>
                </a:solidFill>
                <a:latin typeface="Constantia"/>
                <a:ea typeface="DejaVu Sans"/>
              </a:rPr>
              <a:t>повысить усвоение информации до 50-60%</a:t>
            </a:r>
            <a:endParaRPr b="0" lang="ru-RU" sz="2800" spc="-1" strike="noStrike">
              <a:latin typeface="Arial"/>
            </a:endParaRPr>
          </a:p>
        </p:txBody>
      </p:sp>
      <p:sp>
        <p:nvSpPr>
          <p:cNvPr id="168" name="CustomShape 10"/>
          <p:cNvSpPr/>
          <p:nvPr/>
        </p:nvSpPr>
        <p:spPr>
          <a:xfrm>
            <a:off x="3348000" y="4941000"/>
            <a:ext cx="2519640" cy="431280"/>
          </a:xfrm>
          <a:prstGeom prst="roundRect">
            <a:avLst>
              <a:gd name="adj" fmla="val 16667"/>
            </a:avLst>
          </a:prstGeom>
          <a:solidFill>
            <a:srgbClr val="c1efff"/>
          </a:solidFill>
          <a:ln>
            <a:noFill/>
          </a:ln>
          <a:effectLst>
            <a:outerShdw algn="ctr" blurRad="57150" dir="5400000" dist="38160" rotWithShape="0">
              <a:schemeClr val="phClr">
                <a:shade val="9000"/>
                <a:satMod val="105000"/>
                <a:alpha val="48000"/>
              </a:schemeClr>
            </a:outerShdw>
          </a:effectLst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/>
        </p:style>
        <p:txBody>
          <a:bodyPr lIns="90000" rIns="90000" tIns="45000" bIns="45000" anchor="ctr">
            <a:noAutofit/>
          </a:bodyPr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4f2f38"/>
                </a:solidFill>
                <a:latin typeface="Constantia"/>
                <a:ea typeface="DejaVu Sans"/>
              </a:rPr>
              <a:t>На слух – 20%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69" name="CustomShape 11"/>
          <p:cNvSpPr/>
          <p:nvPr/>
        </p:nvSpPr>
        <p:spPr>
          <a:xfrm rot="16200000">
            <a:off x="3960000" y="1233360"/>
            <a:ext cx="1151280" cy="8712360"/>
          </a:xfrm>
          <a:prstGeom prst="leftBrace">
            <a:avLst>
              <a:gd name="adj1" fmla="val 8333"/>
              <a:gd name="adj2" fmla="val 50529"/>
            </a:avLst>
          </a:prstGeom>
          <a:noFill/>
          <a:ln w="38160">
            <a:solidFill>
              <a:srgbClr val="562835"/>
            </a:solidFill>
            <a:round/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</p:spTree>
  </p:cSld>
  <p:transition>
    <p:split dir="out" orient="vert"/>
  </p:transition>
  <p:timing>
    <p:tnLst>
      <p:par>
        <p:cTn id="95" dur="indefinite" restart="never" nodeType="tmRoot">
          <p:childTnLst>
            <p:seq>
              <p:cTn id="96" dur="indefinite" nodeType="mainSeq"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nodeType="after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01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nodeType="afterEffect" fill="hold" presetClass="entr" presetID="18" presetSubtype="6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strips(downRight)" transition="in">
                                      <p:cBhvr additive="repl">
                                        <p:cTn id="105" dur="10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09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10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11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13" nodeType="after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115" dur="1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17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19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20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21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6000"/>
                            </p:stCondLst>
                            <p:childTnLst>
                              <p:par>
                                <p:cTn id="123" nodeType="after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125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7000"/>
                            </p:stCondLst>
                            <p:childTnLst>
                              <p:par>
                                <p:cTn id="127" nodeType="afterEffect" fill="hold" presetClass="entr" presetID="53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9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0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31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3" nodeType="afterEffect" fill="hold" presetClass="entr" presetID="2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left)" transition="in">
                                      <p:cBhvr additive="repl">
                                        <p:cTn id="135" dur="1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9000"/>
                            </p:stCondLst>
                            <p:childTnLst>
                              <p:par>
                                <p:cTn id="137" nodeType="afterEffect" fill="hold" presetClass="entr" presetID="4" presetSubtype="3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out)" transition="in">
                                      <p:cBhvr additive="repl">
                                        <p:cTn id="139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41" nodeType="after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3" dur="1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44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45" dur="10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ustomShape 1"/>
          <p:cNvSpPr/>
          <p:nvPr/>
        </p:nvSpPr>
        <p:spPr>
          <a:xfrm>
            <a:off x="395640" y="62064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5000" bIns="0"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4000" spc="-1" strike="noStrike">
                <a:solidFill>
                  <a:srgbClr val="7030a0"/>
                </a:solidFill>
                <a:latin typeface="Calibri"/>
              </a:rPr>
              <a:t>Внедрение ИКТ осуществляется по направлениям:</a:t>
            </a:r>
            <a:endParaRPr b="0" lang="ru-RU" sz="4000" spc="-1" strike="noStrike">
              <a:latin typeface="Arial"/>
            </a:endParaRPr>
          </a:p>
        </p:txBody>
      </p:sp>
      <p:sp>
        <p:nvSpPr>
          <p:cNvPr id="171" name="CustomShape 2"/>
          <p:cNvSpPr/>
          <p:nvPr/>
        </p:nvSpPr>
        <p:spPr>
          <a:xfrm>
            <a:off x="457200" y="2349000"/>
            <a:ext cx="8228880" cy="3975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74320" indent="-273600">
              <a:lnSpc>
                <a:spcPct val="100000"/>
              </a:lnSpc>
              <a:spcBef>
                <a:spcPts val="64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Constantia"/>
              </a:rPr>
              <a:t>Создание мультимедийных презентаций</a:t>
            </a:r>
            <a:endParaRPr b="0" lang="ru-RU" sz="32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64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Constantia"/>
              </a:rPr>
              <a:t>Работа с ресурсами Интернет</a:t>
            </a:r>
            <a:endParaRPr b="0" lang="ru-RU" sz="32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64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Constantia"/>
              </a:rPr>
              <a:t>Использование готовых обучающих программ</a:t>
            </a:r>
            <a:endParaRPr b="0" lang="ru-RU" sz="32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64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200" spc="-1" strike="noStrike">
                <a:solidFill>
                  <a:srgbClr val="000000"/>
                </a:solidFill>
                <a:latin typeface="Constantia"/>
              </a:rPr>
              <a:t>Использование</a:t>
            </a:r>
            <a:endParaRPr b="0" lang="ru-RU" sz="32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641"/>
              </a:spcBef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Constantia"/>
              </a:rPr>
              <a:t>   </a:t>
            </a:r>
            <a:r>
              <a:rPr b="0" lang="ru-RU" sz="3200" spc="-1" strike="noStrike">
                <a:solidFill>
                  <a:srgbClr val="000000"/>
                </a:solidFill>
                <a:latin typeface="Constantia"/>
              </a:rPr>
              <a:t>интерактивной доски</a:t>
            </a:r>
            <a:endParaRPr b="0" lang="ru-RU" sz="3200" spc="-1" strike="noStrike">
              <a:latin typeface="Arial"/>
            </a:endParaRPr>
          </a:p>
        </p:txBody>
      </p:sp>
      <p:pic>
        <p:nvPicPr>
          <p:cNvPr id="172" name="Picture 6" descr=""/>
          <p:cNvPicPr/>
          <p:nvPr/>
        </p:nvPicPr>
        <p:blipFill>
          <a:blip r:embed="rId1"/>
          <a:stretch/>
        </p:blipFill>
        <p:spPr>
          <a:xfrm>
            <a:off x="5000400" y="4293000"/>
            <a:ext cx="4107600" cy="2467800"/>
          </a:xfrm>
          <a:prstGeom prst="rect">
            <a:avLst/>
          </a:prstGeom>
          <a:ln>
            <a:noFill/>
          </a:ln>
        </p:spPr>
      </p:pic>
    </p:spTree>
  </p:cSld>
  <p:transition spd="slow">
    <p:wipe dir="l"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" name="" descr=""/>
          <p:cNvPicPr/>
          <p:nvPr/>
        </p:nvPicPr>
        <p:blipFill>
          <a:blip r:embed="rId1"/>
          <a:stretch/>
        </p:blipFill>
        <p:spPr>
          <a:xfrm>
            <a:off x="1996560" y="-7920"/>
            <a:ext cx="5142600" cy="6857280"/>
          </a:xfrm>
          <a:prstGeom prst="rect">
            <a:avLst/>
          </a:prstGeom>
          <a:ln>
            <a:noFill/>
          </a:ln>
        </p:spPr>
      </p:pic>
    </p:spTree>
  </p:cSld>
  <p:transition spd="slow">
    <p:wipe dir="l"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" descr=""/>
          <p:cNvPicPr/>
          <p:nvPr/>
        </p:nvPicPr>
        <p:blipFill>
          <a:blip r:embed="rId1"/>
          <a:stretch/>
        </p:blipFill>
        <p:spPr>
          <a:xfrm>
            <a:off x="-3600" y="-7920"/>
            <a:ext cx="9142920" cy="6857280"/>
          </a:xfrm>
          <a:prstGeom prst="rect">
            <a:avLst/>
          </a:prstGeom>
          <a:ln>
            <a:noFill/>
          </a:ln>
        </p:spPr>
      </p:pic>
    </p:spTree>
  </p:cSld>
  <p:transition spd="slow">
    <p:wipe dir="l"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CustomShape 1"/>
          <p:cNvSpPr/>
          <p:nvPr/>
        </p:nvSpPr>
        <p:spPr>
          <a:xfrm>
            <a:off x="457200" y="620640"/>
            <a:ext cx="8290440" cy="1151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5000" bIns="0" anchor="b"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7030a0"/>
                </a:solidFill>
                <a:latin typeface="Calibri"/>
              </a:rPr>
              <a:t>Использование ИКТ оправдывает </a:t>
            </a:r>
            <a:br/>
            <a:r>
              <a:rPr b="1" lang="ru-RU" sz="3200" spc="-1" strike="noStrike">
                <a:solidFill>
                  <a:srgbClr val="7030a0"/>
                </a:solidFill>
                <a:latin typeface="Calibri"/>
              </a:rPr>
              <a:t>себя во всех отношениях: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176" name="CustomShape 2"/>
          <p:cNvSpPr/>
          <p:nvPr/>
        </p:nvSpPr>
        <p:spPr>
          <a:xfrm>
            <a:off x="685800" y="1772640"/>
            <a:ext cx="7771680" cy="5084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marL="274320" indent="-273600">
              <a:lnSpc>
                <a:spcPct val="9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Повышает качество знаний</a:t>
            </a:r>
            <a:endParaRPr b="0" lang="ru-RU" sz="3000" spc="-1" strike="noStrike">
              <a:latin typeface="Arial"/>
            </a:endParaRPr>
          </a:p>
          <a:p>
            <a:pPr marL="274320" indent="-273600">
              <a:lnSpc>
                <a:spcPct val="9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Активизирует познавательную деятельность</a:t>
            </a:r>
            <a:endParaRPr b="0" lang="ru-RU" sz="3000" spc="-1" strike="noStrike">
              <a:latin typeface="Arial"/>
            </a:endParaRPr>
          </a:p>
          <a:p>
            <a:pPr marL="274320" indent="-273600">
              <a:lnSpc>
                <a:spcPct val="9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Повышает мотивацию</a:t>
            </a:r>
            <a:endParaRPr b="0" lang="ru-RU" sz="3000" spc="-1" strike="noStrike">
              <a:latin typeface="Arial"/>
            </a:endParaRPr>
          </a:p>
          <a:p>
            <a:pPr marL="274320" indent="-273600">
              <a:lnSpc>
                <a:spcPct val="9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Позволяет проводить уроки на высоком эстетическом и эмоциональном уровне</a:t>
            </a:r>
            <a:endParaRPr b="0" lang="ru-RU" sz="3000" spc="-1" strike="noStrike">
              <a:latin typeface="Arial"/>
            </a:endParaRPr>
          </a:p>
          <a:p>
            <a:pPr marL="274320" indent="-273600">
              <a:lnSpc>
                <a:spcPct val="9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Позволяет проводить индивидуальную работу  с учениками, применяя разноуровневые задания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561"/>
              </a:spcBef>
            </a:pPr>
            <a:endParaRPr b="0" lang="ru-RU" sz="3000" spc="-1" strike="noStrike">
              <a:latin typeface="Arial"/>
            </a:endParaRPr>
          </a:p>
          <a:p>
            <a:pPr>
              <a:lnSpc>
                <a:spcPct val="90000"/>
              </a:lnSpc>
              <a:spcBef>
                <a:spcPts val="561"/>
              </a:spcBef>
            </a:pPr>
            <a:endParaRPr b="0" lang="ru-RU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14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CustomShape 1"/>
          <p:cNvSpPr/>
          <p:nvPr/>
        </p:nvSpPr>
        <p:spPr>
          <a:xfrm>
            <a:off x="457200" y="704160"/>
            <a:ext cx="8228880" cy="11422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78" name="CustomShape 2"/>
          <p:cNvSpPr/>
          <p:nvPr/>
        </p:nvSpPr>
        <p:spPr>
          <a:xfrm>
            <a:off x="457200" y="980640"/>
            <a:ext cx="8228880" cy="53431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 fontScale="80000"/>
          </a:bodyPr>
          <a:p>
            <a:pPr marL="274320" indent="-273600">
              <a:lnSpc>
                <a:spcPct val="10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Обеспечивает оперативность и объективность контроля</a:t>
            </a:r>
            <a:endParaRPr b="0" lang="ru-RU" sz="30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Облегчает деятельность педагога и создаёт эффективную обратную связь</a:t>
            </a:r>
            <a:endParaRPr b="0" lang="ru-RU" sz="30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Увеличивает объём выполняемой работы </a:t>
            </a:r>
            <a:endParaRPr b="0" lang="ru-RU" sz="30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601"/>
              </a:spcBef>
              <a:tabLst>
                <a:tab algn="l" pos="0"/>
              </a:tabLst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    </a:t>
            </a: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в 1,5 – 2 раза</a:t>
            </a:r>
            <a:endParaRPr b="0" lang="ru-RU" sz="3000" spc="-1" strike="noStrike">
              <a:latin typeface="Arial"/>
            </a:endParaRPr>
          </a:p>
          <a:p>
            <a:pPr marL="274320" indent="-273600">
              <a:lnSpc>
                <a:spcPct val="100000"/>
              </a:lnSpc>
              <a:spcBef>
                <a:spcPts val="601"/>
              </a:spcBef>
              <a:buClr>
                <a:srgbClr val="a7ea52"/>
              </a:buClr>
              <a:buSzPct val="95000"/>
              <a:buFont typeface="Wingdings 2" charset="2"/>
              <a:buChar char=""/>
              <a:tabLst>
                <a:tab algn="l" pos="0"/>
              </a:tabLst>
            </a:pPr>
            <a:r>
              <a:rPr b="0" lang="ru-RU" sz="3000" spc="-1" strike="noStrike">
                <a:solidFill>
                  <a:srgbClr val="000000"/>
                </a:solidFill>
                <a:latin typeface="Constantia"/>
              </a:rPr>
              <a:t>Позволяет перейти от объяснительно-иллюстрированного способа обучения к    деятельностному, при котором ребенок становится активным субъектом учебной деятельности.</a:t>
            </a:r>
            <a:endParaRPr b="0" lang="ru-RU" sz="30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519"/>
              </a:spcBef>
              <a:tabLst>
                <a:tab algn="l" pos="0"/>
              </a:tabLst>
            </a:pPr>
            <a:endParaRPr b="0" lang="ru-RU" sz="3000" spc="-1" strike="noStrike">
              <a:latin typeface="Arial"/>
            </a:endParaRPr>
          </a:p>
        </p:txBody>
      </p:sp>
    </p:spTree>
  </p:cSld>
  <mc:AlternateContent>
    <mc:Choice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CustomShape 1"/>
          <p:cNvSpPr/>
          <p:nvPr/>
        </p:nvSpPr>
        <p:spPr>
          <a:xfrm>
            <a:off x="357120" y="71280"/>
            <a:ext cx="8429040" cy="928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45000" bIns="0" anchor="b">
            <a:normAutofit/>
          </a:bodyPr>
          <a:p>
            <a:pPr>
              <a:lnSpc>
                <a:spcPct val="100000"/>
              </a:lnSpc>
            </a:pPr>
            <a:br/>
            <a:endParaRPr b="0" lang="ru-RU" sz="1800" spc="-1" strike="noStrike">
              <a:latin typeface="Arial"/>
            </a:endParaRPr>
          </a:p>
        </p:txBody>
      </p:sp>
      <p:sp>
        <p:nvSpPr>
          <p:cNvPr id="180" name="CustomShape 2"/>
          <p:cNvSpPr/>
          <p:nvPr/>
        </p:nvSpPr>
        <p:spPr>
          <a:xfrm>
            <a:off x="1835280" y="5300640"/>
            <a:ext cx="5643000" cy="179604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ffffff"/>
                </a:solidFill>
                <a:latin typeface="Constantia"/>
                <a:ea typeface="DejaVu Sans"/>
              </a:rPr>
              <a:t>Оформление документации, 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1" lang="ru-RU" sz="2800" spc="-1" strike="noStrike">
                <a:solidFill>
                  <a:srgbClr val="ffffff"/>
                </a:solidFill>
                <a:latin typeface="Constantia"/>
                <a:ea typeface="DejaVu Sans"/>
              </a:rPr>
              <a:t>повышение проф.мастерства</a:t>
            </a:r>
            <a:endParaRPr b="0" lang="ru-RU" sz="2800" spc="-1" strike="noStrike">
              <a:latin typeface="Arial"/>
            </a:endParaRPr>
          </a:p>
        </p:txBody>
      </p:sp>
      <p:pic>
        <p:nvPicPr>
          <p:cNvPr id="181" name="Picture 5" descr="board"/>
          <p:cNvPicPr/>
          <p:nvPr/>
        </p:nvPicPr>
        <p:blipFill>
          <a:blip r:embed="rId1"/>
          <a:stretch/>
        </p:blipFill>
        <p:spPr>
          <a:xfrm>
            <a:off x="6858000" y="1143000"/>
            <a:ext cx="2018520" cy="2018520"/>
          </a:xfrm>
          <a:prstGeom prst="rect">
            <a:avLst/>
          </a:prstGeom>
          <a:ln w="9360">
            <a:noFill/>
          </a:ln>
        </p:spPr>
      </p:pic>
      <p:pic>
        <p:nvPicPr>
          <p:cNvPr id="182" name="Picture 6" descr="original_metal_w"/>
          <p:cNvPicPr/>
          <p:nvPr/>
        </p:nvPicPr>
        <p:blipFill>
          <a:blip r:embed="rId2"/>
          <a:stretch/>
        </p:blipFill>
        <p:spPr>
          <a:xfrm>
            <a:off x="214200" y="5357880"/>
            <a:ext cx="1447200" cy="1313640"/>
          </a:xfrm>
          <a:prstGeom prst="rect">
            <a:avLst/>
          </a:prstGeom>
          <a:ln w="9360">
            <a:noFill/>
          </a:ln>
        </p:spPr>
      </p:pic>
      <p:sp>
        <p:nvSpPr>
          <p:cNvPr id="183" name="CustomShape 3"/>
          <p:cNvSpPr/>
          <p:nvPr/>
        </p:nvSpPr>
        <p:spPr>
          <a:xfrm>
            <a:off x="2714760" y="2000160"/>
            <a:ext cx="183600" cy="461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4" name="CustomShape 4"/>
          <p:cNvSpPr/>
          <p:nvPr/>
        </p:nvSpPr>
        <p:spPr>
          <a:xfrm>
            <a:off x="2700360" y="2997360"/>
            <a:ext cx="183600" cy="461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5" name="CustomShape 5"/>
          <p:cNvSpPr/>
          <p:nvPr/>
        </p:nvSpPr>
        <p:spPr>
          <a:xfrm>
            <a:off x="2714760" y="3571920"/>
            <a:ext cx="183600" cy="461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6" name="CustomShape 6"/>
          <p:cNvSpPr/>
          <p:nvPr/>
        </p:nvSpPr>
        <p:spPr>
          <a:xfrm>
            <a:off x="2714760" y="4071960"/>
            <a:ext cx="183600" cy="461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87" name="CustomShape 7"/>
          <p:cNvSpPr/>
          <p:nvPr/>
        </p:nvSpPr>
        <p:spPr>
          <a:xfrm>
            <a:off x="2071800" y="4643280"/>
            <a:ext cx="183600" cy="461160"/>
          </a:xfrm>
          <a:prstGeom prst="rect">
            <a:avLst/>
          </a:prstGeom>
          <a:noFill/>
          <a:ln w="936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88" name="Picture 22" descr="074"/>
          <p:cNvPicPr/>
          <p:nvPr/>
        </p:nvPicPr>
        <p:blipFill>
          <a:blip r:embed="rId3"/>
          <a:stretch/>
        </p:blipFill>
        <p:spPr>
          <a:xfrm>
            <a:off x="357120" y="1500120"/>
            <a:ext cx="1523160" cy="1339200"/>
          </a:xfrm>
          <a:prstGeom prst="rect">
            <a:avLst/>
          </a:prstGeom>
          <a:ln w="9360">
            <a:noFill/>
          </a:ln>
        </p:spPr>
      </p:pic>
      <p:pic>
        <p:nvPicPr>
          <p:cNvPr id="189" name="Picture 15" descr="3D_28"/>
          <p:cNvPicPr/>
          <p:nvPr/>
        </p:nvPicPr>
        <p:blipFill>
          <a:blip r:embed="rId4"/>
          <a:stretch/>
        </p:blipFill>
        <p:spPr>
          <a:xfrm>
            <a:off x="2500200" y="5572080"/>
            <a:ext cx="1285200" cy="951840"/>
          </a:xfrm>
          <a:prstGeom prst="rect">
            <a:avLst/>
          </a:prstGeom>
          <a:ln w="9360">
            <a:noFill/>
          </a:ln>
        </p:spPr>
      </p:pic>
      <p:pic>
        <p:nvPicPr>
          <p:cNvPr id="190" name="Picture 17" descr="3D_26"/>
          <p:cNvPicPr/>
          <p:nvPr/>
        </p:nvPicPr>
        <p:blipFill>
          <a:blip r:embed="rId5"/>
          <a:stretch/>
        </p:blipFill>
        <p:spPr>
          <a:xfrm>
            <a:off x="324000" y="3645000"/>
            <a:ext cx="1428120" cy="1056600"/>
          </a:xfrm>
          <a:prstGeom prst="rect">
            <a:avLst/>
          </a:prstGeom>
          <a:ln w="9360">
            <a:noFill/>
          </a:ln>
        </p:spPr>
      </p:pic>
      <p:pic>
        <p:nvPicPr>
          <p:cNvPr id="191" name="Picture 19" descr="3D_24"/>
          <p:cNvPicPr/>
          <p:nvPr/>
        </p:nvPicPr>
        <p:blipFill>
          <a:blip r:embed="rId6"/>
          <a:stretch/>
        </p:blipFill>
        <p:spPr>
          <a:xfrm>
            <a:off x="7740720" y="5300640"/>
            <a:ext cx="888120" cy="1071000"/>
          </a:xfrm>
          <a:prstGeom prst="rect">
            <a:avLst/>
          </a:prstGeom>
          <a:ln w="9360">
            <a:noFill/>
          </a:ln>
        </p:spPr>
      </p:pic>
      <p:pic>
        <p:nvPicPr>
          <p:cNvPr id="192" name="Picture 16" descr="3D_32"/>
          <p:cNvPicPr/>
          <p:nvPr/>
        </p:nvPicPr>
        <p:blipFill>
          <a:blip r:embed="rId7"/>
          <a:stretch/>
        </p:blipFill>
        <p:spPr>
          <a:xfrm>
            <a:off x="5286240" y="5357880"/>
            <a:ext cx="1599480" cy="1199520"/>
          </a:xfrm>
          <a:prstGeom prst="rect">
            <a:avLst/>
          </a:prstGeom>
          <a:ln w="9360">
            <a:noFill/>
          </a:ln>
        </p:spPr>
      </p:pic>
      <p:pic>
        <p:nvPicPr>
          <p:cNvPr id="193" name="Picture 18" descr="3D_21"/>
          <p:cNvPicPr/>
          <p:nvPr/>
        </p:nvPicPr>
        <p:blipFill>
          <a:blip r:embed="rId8"/>
          <a:stretch/>
        </p:blipFill>
        <p:spPr>
          <a:xfrm>
            <a:off x="7358040" y="3643200"/>
            <a:ext cx="1247040" cy="928080"/>
          </a:xfrm>
          <a:prstGeom prst="rect">
            <a:avLst/>
          </a:prstGeom>
          <a:ln w="9360">
            <a:noFill/>
          </a:ln>
        </p:spPr>
      </p:pic>
      <p:pic>
        <p:nvPicPr>
          <p:cNvPr id="194" name="Picture 6" descr="original_metal_w"/>
          <p:cNvPicPr/>
          <p:nvPr/>
        </p:nvPicPr>
        <p:blipFill>
          <a:blip r:embed="rId9"/>
          <a:stretch/>
        </p:blipFill>
        <p:spPr>
          <a:xfrm>
            <a:off x="214200" y="5286240"/>
            <a:ext cx="1447200" cy="1313640"/>
          </a:xfrm>
          <a:prstGeom prst="rect">
            <a:avLst/>
          </a:prstGeom>
          <a:ln w="9360">
            <a:noFill/>
          </a:ln>
        </p:spPr>
      </p:pic>
      <p:pic>
        <p:nvPicPr>
          <p:cNvPr id="195" name="Picture 15" descr="3D_28"/>
          <p:cNvPicPr/>
          <p:nvPr/>
        </p:nvPicPr>
        <p:blipFill>
          <a:blip r:embed="rId10"/>
          <a:stretch/>
        </p:blipFill>
        <p:spPr>
          <a:xfrm>
            <a:off x="2500200" y="5500800"/>
            <a:ext cx="1285200" cy="951840"/>
          </a:xfrm>
          <a:prstGeom prst="rect">
            <a:avLst/>
          </a:prstGeom>
          <a:ln w="9360">
            <a:noFill/>
          </a:ln>
        </p:spPr>
      </p:pic>
      <p:pic>
        <p:nvPicPr>
          <p:cNvPr id="196" name="Picture 17" descr="3D_26"/>
          <p:cNvPicPr/>
          <p:nvPr/>
        </p:nvPicPr>
        <p:blipFill>
          <a:blip r:embed="rId11"/>
          <a:stretch/>
        </p:blipFill>
        <p:spPr>
          <a:xfrm>
            <a:off x="324000" y="3573360"/>
            <a:ext cx="1428120" cy="1056600"/>
          </a:xfrm>
          <a:prstGeom prst="rect">
            <a:avLst/>
          </a:prstGeom>
          <a:ln w="9360">
            <a:noFill/>
          </a:ln>
        </p:spPr>
      </p:pic>
      <p:pic>
        <p:nvPicPr>
          <p:cNvPr id="197" name="Picture 19" descr="3D_24"/>
          <p:cNvPicPr/>
          <p:nvPr/>
        </p:nvPicPr>
        <p:blipFill>
          <a:blip r:embed="rId12"/>
          <a:stretch/>
        </p:blipFill>
        <p:spPr>
          <a:xfrm>
            <a:off x="7740720" y="5229360"/>
            <a:ext cx="888120" cy="1071000"/>
          </a:xfrm>
          <a:prstGeom prst="rect">
            <a:avLst/>
          </a:prstGeom>
          <a:ln w="9360">
            <a:noFill/>
          </a:ln>
        </p:spPr>
      </p:pic>
      <p:pic>
        <p:nvPicPr>
          <p:cNvPr id="198" name="Picture 16" descr="3D_32"/>
          <p:cNvPicPr/>
          <p:nvPr/>
        </p:nvPicPr>
        <p:blipFill>
          <a:blip r:embed="rId13"/>
          <a:stretch/>
        </p:blipFill>
        <p:spPr>
          <a:xfrm>
            <a:off x="5286240" y="5286240"/>
            <a:ext cx="1599480" cy="1199520"/>
          </a:xfrm>
          <a:prstGeom prst="rect">
            <a:avLst/>
          </a:prstGeom>
          <a:ln w="9360">
            <a:noFill/>
          </a:ln>
        </p:spPr>
      </p:pic>
      <p:pic>
        <p:nvPicPr>
          <p:cNvPr id="199" name="Picture 18" descr="3D_21"/>
          <p:cNvPicPr/>
          <p:nvPr/>
        </p:nvPicPr>
        <p:blipFill>
          <a:blip r:embed="rId14"/>
          <a:stretch/>
        </p:blipFill>
        <p:spPr>
          <a:xfrm>
            <a:off x="7358040" y="3571920"/>
            <a:ext cx="1247040" cy="928080"/>
          </a:xfrm>
          <a:prstGeom prst="rect">
            <a:avLst/>
          </a:prstGeom>
          <a:ln w="9360">
            <a:noFill/>
          </a:ln>
        </p:spPr>
      </p:pic>
      <p:sp>
        <p:nvSpPr>
          <p:cNvPr id="200" name="CustomShape 8"/>
          <p:cNvSpPr/>
          <p:nvPr/>
        </p:nvSpPr>
        <p:spPr>
          <a:xfrm>
            <a:off x="2051640" y="1557360"/>
            <a:ext cx="4751640" cy="36558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320">
            <a:rou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/>
        </p:style>
        <p:txBody>
          <a:bodyPr lIns="90000" rIns="90000" tIns="45000" bIns="45000">
            <a:spAutoFit/>
          </a:bodyPr>
          <a:p>
            <a:pPr algn="ctr"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5400" spc="-1" strike="noStrike">
                <a:solidFill>
                  <a:srgbClr val="002060"/>
                </a:solidFill>
                <a:latin typeface="Constantia"/>
                <a:ea typeface="DejaVu Sans"/>
              </a:rPr>
              <a:t>СПАСИБО </a:t>
            </a:r>
            <a:br/>
            <a:r>
              <a:rPr b="1" lang="ru-RU" sz="5400" spc="-1" strike="noStrike">
                <a:solidFill>
                  <a:srgbClr val="002060"/>
                </a:solidFill>
                <a:latin typeface="Constantia"/>
                <a:ea typeface="DejaVu Sans"/>
              </a:rPr>
              <a:t>ЗА</a:t>
            </a:r>
            <a:br/>
            <a:r>
              <a:rPr b="1" lang="ru-RU" sz="5400" spc="-1" strike="noStrike">
                <a:solidFill>
                  <a:srgbClr val="002060"/>
                </a:solidFill>
                <a:latin typeface="Constantia"/>
                <a:ea typeface="DejaVu Sans"/>
              </a:rPr>
              <a:t>ВНИМАНИЕ!</a:t>
            </a:r>
            <a:endParaRPr b="0" lang="ru-RU" sz="5400" spc="-1" strike="noStrike">
              <a:latin typeface="Arial"/>
            </a:endParaRPr>
          </a:p>
        </p:txBody>
      </p:sp>
      <p:pic>
        <p:nvPicPr>
          <p:cNvPr id="201" name="Picture 6" descr="original_metal_w"/>
          <p:cNvPicPr/>
          <p:nvPr/>
        </p:nvPicPr>
        <p:blipFill>
          <a:blip r:embed="rId15"/>
          <a:stretch/>
        </p:blipFill>
        <p:spPr>
          <a:xfrm>
            <a:off x="366840" y="5210280"/>
            <a:ext cx="1447200" cy="1313640"/>
          </a:xfrm>
          <a:prstGeom prst="rect">
            <a:avLst/>
          </a:prstGeom>
          <a:ln w="9360">
            <a:noFill/>
          </a:ln>
        </p:spPr>
      </p:pic>
    </p:spTree>
  </p:cSld>
  <p:transition>
    <p:diamond/>
  </p:transition>
  <p:timing>
    <p:tnLst>
      <p:par>
        <p:cTn id="146" dur="indefinite" restart="never" nodeType="tmRoot">
          <p:childTnLst>
            <p:seq>
              <p:cTn id="147" dur="indefinite" nodeType="mainSeq">
                <p:childTnLst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2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53" dur="10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54" dur="10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59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0" dur="10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61" dur="1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66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7" dur="10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68" dur="10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3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74" dur="10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75" dur="10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0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1" dur="10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82" dur="10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87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8" dur="1000" fill="hold"/>
                                        <p:tgtEl>
                                          <p:spTgt spid="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89" dur="10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94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95" dur="100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196" dur="10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1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2" dur="10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03" dur="10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08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09" dur="10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10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15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16" dur="10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17" dur="10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2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23" dur="10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24" dur="10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9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0" dur="10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31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36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7" dur="10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38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43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44" dur="10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45" dur="10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nodeType="clickEffect" fill="hold" presetClass="entr" presetID="55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50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51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filter="fade" transition="in">
                                      <p:cBhvr additive="repl">
                                        <p:cTn id="252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2034</TotalTime>
  <Application>LibreOffice/6.4.7.2$Linux_X86_64 LibreOffice_project/40$Build-2</Application>
  <Words>232</Words>
  <Paragraphs>48</Paragraphs>
  <Company>Microsoft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2013-03-27T16:07:39Z</dcterms:created>
  <dc:creator>Acer</dc:creator>
  <dc:description/>
  <dc:language>ru-RU</dc:language>
  <cp:lastModifiedBy/>
  <dcterms:modified xsi:type="dcterms:W3CDTF">2022-06-08T12:17:51Z</dcterms:modified>
  <cp:revision>264</cp:revision>
  <dc:subject/>
  <dc:title>Использование ИКТ на уроках в начальной школе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12.0000</vt:lpwstr>
  </property>
  <property fmtid="{D5CDD505-2E9C-101B-9397-08002B2CF9AE}" pid="3" name="Company">
    <vt:lpwstr>Microsoft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1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9</vt:i4>
  </property>
</Properties>
</file>