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58" r:id="rId6"/>
    <p:sldId id="278" r:id="rId7"/>
    <p:sldId id="277" r:id="rId8"/>
    <p:sldId id="259" r:id="rId9"/>
    <p:sldId id="260" r:id="rId10"/>
    <p:sldId id="281" r:id="rId11"/>
    <p:sldId id="282" r:id="rId12"/>
    <p:sldId id="283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98" d="100"/>
          <a:sy n="98" d="100"/>
        </p:scale>
        <p:origin x="3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w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10" Type="http://schemas.openxmlformats.org/officeDocument/2006/relationships/image" Target="../media/image25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DF17A20-5E9E-4B0F-B751-7E3D88BFAD1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4594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11/30/2021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emf"/><Relationship Id="rId26" Type="http://schemas.openxmlformats.org/officeDocument/2006/relationships/image" Target="../media/image14.e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e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3.e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5.emf"/><Relationship Id="rId10" Type="http://schemas.openxmlformats.org/officeDocument/2006/relationships/image" Target="../media/image6.e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3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e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e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e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2.emf"/><Relationship Id="rId20" Type="http://schemas.openxmlformats.org/officeDocument/2006/relationships/image" Target="../media/image24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9.e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emf"/><Relationship Id="rId22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25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wmf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Первообразная и интеграл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.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Свойства интеграла, вытекающие из определения</a:t>
            </a:r>
          </a:p>
        </p:txBody>
      </p:sp>
      <p:sp>
        <p:nvSpPr>
          <p:cNvPr id="9219" name="Прямоуг.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ru-RU" altLang="ru-RU" dirty="0" smtClean="0"/>
              <a:t>   Производная неопределенного интеграла равна подынтегральной функции, а его дифференциал- подынтегральному выражению. Действительно: </a:t>
            </a:r>
          </a:p>
        </p:txBody>
      </p:sp>
      <p:sp>
        <p:nvSpPr>
          <p:cNvPr id="9220" name="Прямоуг.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21" name="Объект 4"/>
          <p:cNvGraphicFramePr>
            <a:graphicFrameLocks noChangeAspect="1"/>
          </p:cNvGraphicFramePr>
          <p:nvPr/>
        </p:nvGraphicFramePr>
        <p:xfrm>
          <a:off x="1211263" y="4221163"/>
          <a:ext cx="6578600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Формула" r:id="rId3" imgW="2616200" imgH="584200" progId="Equation.3">
                  <p:embed/>
                </p:oleObj>
              </mc:Choice>
              <mc:Fallback>
                <p:oleObj name="Формула" r:id="rId3" imgW="26162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4221163"/>
                        <a:ext cx="6578600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362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890987" y="476672"/>
            <a:ext cx="7772400" cy="994122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Таблица неопределенных интегралов</a:t>
            </a:r>
            <a:r>
              <a:rPr lang="ru-RU" altLang="ru-RU" sz="3200" dirty="0" smtClean="0"/>
              <a:t> </a:t>
            </a:r>
          </a:p>
        </p:txBody>
      </p:sp>
      <p:graphicFrame>
        <p:nvGraphicFramePr>
          <p:cNvPr id="12291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974725" y="1922463"/>
          <a:ext cx="7696200" cy="388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Документ" r:id="rId3" imgW="3358329" imgH="1693558" progId="Word.Document.8">
                  <p:embed/>
                </p:oleObj>
              </mc:Choice>
              <mc:Fallback>
                <p:oleObj name="Документ" r:id="rId3" imgW="3358329" imgH="169355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922463"/>
                        <a:ext cx="7696200" cy="388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154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48680"/>
            <a:ext cx="7772400" cy="86895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Таблица неопределенных интегралов</a:t>
            </a:r>
            <a:r>
              <a:rPr lang="ru-RU" altLang="ru-RU" sz="3200" dirty="0" smtClean="0"/>
              <a:t> </a:t>
            </a:r>
          </a:p>
        </p:txBody>
      </p:sp>
      <p:graphicFrame>
        <p:nvGraphicFramePr>
          <p:cNvPr id="13315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971550" y="1555750"/>
          <a:ext cx="7669213" cy="446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Документ" r:id="rId3" imgW="3865904" imgH="2250877" progId="Word.Document.8">
                  <p:embed/>
                </p:oleObj>
              </mc:Choice>
              <mc:Fallback>
                <p:oleObj name="Документ" r:id="rId3" imgW="3865904" imgH="2250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555750"/>
                        <a:ext cx="7669213" cy="446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0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.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Примеры</a:t>
            </a:r>
          </a:p>
        </p:txBody>
      </p:sp>
      <p:graphicFrame>
        <p:nvGraphicFramePr>
          <p:cNvPr id="15363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532037"/>
              </p:ext>
            </p:extLst>
          </p:nvPr>
        </p:nvGraphicFramePr>
        <p:xfrm>
          <a:off x="995363" y="1346200"/>
          <a:ext cx="7497762" cy="470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Document" r:id="rId3" imgW="2735472" imgH="1716401" progId="Word.Document.8">
                  <p:embed/>
                </p:oleObj>
              </mc:Choice>
              <mc:Fallback>
                <p:oleObj name="Document" r:id="rId3" imgW="2735472" imgH="17164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1346200"/>
                        <a:ext cx="7497762" cy="470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39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Примеры</a:t>
            </a:r>
            <a:endParaRPr lang="ru-RU" sz="3200" b="1" i="1" dirty="0"/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835112"/>
              </p:ext>
            </p:extLst>
          </p:nvPr>
        </p:nvGraphicFramePr>
        <p:xfrm>
          <a:off x="923925" y="1733550"/>
          <a:ext cx="7762875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Document" r:id="rId3" imgW="2607292" imgH="1439644" progId="Word.Document.8">
                  <p:embed/>
                </p:oleObj>
              </mc:Choice>
              <mc:Fallback>
                <p:oleObj name="Document" r:id="rId3" imgW="2607292" imgH="14396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733550"/>
                        <a:ext cx="7762875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62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Подведение </a:t>
            </a:r>
            <a:r>
              <a:rPr lang="ru-RU" sz="3200" b="1" i="1" dirty="0"/>
              <a:t>итогов занятия</a:t>
            </a:r>
            <a:r>
              <a:rPr lang="ru-RU" sz="3200" b="1" i="1" dirty="0" smtClean="0"/>
              <a:t>. Рефлексия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Определенный интеграл   - это некоторый фундамент для изучения математики, которая вносит незаменимый вклад  в решение задач практического содержания.</a:t>
            </a:r>
          </a:p>
          <a:p>
            <a:r>
              <a:rPr lang="ru-RU" dirty="0"/>
              <a:t>Тема «Интеграл» ярко демонстрирует связь математики с физикой, биологией,  техникой и экономикой.</a:t>
            </a:r>
          </a:p>
          <a:p>
            <a:r>
              <a:rPr lang="ru-RU" dirty="0"/>
              <a:t>Развитие современной науки немыслимо без использования интеграла.  </a:t>
            </a:r>
          </a:p>
          <a:p>
            <a:r>
              <a:rPr lang="ru-RU" dirty="0" smtClean="0"/>
              <a:t>Применяя </a:t>
            </a:r>
            <a:r>
              <a:rPr lang="ru-RU" dirty="0"/>
              <a:t>знания по новому материалу, вы справились с </a:t>
            </a:r>
            <a:r>
              <a:rPr lang="ru-RU" dirty="0" smtClean="0"/>
              <a:t>поставленной </a:t>
            </a:r>
            <a:r>
              <a:rPr lang="ru-RU" dirty="0"/>
              <a:t>задачей. </a:t>
            </a:r>
          </a:p>
        </p:txBody>
      </p:sp>
    </p:spTree>
    <p:extLst>
      <p:ext uri="{BB962C8B-B14F-4D97-AF65-F5344CB8AC3E}">
        <p14:creationId xmlns:p14="http://schemas.microsoft.com/office/powerpoint/2010/main" val="240000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468313" y="5516563"/>
            <a:ext cx="27352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500563" y="5516563"/>
            <a:ext cx="2951162" cy="7191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500563" y="4652963"/>
            <a:ext cx="2951162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68313" y="4652963"/>
            <a:ext cx="2735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572000" y="3644900"/>
            <a:ext cx="2879725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68313" y="3716338"/>
            <a:ext cx="2735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572000" y="2781300"/>
            <a:ext cx="2879725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8313" y="2852738"/>
            <a:ext cx="27352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572000" y="1844675"/>
            <a:ext cx="2879725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68313" y="1844675"/>
            <a:ext cx="2735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1916113"/>
            <a:ext cx="230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умножение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72000" y="1916113"/>
            <a:ext cx="188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/>
              <a:t>            деление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68313" y="2924175"/>
            <a:ext cx="2735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сложение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148263" y="2852738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вычитание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95288" y="3789363"/>
            <a:ext cx="295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возведение в степень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572000" y="3716338"/>
            <a:ext cx="309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извлечение корня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95288" y="4652963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дифференцирование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00563" y="4725988"/>
            <a:ext cx="3025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      интегрирование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403350" y="501332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ru-RU" i="1">
              <a:latin typeface="Bradley Hand ITC" panose="03070402050302030203" pitchFamily="66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>
          <a:xfrm>
            <a:off x="1381919" y="484187"/>
            <a:ext cx="6237287" cy="714375"/>
          </a:xfrm>
        </p:spPr>
        <p:txBody>
          <a:bodyPr>
            <a:normAutofit/>
          </a:bodyPr>
          <a:lstStyle/>
          <a:p>
            <a:r>
              <a:rPr lang="ru-RU" altLang="ru-RU" sz="3200" b="1" i="1" dirty="0"/>
              <a:t>Взаимно-обратные операции</a:t>
            </a: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3419475" y="2133600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3419475" y="3068638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3419475" y="4005263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3419475" y="4941888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539750" y="5516563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процесс нахождения производной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643438" y="5589588"/>
            <a:ext cx="2881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500563" y="5589588"/>
            <a:ext cx="2881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процесс нахождения первообразной</a:t>
            </a: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1619250" y="5157788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795963" y="515778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3419475" y="5876925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0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 animBg="1"/>
      <p:bldP spid="2079" grpId="1" animBg="1"/>
      <p:bldP spid="2080" grpId="0" animBg="1"/>
      <p:bldP spid="2053" grpId="0"/>
      <p:bldP spid="2055" grpId="0"/>
      <p:bldP spid="2056" grpId="0"/>
      <p:bldP spid="2058" grpId="0"/>
      <p:bldP spid="2059" grpId="0"/>
      <p:bldP spid="2060" grpId="0"/>
      <p:bldP spid="2061" grpId="0"/>
      <p:bldP spid="2072" grpId="0" animBg="1"/>
      <p:bldP spid="2073" grpId="0" animBg="1"/>
      <p:bldP spid="2074" grpId="0" animBg="1"/>
      <p:bldP spid="2075" grpId="0" animBg="1"/>
      <p:bldP spid="2076" grpId="0"/>
      <p:bldP spid="2081" grpId="0" animBg="1"/>
      <p:bldP spid="2082" grpId="0" animBg="1"/>
      <p:bldP spid="20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045095" y="2567503"/>
            <a:ext cx="7199313" cy="1728787"/>
          </a:xfrm>
          <a:prstGeom prst="rect">
            <a:avLst/>
          </a:prstGeom>
          <a:solidFill>
            <a:srgbClr val="E0DE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24222" y="1340768"/>
            <a:ext cx="71278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rgbClr val="993300"/>
                </a:solidFill>
              </a:rPr>
              <a:t>Первообразной</a:t>
            </a:r>
            <a:r>
              <a:rPr lang="ru-RU" altLang="ru-RU" sz="2400" b="1" i="1" dirty="0">
                <a:solidFill>
                  <a:schemeClr val="accent2"/>
                </a:solidFill>
              </a:rPr>
              <a:t> для функции </a:t>
            </a:r>
            <a:r>
              <a:rPr lang="en-US" altLang="ru-RU" sz="2400" b="1" i="1" dirty="0">
                <a:solidFill>
                  <a:schemeClr val="accent2"/>
                </a:solidFill>
              </a:rPr>
              <a:t>f(x)</a:t>
            </a:r>
            <a:r>
              <a:rPr lang="ru-RU" altLang="ru-RU" sz="2400" b="1" i="1" dirty="0">
                <a:solidFill>
                  <a:schemeClr val="accent2"/>
                </a:solidFill>
              </a:rPr>
              <a:t> называется функция, производная которой равна данной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331913" y="549275"/>
            <a:ext cx="69124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chemeClr val="tx2"/>
                </a:solidFill>
              </a:rPr>
              <a:t>            </a:t>
            </a:r>
            <a:r>
              <a:rPr lang="ru-RU" altLang="ru-RU" sz="3200" dirty="0">
                <a:solidFill>
                  <a:schemeClr val="tx2"/>
                </a:solidFill>
              </a:rPr>
              <a:t>Определение первообразной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10372" y="2568370"/>
            <a:ext cx="6553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Функция </a:t>
            </a:r>
            <a:r>
              <a:rPr lang="en-US" altLang="ru-RU" sz="2400" b="1" i="1" dirty="0">
                <a:solidFill>
                  <a:schemeClr val="tx2"/>
                </a:solidFill>
              </a:rPr>
              <a:t>F(x)</a:t>
            </a:r>
            <a:r>
              <a:rPr lang="en-US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 </a:t>
            </a:r>
            <a:r>
              <a:rPr lang="ru-RU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называется </a:t>
            </a:r>
            <a:r>
              <a:rPr lang="ru-RU" altLang="ru-RU" sz="2400" b="1" i="1" dirty="0">
                <a:solidFill>
                  <a:srgbClr val="993300"/>
                </a:solidFill>
                <a:latin typeface="Berlin Sans FB" panose="020E0602020502020306" pitchFamily="34" charset="0"/>
              </a:rPr>
              <a:t>первообразной</a:t>
            </a:r>
            <a:r>
              <a:rPr lang="ru-RU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 для функции </a:t>
            </a:r>
            <a:r>
              <a:rPr lang="en-US" altLang="ru-RU" sz="2400" b="1" i="1" dirty="0">
                <a:solidFill>
                  <a:schemeClr val="tx2"/>
                </a:solidFill>
              </a:rPr>
              <a:t>f(x)</a:t>
            </a:r>
            <a:r>
              <a:rPr lang="en-US" altLang="ru-RU" sz="2400" dirty="0">
                <a:solidFill>
                  <a:schemeClr val="tx2"/>
                </a:solidFill>
                <a:latin typeface="Berlin Sans FB" panose="020E0602020502020306" pitchFamily="34" charset="0"/>
              </a:rPr>
              <a:t> </a:t>
            </a:r>
            <a:r>
              <a:rPr lang="ru-RU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на промежутке</a:t>
            </a:r>
            <a:r>
              <a:rPr lang="en-US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 </a:t>
            </a:r>
            <a:r>
              <a:rPr lang="en-US" altLang="ru-RU" sz="2400" b="1" i="1" dirty="0">
                <a:solidFill>
                  <a:schemeClr val="tx2"/>
                </a:solidFill>
                <a:latin typeface="Forte" panose="03060902040502070203" pitchFamily="66" charset="0"/>
              </a:rPr>
              <a:t>I </a:t>
            </a:r>
            <a:r>
              <a:rPr lang="ru-RU" altLang="ru-RU" sz="2400" b="1" i="1" dirty="0">
                <a:solidFill>
                  <a:schemeClr val="tx2"/>
                </a:solidFill>
              </a:rPr>
              <a:t>,если</a:t>
            </a:r>
            <a:r>
              <a:rPr lang="en-US" altLang="ru-RU" sz="2400" b="1" i="1" dirty="0">
                <a:solidFill>
                  <a:schemeClr val="tx2"/>
                </a:solidFill>
              </a:rPr>
              <a:t> </a:t>
            </a:r>
            <a:r>
              <a:rPr lang="ru-RU" altLang="ru-RU" sz="2400" b="1" i="1" dirty="0">
                <a:solidFill>
                  <a:schemeClr val="tx2"/>
                </a:solidFill>
              </a:rPr>
              <a:t> для любого х из промежутка </a:t>
            </a:r>
            <a:r>
              <a:rPr lang="en-US" altLang="ru-RU" sz="2400" b="1" i="1" dirty="0">
                <a:solidFill>
                  <a:schemeClr val="tx2"/>
                </a:solidFill>
                <a:latin typeface="Forte" panose="03060902040502070203" pitchFamily="66" charset="0"/>
              </a:rPr>
              <a:t>I</a:t>
            </a:r>
            <a:r>
              <a:rPr lang="ru-RU" altLang="ru-RU" sz="2400" b="1" i="1" dirty="0">
                <a:solidFill>
                  <a:schemeClr val="tx2"/>
                </a:solidFill>
                <a:latin typeface="Forte" panose="03060902040502070203" pitchFamily="66" charset="0"/>
              </a:rPr>
              <a:t> </a:t>
            </a:r>
            <a:r>
              <a:rPr lang="ru-RU" altLang="ru-RU" sz="2400" b="1" i="1" dirty="0">
                <a:solidFill>
                  <a:schemeClr val="tx2"/>
                </a:solidFill>
              </a:rPr>
              <a:t>выполняется равенство:</a:t>
            </a:r>
            <a:endParaRPr lang="en-US" altLang="ru-RU" sz="2400" b="1" i="1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ru-RU" sz="2400" b="1" i="1" dirty="0">
                <a:latin typeface="Harrington" panose="04040505050A02020702" pitchFamily="82" charset="0"/>
              </a:rPr>
              <a:t> </a:t>
            </a:r>
            <a:endParaRPr lang="ru-RU" altLang="ru-RU" sz="2400" b="1" i="1" dirty="0">
              <a:latin typeface="Harrington" panose="04040505050A02020702" pitchFamily="82" charset="0"/>
            </a:endParaRP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483620"/>
              </p:ext>
            </p:extLst>
          </p:nvPr>
        </p:nvGraphicFramePr>
        <p:xfrm>
          <a:off x="3419872" y="3659069"/>
          <a:ext cx="1873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Формула" r:id="rId3" imgW="812520" imgH="215640" progId="Equation.3">
                  <p:embed/>
                </p:oleObj>
              </mc:Choice>
              <mc:Fallback>
                <p:oleObj name="Формула" r:id="rId3" imgW="8125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659069"/>
                        <a:ext cx="18732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47664" y="4542931"/>
            <a:ext cx="621590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dirty="0"/>
              <a:t>Пример: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dirty="0"/>
              <a:t>	</a:t>
            </a:r>
            <a:r>
              <a:rPr lang="ru-RU" dirty="0"/>
              <a:t>Первообразной для функции </a:t>
            </a:r>
            <a:r>
              <a:rPr lang="en-US" dirty="0"/>
              <a:t>f(x)=x </a:t>
            </a:r>
            <a:r>
              <a:rPr lang="ru-RU" dirty="0"/>
              <a:t>на всей числовой оси является </a:t>
            </a:r>
            <a:r>
              <a:rPr lang="en-US" dirty="0"/>
              <a:t>F(x)=x</a:t>
            </a:r>
            <a:r>
              <a:rPr lang="en-US" sz="1600" baseline="30000" dirty="0"/>
              <a:t>2</a:t>
            </a:r>
            <a:r>
              <a:rPr lang="en-US" dirty="0"/>
              <a:t>/2, </a:t>
            </a:r>
            <a:r>
              <a:rPr lang="ru-RU" dirty="0"/>
              <a:t>поскольку (</a:t>
            </a:r>
            <a:r>
              <a:rPr lang="en-US" dirty="0"/>
              <a:t>x</a:t>
            </a:r>
            <a:r>
              <a:rPr lang="en-US" sz="1600" baseline="30000" dirty="0"/>
              <a:t>2</a:t>
            </a:r>
            <a:r>
              <a:rPr lang="en-US" dirty="0"/>
              <a:t>/2</a:t>
            </a:r>
            <a:r>
              <a:rPr lang="ru-RU" dirty="0"/>
              <a:t>)</a:t>
            </a:r>
            <a:r>
              <a:rPr lang="en-US" dirty="0"/>
              <a:t>’=x.</a:t>
            </a:r>
          </a:p>
        </p:txBody>
      </p:sp>
    </p:spTree>
    <p:extLst>
      <p:ext uri="{BB962C8B-B14F-4D97-AF65-F5344CB8AC3E}">
        <p14:creationId xmlns:p14="http://schemas.microsoft.com/office/powerpoint/2010/main" val="137409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44" grpId="0"/>
      <p:bldP spid="102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21" name="Group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240758"/>
              </p:ext>
            </p:extLst>
          </p:nvPr>
        </p:nvGraphicFramePr>
        <p:xfrm>
          <a:off x="266700" y="2418556"/>
          <a:ext cx="8353425" cy="2039938"/>
        </p:xfrm>
        <a:graphic>
          <a:graphicData uri="http://schemas.openxmlformats.org/drawingml/2006/table">
            <a:tbl>
              <a:tblPr/>
              <a:tblGrid>
                <a:gridCol w="139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423" name="Object 159"/>
          <p:cNvGraphicFramePr>
            <a:graphicFrameLocks noChangeAspect="1"/>
          </p:cNvGraphicFramePr>
          <p:nvPr/>
        </p:nvGraphicFramePr>
        <p:xfrm>
          <a:off x="612775" y="2754313"/>
          <a:ext cx="7905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6" name="Формула" r:id="rId3" imgW="342720" imgH="203040" progId="Equation.3">
                  <p:embed/>
                </p:oleObj>
              </mc:Choice>
              <mc:Fallback>
                <p:oleObj name="Формула" r:id="rId3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754313"/>
                        <a:ext cx="790575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4" name="Object 160"/>
          <p:cNvGraphicFramePr>
            <a:graphicFrameLocks noChangeAspect="1"/>
          </p:cNvGraphicFramePr>
          <p:nvPr/>
        </p:nvGraphicFramePr>
        <p:xfrm>
          <a:off x="684213" y="3654425"/>
          <a:ext cx="8636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7" name="Формула" r:id="rId5" imgW="342720" imgH="203040" progId="Equation.3">
                  <p:embed/>
                </p:oleObj>
              </mc:Choice>
              <mc:Fallback>
                <p:oleObj name="Формула" r:id="rId5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654425"/>
                        <a:ext cx="8636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5" name="Object 161"/>
          <p:cNvGraphicFramePr>
            <a:graphicFrameLocks noChangeAspect="1"/>
          </p:cNvGraphicFramePr>
          <p:nvPr/>
        </p:nvGraphicFramePr>
        <p:xfrm>
          <a:off x="3421063" y="2652713"/>
          <a:ext cx="5000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8" name="Формула" r:id="rId7" imgW="190440" imgH="203040" progId="Equation.3">
                  <p:embed/>
                </p:oleObj>
              </mc:Choice>
              <mc:Fallback>
                <p:oleObj name="Формула" r:id="rId7" imgW="190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2652713"/>
                        <a:ext cx="5000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6" name="Object 162"/>
          <p:cNvGraphicFramePr>
            <a:graphicFrameLocks noChangeAspect="1"/>
          </p:cNvGraphicFramePr>
          <p:nvPr/>
        </p:nvGraphicFramePr>
        <p:xfrm>
          <a:off x="3132138" y="3444875"/>
          <a:ext cx="7683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9" name="Формула" r:id="rId9" imgW="342720" imgH="419040" progId="Equation.3">
                  <p:embed/>
                </p:oleObj>
              </mc:Choice>
              <mc:Fallback>
                <p:oleObj name="Формула" r:id="rId9" imgW="342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444875"/>
                        <a:ext cx="7683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7" name="Object 163"/>
          <p:cNvGraphicFramePr>
            <a:graphicFrameLocks noChangeAspect="1"/>
          </p:cNvGraphicFramePr>
          <p:nvPr/>
        </p:nvGraphicFramePr>
        <p:xfrm>
          <a:off x="2052638" y="2724150"/>
          <a:ext cx="3587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0" name="Формула" r:id="rId11" imgW="126720" imgH="177480" progId="Equation.3">
                  <p:embed/>
                </p:oleObj>
              </mc:Choice>
              <mc:Fallback>
                <p:oleObj name="Формула" r:id="rId1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724150"/>
                        <a:ext cx="3587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8" name="Object 164"/>
          <p:cNvGraphicFramePr>
            <a:graphicFrameLocks noChangeAspect="1"/>
          </p:cNvGraphicFramePr>
          <p:nvPr/>
        </p:nvGraphicFramePr>
        <p:xfrm>
          <a:off x="1763713" y="3736975"/>
          <a:ext cx="5508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1" name="Формула" r:id="rId13" imgW="190440" imgH="177480" progId="Equation.3">
                  <p:embed/>
                </p:oleObj>
              </mc:Choice>
              <mc:Fallback>
                <p:oleObj name="Формула" r:id="rId13" imgW="1904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736975"/>
                        <a:ext cx="550862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9" name="Object 165"/>
          <p:cNvGraphicFramePr>
            <a:graphicFrameLocks noChangeAspect="1"/>
          </p:cNvGraphicFramePr>
          <p:nvPr/>
        </p:nvGraphicFramePr>
        <p:xfrm>
          <a:off x="4716463" y="2508250"/>
          <a:ext cx="7461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2" name="Формула" r:id="rId15" imgW="266400" imgH="419040" progId="Equation.3">
                  <p:embed/>
                </p:oleObj>
              </mc:Choice>
              <mc:Fallback>
                <p:oleObj name="Формула" r:id="rId15" imgW="266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508250"/>
                        <a:ext cx="7461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30" name="Object 166"/>
          <p:cNvGraphicFramePr>
            <a:graphicFrameLocks noChangeAspect="1"/>
          </p:cNvGraphicFramePr>
          <p:nvPr/>
        </p:nvGraphicFramePr>
        <p:xfrm>
          <a:off x="4500563" y="3660775"/>
          <a:ext cx="720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3" name="Формула" r:id="rId17" imgW="317160" imgH="228600" progId="Equation.3">
                  <p:embed/>
                </p:oleObj>
              </mc:Choice>
              <mc:Fallback>
                <p:oleObj name="Формула" r:id="rId17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660775"/>
                        <a:ext cx="7207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31" name="Object 167"/>
          <p:cNvGraphicFramePr>
            <a:graphicFrameLocks noChangeAspect="1"/>
          </p:cNvGraphicFramePr>
          <p:nvPr/>
        </p:nvGraphicFramePr>
        <p:xfrm>
          <a:off x="6084888" y="2724150"/>
          <a:ext cx="10080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" name="Формула" r:id="rId19" imgW="330120" imgH="177480" progId="Equation.3">
                  <p:embed/>
                </p:oleObj>
              </mc:Choice>
              <mc:Fallback>
                <p:oleObj name="Формула" r:id="rId19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2724150"/>
                        <a:ext cx="100806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32" name="Object 168"/>
          <p:cNvGraphicFramePr>
            <a:graphicFrameLocks noChangeAspect="1"/>
          </p:cNvGraphicFramePr>
          <p:nvPr/>
        </p:nvGraphicFramePr>
        <p:xfrm>
          <a:off x="4443413" y="43449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5" name="Формула" r:id="rId21" imgW="114120" imgH="215640" progId="Equation.3">
                  <p:embed/>
                </p:oleObj>
              </mc:Choice>
              <mc:Fallback>
                <p:oleObj name="Формула" r:id="rId21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43449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33" name="Object 169"/>
          <p:cNvGraphicFramePr>
            <a:graphicFrameLocks noChangeAspect="1"/>
          </p:cNvGraphicFramePr>
          <p:nvPr/>
        </p:nvGraphicFramePr>
        <p:xfrm>
          <a:off x="5795963" y="3732213"/>
          <a:ext cx="10795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6" name="Формула" r:id="rId23" imgW="457200" imgH="139680" progId="Equation.3">
                  <p:embed/>
                </p:oleObj>
              </mc:Choice>
              <mc:Fallback>
                <p:oleObj name="Формула" r:id="rId23" imgW="45720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732213"/>
                        <a:ext cx="10795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36" name="Object 172"/>
          <p:cNvGraphicFramePr>
            <a:graphicFrameLocks noChangeAspect="1"/>
          </p:cNvGraphicFramePr>
          <p:nvPr/>
        </p:nvGraphicFramePr>
        <p:xfrm>
          <a:off x="7524750" y="2868613"/>
          <a:ext cx="9636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7" name="Формула" r:id="rId25" imgW="342720" imgH="139680" progId="Equation.3">
                  <p:embed/>
                </p:oleObj>
              </mc:Choice>
              <mc:Fallback>
                <p:oleObj name="Формула" r:id="rId25" imgW="342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2868613"/>
                        <a:ext cx="96361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37" name="Object 173"/>
          <p:cNvGraphicFramePr>
            <a:graphicFrameLocks noChangeAspect="1"/>
          </p:cNvGraphicFramePr>
          <p:nvPr/>
        </p:nvGraphicFramePr>
        <p:xfrm>
          <a:off x="7308850" y="3660775"/>
          <a:ext cx="8858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8" name="Формула" r:id="rId27" imgW="330120" imgH="177480" progId="Equation.3">
                  <p:embed/>
                </p:oleObj>
              </mc:Choice>
              <mc:Fallback>
                <p:oleObj name="Формула" r:id="rId27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660775"/>
                        <a:ext cx="8858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22" name="Text Box 258"/>
          <p:cNvSpPr txBox="1">
            <a:spLocks noChangeArrowheads="1"/>
          </p:cNvSpPr>
          <p:nvPr/>
        </p:nvSpPr>
        <p:spPr bwMode="auto">
          <a:xfrm>
            <a:off x="468313" y="765175"/>
            <a:ext cx="820814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i="1" dirty="0">
                <a:solidFill>
                  <a:schemeClr val="tx2"/>
                </a:solidFill>
              </a:rPr>
              <a:t>Таблица первообразных некоторых функций</a:t>
            </a:r>
          </a:p>
        </p:txBody>
      </p:sp>
    </p:spTree>
    <p:extLst>
      <p:ext uri="{BB962C8B-B14F-4D97-AF65-F5344CB8AC3E}">
        <p14:creationId xmlns:p14="http://schemas.microsoft.com/office/powerpoint/2010/main" val="420632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Основное свойство первообразных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66886"/>
          </a:xfrm>
        </p:spPr>
        <p:txBody>
          <a:bodyPr/>
          <a:lstStyle/>
          <a:p>
            <a:r>
              <a:rPr lang="ru-RU" dirty="0" smtClean="0"/>
              <a:t>Если </a:t>
            </a:r>
            <a:r>
              <a:rPr lang="en-US" dirty="0" smtClean="0"/>
              <a:t>F(x) – </a:t>
            </a:r>
            <a:r>
              <a:rPr lang="ru-RU" dirty="0" smtClean="0"/>
              <a:t>первообразная функции </a:t>
            </a:r>
            <a:r>
              <a:rPr lang="en-US" dirty="0" smtClean="0"/>
              <a:t>f(x), </a:t>
            </a:r>
            <a:r>
              <a:rPr lang="ru-RU" dirty="0" smtClean="0"/>
              <a:t>то и функция </a:t>
            </a:r>
            <a:r>
              <a:rPr lang="en-US" dirty="0" smtClean="0"/>
              <a:t>F(x)+C, </a:t>
            </a:r>
            <a:r>
              <a:rPr lang="ru-RU" dirty="0" smtClean="0"/>
              <a:t>где </a:t>
            </a:r>
            <a:r>
              <a:rPr lang="en-US" dirty="0" smtClean="0"/>
              <a:t>C – </a:t>
            </a:r>
            <a:r>
              <a:rPr lang="ru-RU" dirty="0" smtClean="0"/>
              <a:t>произвольная постоянная, также является первообразной функции </a:t>
            </a:r>
            <a:r>
              <a:rPr lang="en-US" dirty="0" smtClean="0"/>
              <a:t>f(x).</a:t>
            </a:r>
            <a:endParaRPr lang="en-US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4000504"/>
            <a:ext cx="4271938" cy="285752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Графики всех первообразных данной функции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получаются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графика какой-либо одной первообразной параллельными переносами вдоль оси </a:t>
            </a:r>
            <a:r>
              <a:rPr lang="en-US" sz="2600" dirty="0" smtClean="0"/>
              <a:t>y.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2786066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Геометрическая интерпретация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857224" y="4143380"/>
            <a:ext cx="3076546" cy="2072496"/>
            <a:chOff x="857224" y="4143380"/>
            <a:chExt cx="3076546" cy="2072496"/>
          </a:xfrm>
        </p:grpSpPr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928662" y="5214950"/>
              <a:ext cx="20002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857224" y="5643578"/>
              <a:ext cx="307183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71604" y="4143380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43306" y="578645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999744" y="5803392"/>
              <a:ext cx="2706624" cy="304800"/>
            </a:xfrm>
            <a:custGeom>
              <a:avLst/>
              <a:gdLst>
                <a:gd name="connsiteX0" fmla="*/ 0 w 2706624"/>
                <a:gd name="connsiteY0" fmla="*/ 304800 h 304800"/>
                <a:gd name="connsiteX1" fmla="*/ 609600 w 2706624"/>
                <a:gd name="connsiteY1" fmla="*/ 24384 h 304800"/>
                <a:gd name="connsiteX2" fmla="*/ 1999488 w 2706624"/>
                <a:gd name="connsiteY2" fmla="*/ 243840 h 304800"/>
                <a:gd name="connsiteX3" fmla="*/ 2706624 w 2706624"/>
                <a:gd name="connsiteY3" fmla="*/ 0 h 304800"/>
                <a:gd name="connsiteX4" fmla="*/ 2706624 w 2706624"/>
                <a:gd name="connsiteY4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624" h="304800">
                  <a:moveTo>
                    <a:pt x="0" y="304800"/>
                  </a:moveTo>
                  <a:cubicBezTo>
                    <a:pt x="138176" y="169672"/>
                    <a:pt x="276352" y="34544"/>
                    <a:pt x="609600" y="24384"/>
                  </a:cubicBezTo>
                  <a:cubicBezTo>
                    <a:pt x="942848" y="14224"/>
                    <a:pt x="1649984" y="247904"/>
                    <a:pt x="1999488" y="243840"/>
                  </a:cubicBezTo>
                  <a:cubicBezTo>
                    <a:pt x="2348992" y="239776"/>
                    <a:pt x="2706624" y="0"/>
                    <a:pt x="2706624" y="0"/>
                  </a:cubicBezTo>
                  <a:lnTo>
                    <a:pt x="270662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Полилиния 14"/>
          <p:cNvSpPr/>
          <p:nvPr/>
        </p:nvSpPr>
        <p:spPr>
          <a:xfrm>
            <a:off x="1000100" y="550070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олилиния 15"/>
          <p:cNvSpPr/>
          <p:nvPr/>
        </p:nvSpPr>
        <p:spPr>
          <a:xfrm>
            <a:off x="1000100" y="514351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олилиния 16"/>
          <p:cNvSpPr/>
          <p:nvPr/>
        </p:nvSpPr>
        <p:spPr>
          <a:xfrm>
            <a:off x="1000100" y="478632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3026134" y="5698734"/>
            <a:ext cx="935037" cy="358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r>
              <a:rPr lang="ru-RU" altLang="ru-RU" sz="1700" i="1"/>
              <a:t>Найти производную функции </a:t>
            </a:r>
            <a:r>
              <a:rPr lang="en-US" altLang="ru-RU" sz="1700" i="1"/>
              <a:t>F(x)</a:t>
            </a:r>
            <a:r>
              <a:rPr lang="ru-RU" altLang="ru-RU" sz="1700" i="1"/>
              <a:t>:</a:t>
            </a:r>
          </a:p>
        </p:txBody>
      </p:sp>
      <p:graphicFrame>
        <p:nvGraphicFramePr>
          <p:cNvPr id="16393" name="Object 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68313" y="1887538"/>
          <a:ext cx="21685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" name="Формула" r:id="rId3" imgW="965160" imgH="228600" progId="Equation.3">
                  <p:embed/>
                </p:oleObj>
              </mc:Choice>
              <mc:Fallback>
                <p:oleObj name="Формула" r:id="rId3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887538"/>
                        <a:ext cx="21685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65850" y="1943100"/>
          <a:ext cx="207803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9" name="Формула" r:id="rId5" imgW="1002960" imgH="228600" progId="Equation.3">
                  <p:embed/>
                </p:oleObj>
              </mc:Choice>
              <mc:Fallback>
                <p:oleObj name="Формула" r:id="rId5" imgW="1002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1943100"/>
                        <a:ext cx="207803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59113" y="1958975"/>
          <a:ext cx="2062162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" name="Формула" r:id="rId7" imgW="1054080" imgH="228600" progId="Equation.3">
                  <p:embed/>
                </p:oleObj>
              </mc:Choice>
              <mc:Fallback>
                <p:oleObj name="Формула" r:id="rId7" imgW="1054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958975"/>
                        <a:ext cx="2062162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27088" y="1052513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chemeClr val="accent2"/>
                </a:solidFill>
              </a:rPr>
              <a:t>1 ряд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995738" y="981075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chemeClr val="accent2"/>
                </a:solidFill>
              </a:rPr>
              <a:t>2 ряд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948488" y="981075"/>
            <a:ext cx="1296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chemeClr val="accent2"/>
                </a:solidFill>
              </a:rPr>
              <a:t>3 ряд</a:t>
            </a:r>
          </a:p>
        </p:txBody>
      </p:sp>
      <p:graphicFrame>
        <p:nvGraphicFramePr>
          <p:cNvPr id="16400" name="Object 1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59113" y="2800350"/>
          <a:ext cx="30972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1" name="Формула" r:id="rId9" imgW="1320480" imgH="215640" progId="Equation.3">
                  <p:embed/>
                </p:oleObj>
              </mc:Choice>
              <mc:Fallback>
                <p:oleObj name="Формула" r:id="rId9" imgW="1320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800350"/>
                        <a:ext cx="3097212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395288" y="3502025"/>
          <a:ext cx="10207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" name="Формула" r:id="rId11" imgW="444240" imgH="215640" progId="Equation.3">
                  <p:embed/>
                </p:oleObj>
              </mc:Choice>
              <mc:Fallback>
                <p:oleObj name="Формула" r:id="rId11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502025"/>
                        <a:ext cx="10207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3419475" y="3502025"/>
          <a:ext cx="8763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Формула" r:id="rId13" imgW="444240" imgH="215640" progId="Equation.3">
                  <p:embed/>
                </p:oleObj>
              </mc:Choice>
              <mc:Fallback>
                <p:oleObj name="Формула" r:id="rId13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502025"/>
                        <a:ext cx="8763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6084888" y="3575050"/>
          <a:ext cx="9477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Формула" r:id="rId15" imgW="444240" imgH="215640" progId="Equation.3">
                  <p:embed/>
                </p:oleObj>
              </mc:Choice>
              <mc:Fallback>
                <p:oleObj name="Формула" r:id="rId15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575050"/>
                        <a:ext cx="94773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1476375" y="3502025"/>
          <a:ext cx="5032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name="Формула" r:id="rId17" imgW="253800" imgH="203040" progId="Equation.3">
                  <p:embed/>
                </p:oleObj>
              </mc:Choice>
              <mc:Fallback>
                <p:oleObj name="Формула" r:id="rId17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02025"/>
                        <a:ext cx="5032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4356100" y="3502025"/>
          <a:ext cx="5762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6" name="Формула" r:id="rId19" imgW="253800" imgH="203040" progId="Equation.3">
                  <p:embed/>
                </p:oleObj>
              </mc:Choice>
              <mc:Fallback>
                <p:oleObj name="Формула" r:id="rId19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502025"/>
                        <a:ext cx="5762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7092950" y="3575050"/>
          <a:ext cx="5032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" name="Формула" r:id="rId21" imgW="253800" imgH="203040" progId="Equation.3">
                  <p:embed/>
                </p:oleObj>
              </mc:Choice>
              <mc:Fallback>
                <p:oleObj name="Формула" r:id="rId21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575050"/>
                        <a:ext cx="50323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68313" y="4437063"/>
            <a:ext cx="7345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 i="1">
                <a:solidFill>
                  <a:srgbClr val="993300"/>
                </a:solidFill>
              </a:rPr>
              <a:t>Вывод:</a:t>
            </a:r>
            <a:r>
              <a:rPr lang="ru-RU" altLang="ru-RU" sz="1600" b="1" i="1"/>
              <a:t> </a:t>
            </a:r>
            <a:r>
              <a:rPr lang="ru-RU" altLang="ru-RU" sz="1600" b="1" i="1">
                <a:solidFill>
                  <a:schemeClr val="tx2"/>
                </a:solidFill>
              </a:rPr>
              <a:t>для данной функции существует множество первообразных, их можно записать в виде</a:t>
            </a:r>
            <a:r>
              <a:rPr lang="en-US" altLang="ru-RU" sz="1600" b="1" i="1"/>
              <a:t>  </a:t>
            </a:r>
            <a:r>
              <a:rPr lang="ru-RU" altLang="ru-RU" sz="1600" b="1" i="1"/>
              <a:t> </a:t>
            </a:r>
            <a:r>
              <a:rPr lang="en-US" altLang="ru-RU" sz="1600" b="1" i="1">
                <a:solidFill>
                  <a:schemeClr val="accent2"/>
                </a:solidFill>
              </a:rPr>
              <a:t>F(x)+C</a:t>
            </a:r>
            <a:endParaRPr lang="ru-RU" altLang="ru-RU" sz="1600" b="1" i="1">
              <a:solidFill>
                <a:schemeClr val="accent2"/>
              </a:solidFill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719138" y="5133975"/>
            <a:ext cx="82089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 dirty="0">
                <a:solidFill>
                  <a:srgbClr val="993300"/>
                </a:solidFill>
              </a:rPr>
              <a:t>Основная задача интегрирования</a:t>
            </a:r>
            <a:r>
              <a:rPr lang="ru-RU" altLang="ru-RU" b="1" i="1" dirty="0"/>
              <a:t>: </a:t>
            </a:r>
            <a:r>
              <a:rPr lang="ru-RU" altLang="ru-RU" b="1" i="1" dirty="0">
                <a:solidFill>
                  <a:schemeClr val="tx2"/>
                </a:solidFill>
              </a:rPr>
              <a:t>записать </a:t>
            </a:r>
            <a:r>
              <a:rPr lang="ru-RU" altLang="ru-RU" b="1" i="1" u="sng" dirty="0">
                <a:solidFill>
                  <a:schemeClr val="tx2"/>
                </a:solidFill>
              </a:rPr>
              <a:t>все</a:t>
            </a:r>
            <a:r>
              <a:rPr lang="ru-RU" altLang="ru-RU" b="1" i="1" dirty="0">
                <a:solidFill>
                  <a:schemeClr val="tx2"/>
                </a:solidFill>
              </a:rPr>
              <a:t> первообразные для данной функции. Решить её- значит представить первообразную в таком общем виде:</a:t>
            </a:r>
            <a:r>
              <a:rPr lang="ru-RU" altLang="ru-RU" b="1" i="1" dirty="0"/>
              <a:t>  </a:t>
            </a:r>
            <a:r>
              <a:rPr lang="en-US" altLang="ru-RU" b="1" i="1" dirty="0"/>
              <a:t>F(x)+C</a:t>
            </a:r>
            <a:r>
              <a:rPr lang="ru-RU" altLang="ru-RU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359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08" grpId="0"/>
      <p:bldP spid="164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/>
          <a:lstStyle/>
          <a:p>
            <a:pPr algn="ctr"/>
            <a:r>
              <a:rPr lang="ru-RU" altLang="ru-RU" sz="2700" b="1" i="1" dirty="0"/>
              <a:t>           </a:t>
            </a:r>
            <a:r>
              <a:rPr lang="ru-RU" altLang="ru-RU" sz="2700" b="1" i="1" dirty="0">
                <a:solidFill>
                  <a:schemeClr val="accent2"/>
                </a:solidFill>
              </a:rPr>
              <a:t>Найти первообразную функций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217979"/>
              </p:ext>
            </p:extLst>
          </p:nvPr>
        </p:nvGraphicFramePr>
        <p:xfrm>
          <a:off x="1115616" y="1602997"/>
          <a:ext cx="2339975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Уравнение" r:id="rId3" imgW="1231560" imgH="2120760" progId="Equation.3">
                  <p:embed/>
                </p:oleObj>
              </mc:Choice>
              <mc:Fallback>
                <p:oleObj name="Уравнение" r:id="rId3" imgW="123156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602997"/>
                        <a:ext cx="2339975" cy="402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071940" y="1417638"/>
                <a:ext cx="1589666" cy="65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ru-RU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b="1" i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num>
                        <m:den>
                          <m:r>
                            <a:rPr lang="ru-RU" b="1" i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940" y="1417638"/>
                <a:ext cx="1589666" cy="6593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071940" y="2382380"/>
                <a:ext cx="2108974" cy="655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ru-RU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b="1" i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r>
                            <a:rPr lang="ru-RU" b="1" i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ru-RU" b="1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b="1" i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num>
                        <m:den>
                          <m:r>
                            <a:rPr lang="ru-RU" b="1" i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940" y="2382380"/>
                <a:ext cx="2108974" cy="6552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071940" y="3230656"/>
                <a:ext cx="2108974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ru-RU" b="1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ru-RU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ru-RU" b="1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940" y="3230656"/>
                <a:ext cx="2108974" cy="6533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071940" y="4077072"/>
                <a:ext cx="3008259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ru-RU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b="1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b="1" i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ru-RU" b="1" i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b="1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940" y="4077072"/>
                <a:ext cx="3008259" cy="65338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071940" y="5164776"/>
                <a:ext cx="23687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ru-RU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ru-RU" b="1" i="0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b="1" i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940" y="5164776"/>
                <a:ext cx="2368790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3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" grpId="0"/>
      <p:bldP spid="3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Неопределенный интеграл</a:t>
            </a:r>
            <a:endParaRPr lang="en-US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Совокупность всех первообразных данной функции </a:t>
            </a:r>
            <a:r>
              <a:rPr lang="en-US" dirty="0" smtClean="0"/>
              <a:t>f(x) </a:t>
            </a:r>
            <a:r>
              <a:rPr lang="ru-RU" dirty="0" smtClean="0"/>
              <a:t>называется ее </a:t>
            </a:r>
            <a:r>
              <a:rPr lang="ru-RU" b="1" dirty="0" smtClean="0"/>
              <a:t>неопределенным интегралом</a:t>
            </a:r>
            <a:r>
              <a:rPr lang="ru-RU" dirty="0" smtClean="0"/>
              <a:t> и обозначается</a:t>
            </a:r>
            <a:r>
              <a:rPr lang="en-US" dirty="0" smtClean="0"/>
              <a:t>             :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                 ,              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где </a:t>
            </a:r>
            <a:r>
              <a:rPr lang="en-US" dirty="0" smtClean="0"/>
              <a:t>C – </a:t>
            </a:r>
            <a:r>
              <a:rPr lang="ru-RU" dirty="0" smtClean="0"/>
              <a:t>произвольная постоянная.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294951"/>
              </p:ext>
            </p:extLst>
          </p:nvPr>
        </p:nvGraphicFramePr>
        <p:xfrm>
          <a:off x="5580112" y="2276872"/>
          <a:ext cx="896222" cy="449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Équation" r:id="rId3" imgW="583920" imgH="279360" progId="Equation.3">
                  <p:embed/>
                </p:oleObj>
              </mc:Choice>
              <mc:Fallback>
                <p:oleObj name="Équation" r:id="rId3" imgW="5839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276872"/>
                        <a:ext cx="896222" cy="4497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08103" y="3000372"/>
          <a:ext cx="3574017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Équation" r:id="rId5" imgW="1269720" imgH="279360" progId="Equation.3">
                  <p:embed/>
                </p:oleObj>
              </mc:Choice>
              <mc:Fallback>
                <p:oleObj name="Équation" r:id="rId5" imgW="126972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03" y="3000372"/>
                        <a:ext cx="3574017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8103" y="4941168"/>
            <a:ext cx="69083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dirty="0"/>
              <a:t>Пример</a:t>
            </a:r>
            <a:r>
              <a:rPr lang="ru-RU" dirty="0" smtClean="0"/>
              <a:t>: 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ru-RU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dirty="0"/>
              <a:t>	</a:t>
            </a:r>
            <a:r>
              <a:rPr lang="ru-RU" dirty="0" smtClean="0"/>
              <a:t>Так как первообразной </a:t>
            </a:r>
            <a:r>
              <a:rPr lang="ru-RU" dirty="0"/>
              <a:t>для функции </a:t>
            </a:r>
            <a:r>
              <a:rPr lang="en-US" dirty="0"/>
              <a:t>f(x)=x </a:t>
            </a:r>
            <a:r>
              <a:rPr lang="ru-RU" dirty="0"/>
              <a:t>на всей числовой оси является </a:t>
            </a:r>
            <a:r>
              <a:rPr lang="en-US" dirty="0"/>
              <a:t>F(x)=x</a:t>
            </a:r>
            <a:r>
              <a:rPr lang="en-US" sz="1600" baseline="30000" dirty="0"/>
              <a:t>2</a:t>
            </a:r>
            <a:r>
              <a:rPr lang="en-US" dirty="0"/>
              <a:t>/2, </a:t>
            </a:r>
            <a:r>
              <a:rPr lang="ru-RU" dirty="0"/>
              <a:t>поскольку (</a:t>
            </a:r>
            <a:r>
              <a:rPr lang="en-US" dirty="0"/>
              <a:t>x</a:t>
            </a:r>
            <a:r>
              <a:rPr lang="en-US" sz="1600" baseline="30000" dirty="0"/>
              <a:t>2</a:t>
            </a:r>
            <a:r>
              <a:rPr lang="en-US" dirty="0"/>
              <a:t>/2</a:t>
            </a:r>
            <a:r>
              <a:rPr lang="ru-RU" dirty="0"/>
              <a:t>)</a:t>
            </a:r>
            <a:r>
              <a:rPr lang="en-US" dirty="0"/>
              <a:t>’=x.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379176"/>
              </p:ext>
            </p:extLst>
          </p:nvPr>
        </p:nvGraphicFramePr>
        <p:xfrm>
          <a:off x="3057524" y="4572736"/>
          <a:ext cx="2234556" cy="101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Уравнение" r:id="rId7" imgW="863280" imgH="393480" progId="Equation.3">
                  <p:embed/>
                </p:oleObj>
              </mc:Choice>
              <mc:Fallback>
                <p:oleObj name="Уравнение" r:id="rId7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4" y="4572736"/>
                        <a:ext cx="2234556" cy="1016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интегрирования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269251"/>
              </p:ext>
            </p:extLst>
          </p:nvPr>
        </p:nvGraphicFramePr>
        <p:xfrm>
          <a:off x="803275" y="1981200"/>
          <a:ext cx="553878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Уравнение" r:id="rId3" imgW="1968480" imgH="279360" progId="Equation.3">
                  <p:embed/>
                </p:oleObj>
              </mc:Choice>
              <mc:Fallback>
                <p:oleObj name="Уравнение" r:id="rId3" imgW="196848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1981200"/>
                        <a:ext cx="553878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85786" y="3124210"/>
          <a:ext cx="686276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Équation" r:id="rId5" imgW="2438280" imgH="279360" progId="Equation.3">
                  <p:embed/>
                </p:oleObj>
              </mc:Choice>
              <mc:Fallback>
                <p:oleObj name="Équation" r:id="rId5" imgW="24382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124210"/>
                        <a:ext cx="6862763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5786" y="4035437"/>
          <a:ext cx="76263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Équation" r:id="rId7" imgW="2323800" imgH="393480" progId="Equation.3">
                  <p:embed/>
                </p:oleObj>
              </mc:Choice>
              <mc:Fallback>
                <p:oleObj name="Équation" r:id="rId7" imgW="2323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4035437"/>
                        <a:ext cx="7626350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253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34" baseType="lpstr">
      <vt:lpstr>Arial</vt:lpstr>
      <vt:lpstr>Arial Unicode MS</vt:lpstr>
      <vt:lpstr>Berlin Sans FB</vt:lpstr>
      <vt:lpstr>Bradley Hand ITC</vt:lpstr>
      <vt:lpstr>Calibri</vt:lpstr>
      <vt:lpstr>Cambria</vt:lpstr>
      <vt:lpstr>Cambria Math</vt:lpstr>
      <vt:lpstr>Forte</vt:lpstr>
      <vt:lpstr>Franklin Gothic Book</vt:lpstr>
      <vt:lpstr>Harrington</vt:lpstr>
      <vt:lpstr>Perpetua</vt:lpstr>
      <vt:lpstr>Wingdings</vt:lpstr>
      <vt:lpstr>Wingdings 2</vt:lpstr>
      <vt:lpstr>Equity</vt:lpstr>
      <vt:lpstr>Формула</vt:lpstr>
      <vt:lpstr>Уравнение</vt:lpstr>
      <vt:lpstr>Équation</vt:lpstr>
      <vt:lpstr>Документ</vt:lpstr>
      <vt:lpstr>Document</vt:lpstr>
      <vt:lpstr>Первообразная и интеграл</vt:lpstr>
      <vt:lpstr>Взаимно-обратные операции</vt:lpstr>
      <vt:lpstr>Презентация PowerPoint</vt:lpstr>
      <vt:lpstr>Презентация PowerPoint</vt:lpstr>
      <vt:lpstr>Основное свойство первообразных</vt:lpstr>
      <vt:lpstr>Найти производную функции F(x):</vt:lpstr>
      <vt:lpstr>           Найти первообразную функций</vt:lpstr>
      <vt:lpstr>Неопределенный интеграл</vt:lpstr>
      <vt:lpstr>Правила интегрирования</vt:lpstr>
      <vt:lpstr>Свойства интеграла, вытекающие из определения</vt:lpstr>
      <vt:lpstr>Таблица неопределенных интегралов </vt:lpstr>
      <vt:lpstr>Таблица неопределенных интегралов </vt:lpstr>
      <vt:lpstr>Примеры</vt:lpstr>
      <vt:lpstr>Примеры</vt:lpstr>
      <vt:lpstr>Подведение итогов занятия. Рефлексия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Первообразная и интеграл</dc:title>
  <dc:creator>Светлана</dc:creator>
  <cp:lastModifiedBy>777</cp:lastModifiedBy>
  <cp:revision>2</cp:revision>
  <dcterms:created xsi:type="dcterms:W3CDTF">2013-03-05T17:06:52Z</dcterms:created>
  <dcterms:modified xsi:type="dcterms:W3CDTF">2021-11-30T15:18:06Z</dcterms:modified>
</cp:coreProperties>
</file>