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275" r:id="rId4"/>
    <p:sldId id="276" r:id="rId5"/>
    <p:sldId id="258" r:id="rId6"/>
    <p:sldId id="278" r:id="rId7"/>
    <p:sldId id="277" r:id="rId8"/>
    <p:sldId id="259" r:id="rId9"/>
    <p:sldId id="260" r:id="rId10"/>
    <p:sldId id="281" r:id="rId11"/>
    <p:sldId id="282" r:id="rId12"/>
    <p:sldId id="283" r:id="rId13"/>
    <p:sldId id="285" r:id="rId14"/>
    <p:sldId id="286" r:id="rId15"/>
    <p:sldId id="28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660"/>
  </p:normalViewPr>
  <p:slideViewPr>
    <p:cSldViewPr>
      <p:cViewPr varScale="1">
        <p:scale>
          <a:sx n="98" d="100"/>
          <a:sy n="98" d="100"/>
        </p:scale>
        <p:origin x="30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e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13" Type="http://schemas.openxmlformats.org/officeDocument/2006/relationships/image" Target="../media/image15.emf"/><Relationship Id="rId3" Type="http://schemas.openxmlformats.org/officeDocument/2006/relationships/image" Target="../media/image5.emf"/><Relationship Id="rId7" Type="http://schemas.openxmlformats.org/officeDocument/2006/relationships/image" Target="../media/image9.emf"/><Relationship Id="rId12" Type="http://schemas.openxmlformats.org/officeDocument/2006/relationships/image" Target="../media/image14.emf"/><Relationship Id="rId2" Type="http://schemas.openxmlformats.org/officeDocument/2006/relationships/image" Target="../media/image4.emf"/><Relationship Id="rId1" Type="http://schemas.openxmlformats.org/officeDocument/2006/relationships/image" Target="../media/image3.emf"/><Relationship Id="rId6" Type="http://schemas.openxmlformats.org/officeDocument/2006/relationships/image" Target="../media/image8.emf"/><Relationship Id="rId11" Type="http://schemas.openxmlformats.org/officeDocument/2006/relationships/image" Target="../media/image13.emf"/><Relationship Id="rId5" Type="http://schemas.openxmlformats.org/officeDocument/2006/relationships/image" Target="../media/image7.emf"/><Relationship Id="rId10" Type="http://schemas.openxmlformats.org/officeDocument/2006/relationships/image" Target="../media/image12.wmf"/><Relationship Id="rId4" Type="http://schemas.openxmlformats.org/officeDocument/2006/relationships/image" Target="../media/image6.emf"/><Relationship Id="rId9" Type="http://schemas.openxmlformats.org/officeDocument/2006/relationships/image" Target="../media/image11.e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emf"/><Relationship Id="rId3" Type="http://schemas.openxmlformats.org/officeDocument/2006/relationships/image" Target="../media/image18.emf"/><Relationship Id="rId7" Type="http://schemas.openxmlformats.org/officeDocument/2006/relationships/image" Target="../media/image22.emf"/><Relationship Id="rId2" Type="http://schemas.openxmlformats.org/officeDocument/2006/relationships/image" Target="../media/image17.emf"/><Relationship Id="rId1" Type="http://schemas.openxmlformats.org/officeDocument/2006/relationships/image" Target="../media/image16.emf"/><Relationship Id="rId6" Type="http://schemas.openxmlformats.org/officeDocument/2006/relationships/image" Target="../media/image21.emf"/><Relationship Id="rId5" Type="http://schemas.openxmlformats.org/officeDocument/2006/relationships/image" Target="../media/image20.emf"/><Relationship Id="rId10" Type="http://schemas.openxmlformats.org/officeDocument/2006/relationships/image" Target="../media/image25.emf"/><Relationship Id="rId4" Type="http://schemas.openxmlformats.org/officeDocument/2006/relationships/image" Target="../media/image19.emf"/><Relationship Id="rId9" Type="http://schemas.openxmlformats.org/officeDocument/2006/relationships/image" Target="../media/image2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 sz="1400" dirty="0">
              <a:solidFill>
                <a:srgbClr val="FFFFFF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719263"/>
            <a:ext cx="4038600" cy="21288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57200" y="4000500"/>
            <a:ext cx="4038600" cy="21304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DF17A20-5E9E-4B0F-B751-7E3D88BFAD1F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845946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fld id="{564CF2E0-CCC4-4E1E-9902-C3C36AB3FDA4}" type="datetimeFigureOut">
              <a:rPr lang="en-US" smtClean="0"/>
              <a:pPr algn="r" eaLnBrk="1" latinLnBrk="0" hangingPunct="1"/>
              <a:t>11/30/2021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eaLnBrk="1" latinLnBrk="0" hangingPunct="1"/>
            <a:fld id="{6F42FDE4-A7DD-41A7-A0A6-9B649FB43336}" type="slidenum">
              <a:rPr kumimoji="0" lang="en-US" smtClean="0"/>
              <a:pPr algn="ctr" eaLnBrk="1" latinLnBrk="0" hangingPunct="1"/>
              <a:t>‹#›</a:t>
            </a:fld>
            <a:endParaRPr kumimoji="0" lang="en-US" sz="14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3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34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35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36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37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13" Type="http://schemas.openxmlformats.org/officeDocument/2006/relationships/oleObject" Target="../embeddings/oleObject7.bin"/><Relationship Id="rId18" Type="http://schemas.openxmlformats.org/officeDocument/2006/relationships/image" Target="../media/image10.emf"/><Relationship Id="rId26" Type="http://schemas.openxmlformats.org/officeDocument/2006/relationships/image" Target="../media/image14.emf"/><Relationship Id="rId3" Type="http://schemas.openxmlformats.org/officeDocument/2006/relationships/oleObject" Target="../embeddings/oleObject2.bin"/><Relationship Id="rId21" Type="http://schemas.openxmlformats.org/officeDocument/2006/relationships/oleObject" Target="../embeddings/oleObject11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7.emf"/><Relationship Id="rId17" Type="http://schemas.openxmlformats.org/officeDocument/2006/relationships/oleObject" Target="../embeddings/oleObject9.bin"/><Relationship Id="rId25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9.emf"/><Relationship Id="rId20" Type="http://schemas.openxmlformats.org/officeDocument/2006/relationships/image" Target="../media/image11.e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emf"/><Relationship Id="rId11" Type="http://schemas.openxmlformats.org/officeDocument/2006/relationships/oleObject" Target="../embeddings/oleObject6.bin"/><Relationship Id="rId24" Type="http://schemas.openxmlformats.org/officeDocument/2006/relationships/image" Target="../media/image13.emf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8.bin"/><Relationship Id="rId23" Type="http://schemas.openxmlformats.org/officeDocument/2006/relationships/oleObject" Target="../embeddings/oleObject12.bin"/><Relationship Id="rId28" Type="http://schemas.openxmlformats.org/officeDocument/2006/relationships/image" Target="../media/image15.emf"/><Relationship Id="rId10" Type="http://schemas.openxmlformats.org/officeDocument/2006/relationships/image" Target="../media/image6.emf"/><Relationship Id="rId19" Type="http://schemas.openxmlformats.org/officeDocument/2006/relationships/oleObject" Target="../embeddings/oleObject10.bin"/><Relationship Id="rId4" Type="http://schemas.openxmlformats.org/officeDocument/2006/relationships/image" Target="../media/image3.e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8.emf"/><Relationship Id="rId22" Type="http://schemas.openxmlformats.org/officeDocument/2006/relationships/image" Target="../media/image12.wmf"/><Relationship Id="rId27" Type="http://schemas.openxmlformats.org/officeDocument/2006/relationships/oleObject" Target="../embeddings/oleObject14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emf"/><Relationship Id="rId13" Type="http://schemas.openxmlformats.org/officeDocument/2006/relationships/oleObject" Target="../embeddings/oleObject20.bin"/><Relationship Id="rId18" Type="http://schemas.openxmlformats.org/officeDocument/2006/relationships/image" Target="../media/image23.emf"/><Relationship Id="rId3" Type="http://schemas.openxmlformats.org/officeDocument/2006/relationships/oleObject" Target="../embeddings/oleObject15.bin"/><Relationship Id="rId21" Type="http://schemas.openxmlformats.org/officeDocument/2006/relationships/oleObject" Target="../embeddings/oleObject24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20.emf"/><Relationship Id="rId17" Type="http://schemas.openxmlformats.org/officeDocument/2006/relationships/oleObject" Target="../embeddings/oleObject22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22.emf"/><Relationship Id="rId20" Type="http://schemas.openxmlformats.org/officeDocument/2006/relationships/image" Target="../media/image24.e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e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5" Type="http://schemas.openxmlformats.org/officeDocument/2006/relationships/oleObject" Target="../embeddings/oleObject21.bin"/><Relationship Id="rId10" Type="http://schemas.openxmlformats.org/officeDocument/2006/relationships/image" Target="../media/image19.emf"/><Relationship Id="rId19" Type="http://schemas.openxmlformats.org/officeDocument/2006/relationships/oleObject" Target="../embeddings/oleObject23.bin"/><Relationship Id="rId4" Type="http://schemas.openxmlformats.org/officeDocument/2006/relationships/image" Target="../media/image16.emf"/><Relationship Id="rId9" Type="http://schemas.openxmlformats.org/officeDocument/2006/relationships/oleObject" Target="../embeddings/oleObject18.bin"/><Relationship Id="rId14" Type="http://schemas.openxmlformats.org/officeDocument/2006/relationships/image" Target="../media/image21.emf"/><Relationship Id="rId22" Type="http://schemas.openxmlformats.org/officeDocument/2006/relationships/image" Target="../media/image25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oleObject" Target="../embeddings/oleObject25.bin"/><Relationship Id="rId7" Type="http://schemas.openxmlformats.org/officeDocument/2006/relationships/image" Target="../media/image29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wmf"/><Relationship Id="rId9" Type="http://schemas.openxmlformats.org/officeDocument/2006/relationships/image" Target="../media/image3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7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3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Первообразная и интеграл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Прямоуг. 2"/>
          <p:cNvSpPr>
            <a:spLocks noGrp="1" noChangeArrowheads="1"/>
          </p:cNvSpPr>
          <p:nvPr>
            <p:ph type="title"/>
          </p:nvPr>
        </p:nvSpPr>
        <p:spPr bwMode="auto">
          <a:solidFill>
            <a:srgbClr val="FFFF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ctr" eaLnBrk="1" hangingPunct="1"/>
            <a:r>
              <a:rPr lang="ru-RU" altLang="ru-RU" sz="3200" b="1" i="1" dirty="0" smtClean="0"/>
              <a:t>Свойства интеграла, вытекающие из определения</a:t>
            </a:r>
          </a:p>
        </p:txBody>
      </p:sp>
      <p:sp>
        <p:nvSpPr>
          <p:cNvPr id="9219" name="Прямоуг.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</a:pPr>
            <a:r>
              <a:rPr lang="ru-RU" altLang="ru-RU" dirty="0" smtClean="0"/>
              <a:t>   Производная неопределенного интеграла равна подынтегральной функции, а его дифференциал- подынтегральному выражению. Действительно: </a:t>
            </a:r>
          </a:p>
        </p:txBody>
      </p:sp>
      <p:sp>
        <p:nvSpPr>
          <p:cNvPr id="9220" name="Прямоуг. 5"/>
          <p:cNvSpPr>
            <a:spLocks noChangeArrowheads="1"/>
          </p:cNvSpPr>
          <p:nvPr/>
        </p:nvSpPr>
        <p:spPr bwMode="auto">
          <a:xfrm>
            <a:off x="0" y="31384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9221" name="Объект 4"/>
          <p:cNvGraphicFramePr>
            <a:graphicFrameLocks noChangeAspect="1"/>
          </p:cNvGraphicFramePr>
          <p:nvPr/>
        </p:nvGraphicFramePr>
        <p:xfrm>
          <a:off x="1211263" y="4221163"/>
          <a:ext cx="6578600" cy="1458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2" name="Формула" r:id="rId3" imgW="2616200" imgH="584200" progId="Equation.3">
                  <p:embed/>
                </p:oleObj>
              </mc:Choice>
              <mc:Fallback>
                <p:oleObj name="Формула" r:id="rId3" imgW="2616200" imgH="584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1263" y="4221163"/>
                        <a:ext cx="6578600" cy="1458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63622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Прямоуг. 2"/>
          <p:cNvSpPr>
            <a:spLocks noGrp="1" noChangeArrowheads="1"/>
          </p:cNvSpPr>
          <p:nvPr>
            <p:ph type="title"/>
          </p:nvPr>
        </p:nvSpPr>
        <p:spPr bwMode="auto">
          <a:xfrm>
            <a:off x="890987" y="476672"/>
            <a:ext cx="7772400" cy="994122"/>
          </a:xfrm>
          <a:solidFill>
            <a:srgbClr val="FFFF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ctr" eaLnBrk="1" hangingPunct="1"/>
            <a:r>
              <a:rPr lang="ru-RU" altLang="ru-RU" sz="3200" b="1" i="1" dirty="0" smtClean="0"/>
              <a:t>Таблица неопределенных интегралов</a:t>
            </a:r>
            <a:r>
              <a:rPr lang="ru-RU" altLang="ru-RU" sz="3200" dirty="0" smtClean="0"/>
              <a:t> </a:t>
            </a:r>
          </a:p>
        </p:txBody>
      </p:sp>
      <p:graphicFrame>
        <p:nvGraphicFramePr>
          <p:cNvPr id="12291" name="Объект 3"/>
          <p:cNvGraphicFramePr>
            <a:graphicFrameLocks noGrp="1" noChangeAspect="1"/>
          </p:cNvGraphicFramePr>
          <p:nvPr>
            <p:ph idx="1"/>
          </p:nvPr>
        </p:nvGraphicFramePr>
        <p:xfrm>
          <a:off x="974725" y="1922463"/>
          <a:ext cx="7696200" cy="3883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6" name="Документ" r:id="rId3" imgW="3358329" imgH="1693558" progId="Word.Document.8">
                  <p:embed/>
                </p:oleObj>
              </mc:Choice>
              <mc:Fallback>
                <p:oleObj name="Документ" r:id="rId3" imgW="3358329" imgH="1693558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4725" y="1922463"/>
                        <a:ext cx="7696200" cy="3883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31548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Прямоуг.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548680"/>
            <a:ext cx="7772400" cy="868958"/>
          </a:xfrm>
          <a:solidFill>
            <a:srgbClr val="FFFF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ctr" eaLnBrk="1" hangingPunct="1"/>
            <a:r>
              <a:rPr lang="ru-RU" altLang="ru-RU" sz="3200" b="1" i="1" dirty="0" smtClean="0"/>
              <a:t>Таблица неопределенных интегралов</a:t>
            </a:r>
            <a:r>
              <a:rPr lang="ru-RU" altLang="ru-RU" sz="3200" dirty="0" smtClean="0"/>
              <a:t> </a:t>
            </a:r>
          </a:p>
        </p:txBody>
      </p:sp>
      <p:graphicFrame>
        <p:nvGraphicFramePr>
          <p:cNvPr id="13315" name="Объект 3"/>
          <p:cNvGraphicFramePr>
            <a:graphicFrameLocks noGrp="1" noChangeAspect="1"/>
          </p:cNvGraphicFramePr>
          <p:nvPr>
            <p:ph idx="1"/>
          </p:nvPr>
        </p:nvGraphicFramePr>
        <p:xfrm>
          <a:off x="971550" y="1555750"/>
          <a:ext cx="7669213" cy="446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0" name="Документ" r:id="rId3" imgW="3865904" imgH="2250877" progId="Word.Document.8">
                  <p:embed/>
                </p:oleObj>
              </mc:Choice>
              <mc:Fallback>
                <p:oleObj name="Документ" r:id="rId3" imgW="3865904" imgH="225087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1555750"/>
                        <a:ext cx="7669213" cy="4465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5204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Прямоуг. 2"/>
          <p:cNvSpPr>
            <a:spLocks noGrp="1" noChangeArrowheads="1"/>
          </p:cNvSpPr>
          <p:nvPr>
            <p:ph type="title"/>
          </p:nvPr>
        </p:nvSpPr>
        <p:spPr bwMode="auto">
          <a:solidFill>
            <a:srgbClr val="FFFF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ctr" eaLnBrk="1" hangingPunct="1"/>
            <a:r>
              <a:rPr lang="ru-RU" altLang="ru-RU" sz="3200" b="1" i="1" dirty="0" smtClean="0"/>
              <a:t>Примеры</a:t>
            </a:r>
          </a:p>
        </p:txBody>
      </p:sp>
      <p:graphicFrame>
        <p:nvGraphicFramePr>
          <p:cNvPr id="15363" name="Объект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0532037"/>
              </p:ext>
            </p:extLst>
          </p:nvPr>
        </p:nvGraphicFramePr>
        <p:xfrm>
          <a:off x="995363" y="1346200"/>
          <a:ext cx="7497762" cy="470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3" name="Document" r:id="rId3" imgW="2735472" imgH="1716401" progId="Word.Document.8">
                  <p:embed/>
                </p:oleObj>
              </mc:Choice>
              <mc:Fallback>
                <p:oleObj name="Document" r:id="rId3" imgW="2735472" imgH="171640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1346200"/>
                        <a:ext cx="7497762" cy="4703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66395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i="1" dirty="0" smtClean="0"/>
              <a:t>Примеры</a:t>
            </a:r>
            <a:endParaRPr lang="ru-RU" sz="3200" b="1" i="1" dirty="0"/>
          </a:p>
        </p:txBody>
      </p:sp>
      <p:graphicFrame>
        <p:nvGraphicFramePr>
          <p:cNvPr id="5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6835112"/>
              </p:ext>
            </p:extLst>
          </p:nvPr>
        </p:nvGraphicFramePr>
        <p:xfrm>
          <a:off x="923925" y="1733550"/>
          <a:ext cx="7762875" cy="428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7" name="Document" r:id="rId3" imgW="2607292" imgH="1439644" progId="Word.Document.8">
                  <p:embed/>
                </p:oleObj>
              </mc:Choice>
              <mc:Fallback>
                <p:oleObj name="Document" r:id="rId3" imgW="2607292" imgH="143964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3925" y="1733550"/>
                        <a:ext cx="7762875" cy="428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03621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i="1" dirty="0" smtClean="0"/>
              <a:t>Подведение </a:t>
            </a:r>
            <a:r>
              <a:rPr lang="ru-RU" sz="3200" b="1" i="1" dirty="0"/>
              <a:t>итогов занятия</a:t>
            </a:r>
            <a:r>
              <a:rPr lang="ru-RU" sz="3200" b="1" i="1" dirty="0" smtClean="0"/>
              <a:t>. Рефлексия</a:t>
            </a:r>
            <a:endParaRPr lang="ru-RU" sz="3200" b="1" i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Определенный интеграл   - это некоторый фундамент для изучения математики, которая вносит незаменимый вклад  в решение задач практического содержания.</a:t>
            </a:r>
          </a:p>
          <a:p>
            <a:r>
              <a:rPr lang="ru-RU" dirty="0"/>
              <a:t>Тема «Интеграл» ярко демонстрирует связь математики с физикой, биологией,  техникой и экономикой.</a:t>
            </a:r>
          </a:p>
          <a:p>
            <a:r>
              <a:rPr lang="ru-RU" dirty="0"/>
              <a:t>Развитие современной науки немыслимо без использования интеграла.  </a:t>
            </a:r>
          </a:p>
          <a:p>
            <a:r>
              <a:rPr lang="ru-RU" dirty="0" smtClean="0"/>
              <a:t>Применяя </a:t>
            </a:r>
            <a:r>
              <a:rPr lang="ru-RU" dirty="0"/>
              <a:t>знания по новому материалу, вы справились с </a:t>
            </a:r>
            <a:r>
              <a:rPr lang="ru-RU" dirty="0" smtClean="0"/>
              <a:t>поставленной </a:t>
            </a:r>
            <a:r>
              <a:rPr lang="ru-RU" dirty="0"/>
              <a:t>задачей. </a:t>
            </a:r>
          </a:p>
        </p:txBody>
      </p:sp>
    </p:spTree>
    <p:extLst>
      <p:ext uri="{BB962C8B-B14F-4D97-AF65-F5344CB8AC3E}">
        <p14:creationId xmlns:p14="http://schemas.microsoft.com/office/powerpoint/2010/main" val="2400007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9" name="Rectangle 31"/>
          <p:cNvSpPr>
            <a:spLocks noChangeArrowheads="1"/>
          </p:cNvSpPr>
          <p:nvPr/>
        </p:nvSpPr>
        <p:spPr bwMode="auto">
          <a:xfrm>
            <a:off x="468313" y="5516563"/>
            <a:ext cx="2735262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80" name="Rectangle 32"/>
          <p:cNvSpPr>
            <a:spLocks noChangeArrowheads="1"/>
          </p:cNvSpPr>
          <p:nvPr/>
        </p:nvSpPr>
        <p:spPr bwMode="auto">
          <a:xfrm>
            <a:off x="4500563" y="5516563"/>
            <a:ext cx="2951162" cy="71913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4500563" y="4652963"/>
            <a:ext cx="2951162" cy="504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70" name="Rectangle 22"/>
          <p:cNvSpPr>
            <a:spLocks noChangeArrowheads="1"/>
          </p:cNvSpPr>
          <p:nvPr/>
        </p:nvSpPr>
        <p:spPr bwMode="auto">
          <a:xfrm>
            <a:off x="468313" y="4652963"/>
            <a:ext cx="2735262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4572000" y="3644900"/>
            <a:ext cx="2879725" cy="504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468313" y="3716338"/>
            <a:ext cx="2735262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4572000" y="2781300"/>
            <a:ext cx="2879725" cy="504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468313" y="2852738"/>
            <a:ext cx="2735262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4572000" y="1844675"/>
            <a:ext cx="2879725" cy="504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468313" y="1844675"/>
            <a:ext cx="2735262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611188" y="1916113"/>
            <a:ext cx="2305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b="1" i="1"/>
              <a:t>умножение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4572000" y="1916113"/>
            <a:ext cx="18891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b="1" i="1"/>
              <a:t>            деление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468313" y="2924175"/>
            <a:ext cx="27352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b="1" i="1"/>
              <a:t>сложение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5148263" y="2852738"/>
            <a:ext cx="19446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b="1" i="1"/>
              <a:t>вычитание</a:t>
            </a: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395288" y="3789363"/>
            <a:ext cx="2952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b="1" i="1"/>
              <a:t>возведение в степень</a:t>
            </a: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4572000" y="3716338"/>
            <a:ext cx="30956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b="1" i="1"/>
              <a:t>извлечение корня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395288" y="4652963"/>
            <a:ext cx="28082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b="1" i="1"/>
              <a:t>дифференцирование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500563" y="4725988"/>
            <a:ext cx="30257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b="1" i="1"/>
              <a:t>      интегрирование</a:t>
            </a: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1403350" y="5013325"/>
            <a:ext cx="10810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ru-RU" i="1">
              <a:latin typeface="Bradley Hand ITC" panose="03070402050302030203" pitchFamily="66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063" name="Rectangle 15"/>
          <p:cNvSpPr>
            <a:spLocks noGrp="1" noChangeArrowheads="1"/>
          </p:cNvSpPr>
          <p:nvPr>
            <p:ph type="title"/>
          </p:nvPr>
        </p:nvSpPr>
        <p:spPr>
          <a:xfrm>
            <a:off x="1381919" y="484187"/>
            <a:ext cx="6237287" cy="714375"/>
          </a:xfrm>
        </p:spPr>
        <p:txBody>
          <a:bodyPr>
            <a:normAutofit/>
          </a:bodyPr>
          <a:lstStyle/>
          <a:p>
            <a:r>
              <a:rPr lang="ru-RU" altLang="ru-RU" sz="3200" b="1" i="1" dirty="0"/>
              <a:t>Взаимно-обратные операции</a:t>
            </a:r>
          </a:p>
        </p:txBody>
      </p:sp>
      <p:sp>
        <p:nvSpPr>
          <p:cNvPr id="2072" name="Line 24"/>
          <p:cNvSpPr>
            <a:spLocks noChangeShapeType="1"/>
          </p:cNvSpPr>
          <p:nvPr/>
        </p:nvSpPr>
        <p:spPr bwMode="auto">
          <a:xfrm>
            <a:off x="3419475" y="2133600"/>
            <a:ext cx="936625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73" name="Line 25"/>
          <p:cNvSpPr>
            <a:spLocks noChangeShapeType="1"/>
          </p:cNvSpPr>
          <p:nvPr/>
        </p:nvSpPr>
        <p:spPr bwMode="auto">
          <a:xfrm>
            <a:off x="3419475" y="3068638"/>
            <a:ext cx="936625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74" name="Line 26"/>
          <p:cNvSpPr>
            <a:spLocks noChangeShapeType="1"/>
          </p:cNvSpPr>
          <p:nvPr/>
        </p:nvSpPr>
        <p:spPr bwMode="auto">
          <a:xfrm>
            <a:off x="3419475" y="4005263"/>
            <a:ext cx="936625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75" name="Line 27"/>
          <p:cNvSpPr>
            <a:spLocks noChangeShapeType="1"/>
          </p:cNvSpPr>
          <p:nvPr/>
        </p:nvSpPr>
        <p:spPr bwMode="auto">
          <a:xfrm>
            <a:off x="3419475" y="4941888"/>
            <a:ext cx="936625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76" name="Text Box 28"/>
          <p:cNvSpPr txBox="1">
            <a:spLocks noChangeArrowheads="1"/>
          </p:cNvSpPr>
          <p:nvPr/>
        </p:nvSpPr>
        <p:spPr bwMode="auto">
          <a:xfrm>
            <a:off x="539750" y="5516563"/>
            <a:ext cx="26638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b="1" i="1"/>
              <a:t>процесс нахождения производной</a:t>
            </a:r>
          </a:p>
        </p:txBody>
      </p:sp>
      <p:sp>
        <p:nvSpPr>
          <p:cNvPr id="2077" name="Text Box 29"/>
          <p:cNvSpPr txBox="1">
            <a:spLocks noChangeArrowheads="1"/>
          </p:cNvSpPr>
          <p:nvPr/>
        </p:nvSpPr>
        <p:spPr bwMode="auto">
          <a:xfrm>
            <a:off x="4643438" y="5589588"/>
            <a:ext cx="28813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/>
          </a:p>
        </p:txBody>
      </p:sp>
      <p:sp>
        <p:nvSpPr>
          <p:cNvPr id="2078" name="Text Box 30"/>
          <p:cNvSpPr txBox="1">
            <a:spLocks noChangeArrowheads="1"/>
          </p:cNvSpPr>
          <p:nvPr/>
        </p:nvSpPr>
        <p:spPr bwMode="auto">
          <a:xfrm>
            <a:off x="4500563" y="5589588"/>
            <a:ext cx="288131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b="1" i="1"/>
              <a:t>процесс нахождения первообразной</a:t>
            </a:r>
          </a:p>
        </p:txBody>
      </p:sp>
      <p:sp>
        <p:nvSpPr>
          <p:cNvPr id="2081" name="Line 33"/>
          <p:cNvSpPr>
            <a:spLocks noChangeShapeType="1"/>
          </p:cNvSpPr>
          <p:nvPr/>
        </p:nvSpPr>
        <p:spPr bwMode="auto">
          <a:xfrm>
            <a:off x="1619250" y="5157788"/>
            <a:ext cx="0" cy="3587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82" name="Line 34"/>
          <p:cNvSpPr>
            <a:spLocks noChangeShapeType="1"/>
          </p:cNvSpPr>
          <p:nvPr/>
        </p:nvSpPr>
        <p:spPr bwMode="auto">
          <a:xfrm>
            <a:off x="5795963" y="5157788"/>
            <a:ext cx="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83" name="Line 35"/>
          <p:cNvSpPr>
            <a:spLocks noChangeShapeType="1"/>
          </p:cNvSpPr>
          <p:nvPr/>
        </p:nvSpPr>
        <p:spPr bwMode="auto">
          <a:xfrm>
            <a:off x="3419475" y="5876925"/>
            <a:ext cx="936625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600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2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2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3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30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1000"/>
                                        <p:tgtEl>
                                          <p:spTgt spid="2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1000"/>
                                        <p:tgtEl>
                                          <p:spTgt spid="2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9" grpId="0" animBg="1"/>
      <p:bldP spid="2079" grpId="1" animBg="1"/>
      <p:bldP spid="2080" grpId="0" animBg="1"/>
      <p:bldP spid="2053" grpId="0"/>
      <p:bldP spid="2055" grpId="0"/>
      <p:bldP spid="2056" grpId="0"/>
      <p:bldP spid="2058" grpId="0"/>
      <p:bldP spid="2059" grpId="0"/>
      <p:bldP spid="2060" grpId="0"/>
      <p:bldP spid="2061" grpId="0"/>
      <p:bldP spid="2072" grpId="0" animBg="1"/>
      <p:bldP spid="2073" grpId="0" animBg="1"/>
      <p:bldP spid="2074" grpId="0" animBg="1"/>
      <p:bldP spid="2075" grpId="0" animBg="1"/>
      <p:bldP spid="2076" grpId="0"/>
      <p:bldP spid="2081" grpId="0" animBg="1"/>
      <p:bldP spid="2082" grpId="0" animBg="1"/>
      <p:bldP spid="208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1045095" y="2567503"/>
            <a:ext cx="7199313" cy="1728787"/>
          </a:xfrm>
          <a:prstGeom prst="rect">
            <a:avLst/>
          </a:prstGeom>
          <a:solidFill>
            <a:srgbClr val="E0DEE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224222" y="1340768"/>
            <a:ext cx="71278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 b="1" i="1" dirty="0">
                <a:solidFill>
                  <a:srgbClr val="993300"/>
                </a:solidFill>
              </a:rPr>
              <a:t>Первообразной</a:t>
            </a:r>
            <a:r>
              <a:rPr lang="ru-RU" altLang="ru-RU" sz="2400" b="1" i="1" dirty="0">
                <a:solidFill>
                  <a:schemeClr val="accent2"/>
                </a:solidFill>
              </a:rPr>
              <a:t> для функции </a:t>
            </a:r>
            <a:r>
              <a:rPr lang="en-US" altLang="ru-RU" sz="2400" b="1" i="1" dirty="0">
                <a:solidFill>
                  <a:schemeClr val="accent2"/>
                </a:solidFill>
              </a:rPr>
              <a:t>f(x)</a:t>
            </a:r>
            <a:r>
              <a:rPr lang="ru-RU" altLang="ru-RU" sz="2400" b="1" i="1" dirty="0">
                <a:solidFill>
                  <a:schemeClr val="accent2"/>
                </a:solidFill>
              </a:rPr>
              <a:t> называется функция, производная которой равна данной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1331913" y="549275"/>
            <a:ext cx="691249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chemeClr val="tx2"/>
                </a:solidFill>
              </a:rPr>
              <a:t>            </a:t>
            </a:r>
            <a:r>
              <a:rPr lang="ru-RU" altLang="ru-RU" sz="3200" dirty="0">
                <a:solidFill>
                  <a:schemeClr val="tx2"/>
                </a:solidFill>
              </a:rPr>
              <a:t>Определение первообразной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210372" y="2568370"/>
            <a:ext cx="655320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 b="1" i="1" dirty="0">
                <a:solidFill>
                  <a:schemeClr val="tx2"/>
                </a:solidFill>
                <a:latin typeface="Berlin Sans FB" panose="020E0602020502020306" pitchFamily="34" charset="0"/>
              </a:rPr>
              <a:t>Функция </a:t>
            </a:r>
            <a:r>
              <a:rPr lang="en-US" altLang="ru-RU" sz="2400" b="1" i="1" dirty="0">
                <a:solidFill>
                  <a:schemeClr val="tx2"/>
                </a:solidFill>
              </a:rPr>
              <a:t>F(x)</a:t>
            </a:r>
            <a:r>
              <a:rPr lang="en-US" altLang="ru-RU" sz="2400" b="1" i="1" dirty="0">
                <a:solidFill>
                  <a:schemeClr val="tx2"/>
                </a:solidFill>
                <a:latin typeface="Berlin Sans FB" panose="020E0602020502020306" pitchFamily="34" charset="0"/>
              </a:rPr>
              <a:t> </a:t>
            </a:r>
            <a:r>
              <a:rPr lang="ru-RU" altLang="ru-RU" sz="2400" b="1" i="1" dirty="0">
                <a:solidFill>
                  <a:schemeClr val="tx2"/>
                </a:solidFill>
                <a:latin typeface="Berlin Sans FB" panose="020E0602020502020306" pitchFamily="34" charset="0"/>
              </a:rPr>
              <a:t>называется </a:t>
            </a:r>
            <a:r>
              <a:rPr lang="ru-RU" altLang="ru-RU" sz="2400" b="1" i="1" dirty="0">
                <a:solidFill>
                  <a:srgbClr val="993300"/>
                </a:solidFill>
                <a:latin typeface="Berlin Sans FB" panose="020E0602020502020306" pitchFamily="34" charset="0"/>
              </a:rPr>
              <a:t>первообразной</a:t>
            </a:r>
            <a:r>
              <a:rPr lang="ru-RU" altLang="ru-RU" sz="2400" b="1" i="1" dirty="0">
                <a:solidFill>
                  <a:schemeClr val="tx2"/>
                </a:solidFill>
                <a:latin typeface="Berlin Sans FB" panose="020E0602020502020306" pitchFamily="34" charset="0"/>
              </a:rPr>
              <a:t> для функции </a:t>
            </a:r>
            <a:r>
              <a:rPr lang="en-US" altLang="ru-RU" sz="2400" b="1" i="1" dirty="0">
                <a:solidFill>
                  <a:schemeClr val="tx2"/>
                </a:solidFill>
              </a:rPr>
              <a:t>f(x)</a:t>
            </a:r>
            <a:r>
              <a:rPr lang="en-US" altLang="ru-RU" sz="2400" dirty="0">
                <a:solidFill>
                  <a:schemeClr val="tx2"/>
                </a:solidFill>
                <a:latin typeface="Berlin Sans FB" panose="020E0602020502020306" pitchFamily="34" charset="0"/>
              </a:rPr>
              <a:t> </a:t>
            </a:r>
            <a:r>
              <a:rPr lang="ru-RU" altLang="ru-RU" sz="2400" b="1" i="1" dirty="0">
                <a:solidFill>
                  <a:schemeClr val="tx2"/>
                </a:solidFill>
                <a:latin typeface="Berlin Sans FB" panose="020E0602020502020306" pitchFamily="34" charset="0"/>
              </a:rPr>
              <a:t>на промежутке</a:t>
            </a:r>
            <a:r>
              <a:rPr lang="en-US" altLang="ru-RU" sz="2400" b="1" i="1" dirty="0">
                <a:solidFill>
                  <a:schemeClr val="tx2"/>
                </a:solidFill>
                <a:latin typeface="Berlin Sans FB" panose="020E0602020502020306" pitchFamily="34" charset="0"/>
              </a:rPr>
              <a:t> </a:t>
            </a:r>
            <a:r>
              <a:rPr lang="en-US" altLang="ru-RU" sz="2400" b="1" i="1" dirty="0">
                <a:solidFill>
                  <a:schemeClr val="tx2"/>
                </a:solidFill>
                <a:latin typeface="Forte" panose="03060902040502070203" pitchFamily="66" charset="0"/>
              </a:rPr>
              <a:t>I </a:t>
            </a:r>
            <a:r>
              <a:rPr lang="ru-RU" altLang="ru-RU" sz="2400" b="1" i="1" dirty="0">
                <a:solidFill>
                  <a:schemeClr val="tx2"/>
                </a:solidFill>
              </a:rPr>
              <a:t>,если</a:t>
            </a:r>
            <a:r>
              <a:rPr lang="en-US" altLang="ru-RU" sz="2400" b="1" i="1" dirty="0">
                <a:solidFill>
                  <a:schemeClr val="tx2"/>
                </a:solidFill>
              </a:rPr>
              <a:t> </a:t>
            </a:r>
            <a:r>
              <a:rPr lang="ru-RU" altLang="ru-RU" sz="2400" b="1" i="1" dirty="0">
                <a:solidFill>
                  <a:schemeClr val="tx2"/>
                </a:solidFill>
              </a:rPr>
              <a:t> для любого х из промежутка </a:t>
            </a:r>
            <a:r>
              <a:rPr lang="en-US" altLang="ru-RU" sz="2400" b="1" i="1" dirty="0">
                <a:solidFill>
                  <a:schemeClr val="tx2"/>
                </a:solidFill>
                <a:latin typeface="Forte" panose="03060902040502070203" pitchFamily="66" charset="0"/>
              </a:rPr>
              <a:t>I</a:t>
            </a:r>
            <a:r>
              <a:rPr lang="ru-RU" altLang="ru-RU" sz="2400" b="1" i="1" dirty="0">
                <a:solidFill>
                  <a:schemeClr val="tx2"/>
                </a:solidFill>
                <a:latin typeface="Forte" panose="03060902040502070203" pitchFamily="66" charset="0"/>
              </a:rPr>
              <a:t> </a:t>
            </a:r>
            <a:r>
              <a:rPr lang="ru-RU" altLang="ru-RU" sz="2400" b="1" i="1" dirty="0">
                <a:solidFill>
                  <a:schemeClr val="tx2"/>
                </a:solidFill>
              </a:rPr>
              <a:t>выполняется равенство:</a:t>
            </a:r>
            <a:endParaRPr lang="en-US" altLang="ru-RU" sz="2400" b="1" i="1" dirty="0">
              <a:solidFill>
                <a:schemeClr val="tx2"/>
              </a:solidFill>
            </a:endParaRPr>
          </a:p>
          <a:p>
            <a:pPr>
              <a:spcBef>
                <a:spcPct val="50000"/>
              </a:spcBef>
            </a:pPr>
            <a:r>
              <a:rPr lang="en-US" altLang="ru-RU" sz="2400" b="1" i="1" dirty="0">
                <a:latin typeface="Harrington" panose="04040505050A02020702" pitchFamily="82" charset="0"/>
              </a:rPr>
              <a:t> </a:t>
            </a:r>
            <a:endParaRPr lang="ru-RU" altLang="ru-RU" sz="2400" b="1" i="1" dirty="0">
              <a:latin typeface="Harrington" panose="04040505050A02020702" pitchFamily="82" charset="0"/>
            </a:endParaRPr>
          </a:p>
        </p:txBody>
      </p:sp>
      <p:graphicFrame>
        <p:nvGraphicFramePr>
          <p:cNvPr id="1024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4483620"/>
              </p:ext>
            </p:extLst>
          </p:nvPr>
        </p:nvGraphicFramePr>
        <p:xfrm>
          <a:off x="3419872" y="3659069"/>
          <a:ext cx="187325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8" name="Формула" r:id="rId3" imgW="812520" imgH="215640" progId="Equation.3">
                  <p:embed/>
                </p:oleObj>
              </mc:Choice>
              <mc:Fallback>
                <p:oleObj name="Формула" r:id="rId3" imgW="8125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3659069"/>
                        <a:ext cx="187325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1547664" y="4542931"/>
            <a:ext cx="6215908" cy="10002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r>
              <a:rPr lang="ru-RU" dirty="0"/>
              <a:t>Пример: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en-US" dirty="0"/>
              <a:t>	</a:t>
            </a:r>
            <a:r>
              <a:rPr lang="ru-RU" dirty="0"/>
              <a:t>Первообразной для функции </a:t>
            </a:r>
            <a:r>
              <a:rPr lang="en-US" dirty="0"/>
              <a:t>f(x)=x </a:t>
            </a:r>
            <a:r>
              <a:rPr lang="ru-RU" dirty="0"/>
              <a:t>на всей числовой оси является </a:t>
            </a:r>
            <a:r>
              <a:rPr lang="en-US" dirty="0"/>
              <a:t>F(x)=x</a:t>
            </a:r>
            <a:r>
              <a:rPr lang="en-US" sz="1600" baseline="30000" dirty="0"/>
              <a:t>2</a:t>
            </a:r>
            <a:r>
              <a:rPr lang="en-US" dirty="0"/>
              <a:t>/2, </a:t>
            </a:r>
            <a:r>
              <a:rPr lang="ru-RU" dirty="0"/>
              <a:t>поскольку (</a:t>
            </a:r>
            <a:r>
              <a:rPr lang="en-US" dirty="0"/>
              <a:t>x</a:t>
            </a:r>
            <a:r>
              <a:rPr lang="en-US" sz="1600" baseline="30000" dirty="0"/>
              <a:t>2</a:t>
            </a:r>
            <a:r>
              <a:rPr lang="en-US" dirty="0"/>
              <a:t>/2</a:t>
            </a:r>
            <a:r>
              <a:rPr lang="ru-RU" dirty="0"/>
              <a:t>)</a:t>
            </a:r>
            <a:r>
              <a:rPr lang="en-US" dirty="0"/>
              <a:t>’=x.</a:t>
            </a:r>
          </a:p>
        </p:txBody>
      </p:sp>
    </p:spTree>
    <p:extLst>
      <p:ext uri="{BB962C8B-B14F-4D97-AF65-F5344CB8AC3E}">
        <p14:creationId xmlns:p14="http://schemas.microsoft.com/office/powerpoint/2010/main" val="1374091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1" grpId="0" animBg="1"/>
      <p:bldP spid="10244" grpId="0"/>
      <p:bldP spid="1024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521" name="Group 2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7240758"/>
              </p:ext>
            </p:extLst>
          </p:nvPr>
        </p:nvGraphicFramePr>
        <p:xfrm>
          <a:off x="266700" y="2418556"/>
          <a:ext cx="8353425" cy="2039938"/>
        </p:xfrm>
        <a:graphic>
          <a:graphicData uri="http://schemas.openxmlformats.org/drawingml/2006/table">
            <a:tbl>
              <a:tblPr/>
              <a:tblGrid>
                <a:gridCol w="1392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2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22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9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922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23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6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423" name="Object 159"/>
          <p:cNvGraphicFramePr>
            <a:graphicFrameLocks noChangeAspect="1"/>
          </p:cNvGraphicFramePr>
          <p:nvPr/>
        </p:nvGraphicFramePr>
        <p:xfrm>
          <a:off x="612775" y="2754313"/>
          <a:ext cx="790575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66" name="Формула" r:id="rId3" imgW="342720" imgH="203040" progId="Equation.3">
                  <p:embed/>
                </p:oleObj>
              </mc:Choice>
              <mc:Fallback>
                <p:oleObj name="Формула" r:id="rId3" imgW="3427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775" y="2754313"/>
                        <a:ext cx="790575" cy="468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24" name="Object 160"/>
          <p:cNvGraphicFramePr>
            <a:graphicFrameLocks noChangeAspect="1"/>
          </p:cNvGraphicFramePr>
          <p:nvPr/>
        </p:nvGraphicFramePr>
        <p:xfrm>
          <a:off x="684213" y="3654425"/>
          <a:ext cx="8636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67" name="Формула" r:id="rId5" imgW="342720" imgH="203040" progId="Equation.3">
                  <p:embed/>
                </p:oleObj>
              </mc:Choice>
              <mc:Fallback>
                <p:oleObj name="Формула" r:id="rId5" imgW="3427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3654425"/>
                        <a:ext cx="8636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25" name="Object 161"/>
          <p:cNvGraphicFramePr>
            <a:graphicFrameLocks noChangeAspect="1"/>
          </p:cNvGraphicFramePr>
          <p:nvPr/>
        </p:nvGraphicFramePr>
        <p:xfrm>
          <a:off x="3421063" y="2652713"/>
          <a:ext cx="500062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68" name="Формула" r:id="rId7" imgW="190440" imgH="203040" progId="Equation.3">
                  <p:embed/>
                </p:oleObj>
              </mc:Choice>
              <mc:Fallback>
                <p:oleObj name="Формула" r:id="rId7" imgW="1904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1063" y="2652713"/>
                        <a:ext cx="500062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26" name="Object 162"/>
          <p:cNvGraphicFramePr>
            <a:graphicFrameLocks noChangeAspect="1"/>
          </p:cNvGraphicFramePr>
          <p:nvPr/>
        </p:nvGraphicFramePr>
        <p:xfrm>
          <a:off x="3132138" y="3444875"/>
          <a:ext cx="768350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69" name="Формула" r:id="rId9" imgW="342720" imgH="419040" progId="Equation.3">
                  <p:embed/>
                </p:oleObj>
              </mc:Choice>
              <mc:Fallback>
                <p:oleObj name="Формула" r:id="rId9" imgW="34272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8" y="3444875"/>
                        <a:ext cx="768350" cy="936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27" name="Object 163"/>
          <p:cNvGraphicFramePr>
            <a:graphicFrameLocks noChangeAspect="1"/>
          </p:cNvGraphicFramePr>
          <p:nvPr/>
        </p:nvGraphicFramePr>
        <p:xfrm>
          <a:off x="2052638" y="2724150"/>
          <a:ext cx="358775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70" name="Формула" r:id="rId11" imgW="126720" imgH="177480" progId="Equation.3">
                  <p:embed/>
                </p:oleObj>
              </mc:Choice>
              <mc:Fallback>
                <p:oleObj name="Формула" r:id="rId11" imgW="1267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2638" y="2724150"/>
                        <a:ext cx="358775" cy="50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28" name="Object 164"/>
          <p:cNvGraphicFramePr>
            <a:graphicFrameLocks noChangeAspect="1"/>
          </p:cNvGraphicFramePr>
          <p:nvPr/>
        </p:nvGraphicFramePr>
        <p:xfrm>
          <a:off x="1763713" y="3736975"/>
          <a:ext cx="550862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71" name="Формула" r:id="rId13" imgW="190440" imgH="177480" progId="Equation.3">
                  <p:embed/>
                </p:oleObj>
              </mc:Choice>
              <mc:Fallback>
                <p:oleObj name="Формула" r:id="rId13" imgW="19044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3736975"/>
                        <a:ext cx="550862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29" name="Object 165"/>
          <p:cNvGraphicFramePr>
            <a:graphicFrameLocks noChangeAspect="1"/>
          </p:cNvGraphicFramePr>
          <p:nvPr/>
        </p:nvGraphicFramePr>
        <p:xfrm>
          <a:off x="4716463" y="2508250"/>
          <a:ext cx="746125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72" name="Формула" r:id="rId15" imgW="266400" imgH="419040" progId="Equation.3">
                  <p:embed/>
                </p:oleObj>
              </mc:Choice>
              <mc:Fallback>
                <p:oleObj name="Формула" r:id="rId15" imgW="2664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463" y="2508250"/>
                        <a:ext cx="746125" cy="930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30" name="Object 166"/>
          <p:cNvGraphicFramePr>
            <a:graphicFrameLocks noChangeAspect="1"/>
          </p:cNvGraphicFramePr>
          <p:nvPr/>
        </p:nvGraphicFramePr>
        <p:xfrm>
          <a:off x="4500563" y="3660775"/>
          <a:ext cx="720725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73" name="Формула" r:id="rId17" imgW="317160" imgH="228600" progId="Equation.3">
                  <p:embed/>
                </p:oleObj>
              </mc:Choice>
              <mc:Fallback>
                <p:oleObj name="Формула" r:id="rId17" imgW="3171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563" y="3660775"/>
                        <a:ext cx="720725" cy="58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31" name="Object 167"/>
          <p:cNvGraphicFramePr>
            <a:graphicFrameLocks noChangeAspect="1"/>
          </p:cNvGraphicFramePr>
          <p:nvPr/>
        </p:nvGraphicFramePr>
        <p:xfrm>
          <a:off x="6084888" y="2724150"/>
          <a:ext cx="1008062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74" name="Формула" r:id="rId19" imgW="330120" imgH="177480" progId="Equation.3">
                  <p:embed/>
                </p:oleObj>
              </mc:Choice>
              <mc:Fallback>
                <p:oleObj name="Формула" r:id="rId19" imgW="3301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888" y="2724150"/>
                        <a:ext cx="1008062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32" name="Object 168"/>
          <p:cNvGraphicFramePr>
            <a:graphicFrameLocks noChangeAspect="1"/>
          </p:cNvGraphicFramePr>
          <p:nvPr/>
        </p:nvGraphicFramePr>
        <p:xfrm>
          <a:off x="4443413" y="4344988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75" name="Формула" r:id="rId21" imgW="114120" imgH="215640" progId="Equation.3">
                  <p:embed/>
                </p:oleObj>
              </mc:Choice>
              <mc:Fallback>
                <p:oleObj name="Формула" r:id="rId21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3413" y="4344988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33" name="Object 169"/>
          <p:cNvGraphicFramePr>
            <a:graphicFrameLocks noChangeAspect="1"/>
          </p:cNvGraphicFramePr>
          <p:nvPr/>
        </p:nvGraphicFramePr>
        <p:xfrm>
          <a:off x="5795963" y="3732213"/>
          <a:ext cx="10795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76" name="Формула" r:id="rId23" imgW="457200" imgH="139680" progId="Equation.3">
                  <p:embed/>
                </p:oleObj>
              </mc:Choice>
              <mc:Fallback>
                <p:oleObj name="Формула" r:id="rId23" imgW="45720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5963" y="3732213"/>
                        <a:ext cx="1079500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36" name="Object 172"/>
          <p:cNvGraphicFramePr>
            <a:graphicFrameLocks noChangeAspect="1"/>
          </p:cNvGraphicFramePr>
          <p:nvPr/>
        </p:nvGraphicFramePr>
        <p:xfrm>
          <a:off x="7524750" y="2868613"/>
          <a:ext cx="963613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77" name="Формула" r:id="rId25" imgW="342720" imgH="139680" progId="Equation.3">
                  <p:embed/>
                </p:oleObj>
              </mc:Choice>
              <mc:Fallback>
                <p:oleObj name="Формула" r:id="rId25" imgW="34272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4750" y="2868613"/>
                        <a:ext cx="963613" cy="39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37" name="Object 173"/>
          <p:cNvGraphicFramePr>
            <a:graphicFrameLocks noChangeAspect="1"/>
          </p:cNvGraphicFramePr>
          <p:nvPr/>
        </p:nvGraphicFramePr>
        <p:xfrm>
          <a:off x="7308850" y="3660775"/>
          <a:ext cx="885825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78" name="Формула" r:id="rId27" imgW="330120" imgH="177480" progId="Equation.3">
                  <p:embed/>
                </p:oleObj>
              </mc:Choice>
              <mc:Fallback>
                <p:oleObj name="Формула" r:id="rId27" imgW="3301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8850" y="3660775"/>
                        <a:ext cx="885825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522" name="Text Box 258"/>
          <p:cNvSpPr txBox="1">
            <a:spLocks noChangeArrowheads="1"/>
          </p:cNvSpPr>
          <p:nvPr/>
        </p:nvSpPr>
        <p:spPr bwMode="auto">
          <a:xfrm>
            <a:off x="468313" y="765175"/>
            <a:ext cx="8208143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3200" i="1" dirty="0">
                <a:solidFill>
                  <a:schemeClr val="tx2"/>
                </a:solidFill>
              </a:rPr>
              <a:t>Таблица первообразных некоторых функций</a:t>
            </a:r>
          </a:p>
        </p:txBody>
      </p:sp>
    </p:spTree>
    <p:extLst>
      <p:ext uri="{BB962C8B-B14F-4D97-AF65-F5344CB8AC3E}">
        <p14:creationId xmlns:p14="http://schemas.microsoft.com/office/powerpoint/2010/main" val="4206320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1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1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Основное свойство первообразных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1766886"/>
          </a:xfrm>
        </p:spPr>
        <p:txBody>
          <a:bodyPr/>
          <a:lstStyle/>
          <a:p>
            <a:r>
              <a:rPr lang="ru-RU" dirty="0" smtClean="0"/>
              <a:t>Если </a:t>
            </a:r>
            <a:r>
              <a:rPr lang="en-US" dirty="0" smtClean="0"/>
              <a:t>F(x) – </a:t>
            </a:r>
            <a:r>
              <a:rPr lang="ru-RU" dirty="0" smtClean="0"/>
              <a:t>первообразная функции </a:t>
            </a:r>
            <a:r>
              <a:rPr lang="en-US" dirty="0" smtClean="0"/>
              <a:t>f(x), </a:t>
            </a:r>
            <a:r>
              <a:rPr lang="ru-RU" dirty="0" smtClean="0"/>
              <a:t>то и функция </a:t>
            </a:r>
            <a:r>
              <a:rPr lang="en-US" dirty="0" smtClean="0"/>
              <a:t>F(x)+C, </a:t>
            </a:r>
            <a:r>
              <a:rPr lang="ru-RU" dirty="0" smtClean="0"/>
              <a:t>где </a:t>
            </a:r>
            <a:r>
              <a:rPr lang="en-US" dirty="0" smtClean="0"/>
              <a:t>C – </a:t>
            </a:r>
            <a:r>
              <a:rPr lang="ru-RU" dirty="0" smtClean="0"/>
              <a:t>произвольная постоянная, также является первообразной функции </a:t>
            </a:r>
            <a:r>
              <a:rPr lang="en-US" dirty="0" smtClean="0"/>
              <a:t>f(x).</a:t>
            </a:r>
            <a:endParaRPr lang="en-US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572000" y="4000504"/>
            <a:ext cx="4271938" cy="2857520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Графики всех первообразных данной функции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f(x) </a:t>
            </a: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получаются</a:t>
            </a:r>
            <a:r>
              <a:rPr kumimoji="0" lang="ru-RU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из графика какой-либо одной первообразной параллельными переносами вдоль оси </a:t>
            </a:r>
            <a:r>
              <a:rPr lang="en-US" sz="2600" dirty="0" smtClean="0"/>
              <a:t>y.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071538" y="2786066"/>
            <a:ext cx="7772400" cy="1143000"/>
          </a:xfrm>
          <a:prstGeom prst="rect">
            <a:avLst/>
          </a:prstGeom>
        </p:spPr>
        <p:txBody>
          <a:bodyPr bIns="91440" anchor="b" anchorCtr="0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Геометрическая интерпретация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857224" y="4143380"/>
            <a:ext cx="3076546" cy="2072496"/>
            <a:chOff x="857224" y="4143380"/>
            <a:chExt cx="3076546" cy="2072496"/>
          </a:xfrm>
        </p:grpSpPr>
        <p:cxnSp>
          <p:nvCxnSpPr>
            <p:cNvPr id="7" name="Прямая со стрелкой 6"/>
            <p:cNvCxnSpPr/>
            <p:nvPr/>
          </p:nvCxnSpPr>
          <p:spPr>
            <a:xfrm rot="5400000" flipH="1" flipV="1">
              <a:off x="928662" y="5214950"/>
              <a:ext cx="200026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 стрелкой 8"/>
            <p:cNvCxnSpPr/>
            <p:nvPr/>
          </p:nvCxnSpPr>
          <p:spPr>
            <a:xfrm>
              <a:off x="857224" y="5643578"/>
              <a:ext cx="307183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1571604" y="4143380"/>
              <a:ext cx="2808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643306" y="5786454"/>
              <a:ext cx="290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</a:t>
              </a:r>
              <a:endParaRPr lang="en-US" dirty="0"/>
            </a:p>
          </p:txBody>
        </p:sp>
        <p:sp>
          <p:nvSpPr>
            <p:cNvPr id="13" name="Полилиния 12"/>
            <p:cNvSpPr/>
            <p:nvPr/>
          </p:nvSpPr>
          <p:spPr>
            <a:xfrm>
              <a:off x="999744" y="5803392"/>
              <a:ext cx="2706624" cy="304800"/>
            </a:xfrm>
            <a:custGeom>
              <a:avLst/>
              <a:gdLst>
                <a:gd name="connsiteX0" fmla="*/ 0 w 2706624"/>
                <a:gd name="connsiteY0" fmla="*/ 304800 h 304800"/>
                <a:gd name="connsiteX1" fmla="*/ 609600 w 2706624"/>
                <a:gd name="connsiteY1" fmla="*/ 24384 h 304800"/>
                <a:gd name="connsiteX2" fmla="*/ 1999488 w 2706624"/>
                <a:gd name="connsiteY2" fmla="*/ 243840 h 304800"/>
                <a:gd name="connsiteX3" fmla="*/ 2706624 w 2706624"/>
                <a:gd name="connsiteY3" fmla="*/ 0 h 304800"/>
                <a:gd name="connsiteX4" fmla="*/ 2706624 w 2706624"/>
                <a:gd name="connsiteY4" fmla="*/ 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6624" h="304800">
                  <a:moveTo>
                    <a:pt x="0" y="304800"/>
                  </a:moveTo>
                  <a:cubicBezTo>
                    <a:pt x="138176" y="169672"/>
                    <a:pt x="276352" y="34544"/>
                    <a:pt x="609600" y="24384"/>
                  </a:cubicBezTo>
                  <a:cubicBezTo>
                    <a:pt x="942848" y="14224"/>
                    <a:pt x="1649984" y="247904"/>
                    <a:pt x="1999488" y="243840"/>
                  </a:cubicBezTo>
                  <a:cubicBezTo>
                    <a:pt x="2348992" y="239776"/>
                    <a:pt x="2706624" y="0"/>
                    <a:pt x="2706624" y="0"/>
                  </a:cubicBezTo>
                  <a:lnTo>
                    <a:pt x="2706624" y="0"/>
                  </a:ln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Полилиния 14"/>
          <p:cNvSpPr/>
          <p:nvPr/>
        </p:nvSpPr>
        <p:spPr>
          <a:xfrm>
            <a:off x="1000100" y="5500702"/>
            <a:ext cx="2706624" cy="304800"/>
          </a:xfrm>
          <a:custGeom>
            <a:avLst/>
            <a:gdLst>
              <a:gd name="connsiteX0" fmla="*/ 0 w 2706624"/>
              <a:gd name="connsiteY0" fmla="*/ 304800 h 304800"/>
              <a:gd name="connsiteX1" fmla="*/ 609600 w 2706624"/>
              <a:gd name="connsiteY1" fmla="*/ 24384 h 304800"/>
              <a:gd name="connsiteX2" fmla="*/ 1999488 w 2706624"/>
              <a:gd name="connsiteY2" fmla="*/ 243840 h 304800"/>
              <a:gd name="connsiteX3" fmla="*/ 2706624 w 2706624"/>
              <a:gd name="connsiteY3" fmla="*/ 0 h 304800"/>
              <a:gd name="connsiteX4" fmla="*/ 2706624 w 2706624"/>
              <a:gd name="connsiteY4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06624" h="304800">
                <a:moveTo>
                  <a:pt x="0" y="304800"/>
                </a:moveTo>
                <a:cubicBezTo>
                  <a:pt x="138176" y="169672"/>
                  <a:pt x="276352" y="34544"/>
                  <a:pt x="609600" y="24384"/>
                </a:cubicBezTo>
                <a:cubicBezTo>
                  <a:pt x="942848" y="14224"/>
                  <a:pt x="1649984" y="247904"/>
                  <a:pt x="1999488" y="243840"/>
                </a:cubicBezTo>
                <a:cubicBezTo>
                  <a:pt x="2348992" y="239776"/>
                  <a:pt x="2706624" y="0"/>
                  <a:pt x="2706624" y="0"/>
                </a:cubicBezTo>
                <a:lnTo>
                  <a:pt x="2706624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Полилиния 15"/>
          <p:cNvSpPr/>
          <p:nvPr/>
        </p:nvSpPr>
        <p:spPr>
          <a:xfrm>
            <a:off x="1000100" y="5143512"/>
            <a:ext cx="2706624" cy="304800"/>
          </a:xfrm>
          <a:custGeom>
            <a:avLst/>
            <a:gdLst>
              <a:gd name="connsiteX0" fmla="*/ 0 w 2706624"/>
              <a:gd name="connsiteY0" fmla="*/ 304800 h 304800"/>
              <a:gd name="connsiteX1" fmla="*/ 609600 w 2706624"/>
              <a:gd name="connsiteY1" fmla="*/ 24384 h 304800"/>
              <a:gd name="connsiteX2" fmla="*/ 1999488 w 2706624"/>
              <a:gd name="connsiteY2" fmla="*/ 243840 h 304800"/>
              <a:gd name="connsiteX3" fmla="*/ 2706624 w 2706624"/>
              <a:gd name="connsiteY3" fmla="*/ 0 h 304800"/>
              <a:gd name="connsiteX4" fmla="*/ 2706624 w 2706624"/>
              <a:gd name="connsiteY4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06624" h="304800">
                <a:moveTo>
                  <a:pt x="0" y="304800"/>
                </a:moveTo>
                <a:cubicBezTo>
                  <a:pt x="138176" y="169672"/>
                  <a:pt x="276352" y="34544"/>
                  <a:pt x="609600" y="24384"/>
                </a:cubicBezTo>
                <a:cubicBezTo>
                  <a:pt x="942848" y="14224"/>
                  <a:pt x="1649984" y="247904"/>
                  <a:pt x="1999488" y="243840"/>
                </a:cubicBezTo>
                <a:cubicBezTo>
                  <a:pt x="2348992" y="239776"/>
                  <a:pt x="2706624" y="0"/>
                  <a:pt x="2706624" y="0"/>
                </a:cubicBezTo>
                <a:lnTo>
                  <a:pt x="2706624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Полилиния 16"/>
          <p:cNvSpPr/>
          <p:nvPr/>
        </p:nvSpPr>
        <p:spPr>
          <a:xfrm>
            <a:off x="1000100" y="4786322"/>
            <a:ext cx="2706624" cy="304800"/>
          </a:xfrm>
          <a:custGeom>
            <a:avLst/>
            <a:gdLst>
              <a:gd name="connsiteX0" fmla="*/ 0 w 2706624"/>
              <a:gd name="connsiteY0" fmla="*/ 304800 h 304800"/>
              <a:gd name="connsiteX1" fmla="*/ 609600 w 2706624"/>
              <a:gd name="connsiteY1" fmla="*/ 24384 h 304800"/>
              <a:gd name="connsiteX2" fmla="*/ 1999488 w 2706624"/>
              <a:gd name="connsiteY2" fmla="*/ 243840 h 304800"/>
              <a:gd name="connsiteX3" fmla="*/ 2706624 w 2706624"/>
              <a:gd name="connsiteY3" fmla="*/ 0 h 304800"/>
              <a:gd name="connsiteX4" fmla="*/ 2706624 w 2706624"/>
              <a:gd name="connsiteY4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06624" h="304800">
                <a:moveTo>
                  <a:pt x="0" y="304800"/>
                </a:moveTo>
                <a:cubicBezTo>
                  <a:pt x="138176" y="169672"/>
                  <a:pt x="276352" y="34544"/>
                  <a:pt x="609600" y="24384"/>
                </a:cubicBezTo>
                <a:cubicBezTo>
                  <a:pt x="942848" y="14224"/>
                  <a:pt x="1649984" y="247904"/>
                  <a:pt x="1999488" y="243840"/>
                </a:cubicBezTo>
                <a:cubicBezTo>
                  <a:pt x="2348992" y="239776"/>
                  <a:pt x="2706624" y="0"/>
                  <a:pt x="2706624" y="0"/>
                </a:cubicBezTo>
                <a:lnTo>
                  <a:pt x="2706624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5" grpId="0" animBg="1"/>
      <p:bldP spid="16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10" name="Rectangle 26"/>
          <p:cNvSpPr>
            <a:spLocks noChangeArrowheads="1"/>
          </p:cNvSpPr>
          <p:nvPr/>
        </p:nvSpPr>
        <p:spPr bwMode="auto">
          <a:xfrm>
            <a:off x="3026134" y="5698734"/>
            <a:ext cx="935037" cy="3587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title" sz="quarter"/>
          </p:nvPr>
        </p:nvSpPr>
        <p:spPr>
          <a:xfrm>
            <a:off x="468313" y="260350"/>
            <a:ext cx="8229600" cy="576263"/>
          </a:xfrm>
        </p:spPr>
        <p:txBody>
          <a:bodyPr/>
          <a:lstStyle/>
          <a:p>
            <a:r>
              <a:rPr lang="ru-RU" altLang="ru-RU" sz="1700" i="1"/>
              <a:t>Найти производную функции </a:t>
            </a:r>
            <a:r>
              <a:rPr lang="en-US" altLang="ru-RU" sz="1700" i="1"/>
              <a:t>F(x)</a:t>
            </a:r>
            <a:r>
              <a:rPr lang="ru-RU" altLang="ru-RU" sz="1700" i="1"/>
              <a:t>:</a:t>
            </a:r>
          </a:p>
        </p:txBody>
      </p:sp>
      <p:graphicFrame>
        <p:nvGraphicFramePr>
          <p:cNvPr id="16393" name="Object 9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468313" y="1887538"/>
          <a:ext cx="2168525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8" name="Формула" r:id="rId3" imgW="965160" imgH="228600" progId="Equation.3">
                  <p:embed/>
                </p:oleObj>
              </mc:Choice>
              <mc:Fallback>
                <p:oleObj name="Формула" r:id="rId3" imgW="9651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1887538"/>
                        <a:ext cx="2168525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6" name="Object 12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165850" y="1943100"/>
          <a:ext cx="2078038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9" name="Формула" r:id="rId5" imgW="1002960" imgH="228600" progId="Equation.3">
                  <p:embed/>
                </p:oleObj>
              </mc:Choice>
              <mc:Fallback>
                <p:oleObj name="Формула" r:id="rId5" imgW="10029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5850" y="1943100"/>
                        <a:ext cx="2078038" cy="461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8" name="Object 14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3059113" y="1958975"/>
          <a:ext cx="2062162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70" name="Формула" r:id="rId7" imgW="1054080" imgH="228600" progId="Equation.3">
                  <p:embed/>
                </p:oleObj>
              </mc:Choice>
              <mc:Fallback>
                <p:oleObj name="Формула" r:id="rId7" imgW="10540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1958975"/>
                        <a:ext cx="2062162" cy="436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827088" y="1052513"/>
            <a:ext cx="172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b="1" i="1">
                <a:solidFill>
                  <a:schemeClr val="accent2"/>
                </a:solidFill>
              </a:rPr>
              <a:t>1 ряд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3995738" y="981075"/>
            <a:ext cx="16557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b="1" i="1">
                <a:solidFill>
                  <a:schemeClr val="accent2"/>
                </a:solidFill>
              </a:rPr>
              <a:t>2 ряд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6948488" y="981075"/>
            <a:ext cx="12969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b="1" i="1">
                <a:solidFill>
                  <a:schemeClr val="accent2"/>
                </a:solidFill>
              </a:rPr>
              <a:t>3 ряд</a:t>
            </a:r>
          </a:p>
        </p:txBody>
      </p:sp>
      <p:graphicFrame>
        <p:nvGraphicFramePr>
          <p:cNvPr id="16400" name="Object 16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3059113" y="2800350"/>
          <a:ext cx="3097212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71" name="Формула" r:id="rId9" imgW="1320480" imgH="215640" progId="Equation.3">
                  <p:embed/>
                </p:oleObj>
              </mc:Choice>
              <mc:Fallback>
                <p:oleObj name="Формула" r:id="rId9" imgW="13204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2800350"/>
                        <a:ext cx="3097212" cy="493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2" name="Object 18"/>
          <p:cNvGraphicFramePr>
            <a:graphicFrameLocks noChangeAspect="1"/>
          </p:cNvGraphicFramePr>
          <p:nvPr/>
        </p:nvGraphicFramePr>
        <p:xfrm>
          <a:off x="395288" y="3502025"/>
          <a:ext cx="1020762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72" name="Формула" r:id="rId11" imgW="444240" imgH="215640" progId="Equation.3">
                  <p:embed/>
                </p:oleObj>
              </mc:Choice>
              <mc:Fallback>
                <p:oleObj name="Формула" r:id="rId11" imgW="44424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3502025"/>
                        <a:ext cx="1020762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3" name="Object 19"/>
          <p:cNvGraphicFramePr>
            <a:graphicFrameLocks noChangeAspect="1"/>
          </p:cNvGraphicFramePr>
          <p:nvPr/>
        </p:nvGraphicFramePr>
        <p:xfrm>
          <a:off x="3419475" y="3502025"/>
          <a:ext cx="876300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73" name="Формула" r:id="rId13" imgW="444240" imgH="215640" progId="Equation.3">
                  <p:embed/>
                </p:oleObj>
              </mc:Choice>
              <mc:Fallback>
                <p:oleObj name="Формула" r:id="rId13" imgW="44424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475" y="3502025"/>
                        <a:ext cx="876300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4" name="Object 20"/>
          <p:cNvGraphicFramePr>
            <a:graphicFrameLocks noChangeAspect="1"/>
          </p:cNvGraphicFramePr>
          <p:nvPr/>
        </p:nvGraphicFramePr>
        <p:xfrm>
          <a:off x="6084888" y="3575050"/>
          <a:ext cx="947737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74" name="Формула" r:id="rId15" imgW="444240" imgH="215640" progId="Equation.3">
                  <p:embed/>
                </p:oleObj>
              </mc:Choice>
              <mc:Fallback>
                <p:oleObj name="Формула" r:id="rId15" imgW="44424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888" y="3575050"/>
                        <a:ext cx="947737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5" name="Object 21"/>
          <p:cNvGraphicFramePr>
            <a:graphicFrameLocks noChangeAspect="1"/>
          </p:cNvGraphicFramePr>
          <p:nvPr/>
        </p:nvGraphicFramePr>
        <p:xfrm>
          <a:off x="1476375" y="3502025"/>
          <a:ext cx="503238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75" name="Формула" r:id="rId17" imgW="253800" imgH="203040" progId="Equation.3">
                  <p:embed/>
                </p:oleObj>
              </mc:Choice>
              <mc:Fallback>
                <p:oleObj name="Формула" r:id="rId17" imgW="2538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3502025"/>
                        <a:ext cx="503238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6" name="Object 22"/>
          <p:cNvGraphicFramePr>
            <a:graphicFrameLocks noChangeAspect="1"/>
          </p:cNvGraphicFramePr>
          <p:nvPr/>
        </p:nvGraphicFramePr>
        <p:xfrm>
          <a:off x="4356100" y="3502025"/>
          <a:ext cx="576263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76" name="Формула" r:id="rId19" imgW="253800" imgH="203040" progId="Equation.3">
                  <p:embed/>
                </p:oleObj>
              </mc:Choice>
              <mc:Fallback>
                <p:oleObj name="Формула" r:id="rId19" imgW="2538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6100" y="3502025"/>
                        <a:ext cx="576263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7" name="Object 23"/>
          <p:cNvGraphicFramePr>
            <a:graphicFrameLocks noChangeAspect="1"/>
          </p:cNvGraphicFramePr>
          <p:nvPr/>
        </p:nvGraphicFramePr>
        <p:xfrm>
          <a:off x="7092950" y="3575050"/>
          <a:ext cx="503238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77" name="Формула" r:id="rId21" imgW="253800" imgH="203040" progId="Equation.3">
                  <p:embed/>
                </p:oleObj>
              </mc:Choice>
              <mc:Fallback>
                <p:oleObj name="Формула" r:id="rId21" imgW="2538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575050"/>
                        <a:ext cx="503238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08" name="Text Box 24"/>
          <p:cNvSpPr txBox="1">
            <a:spLocks noChangeArrowheads="1"/>
          </p:cNvSpPr>
          <p:nvPr/>
        </p:nvSpPr>
        <p:spPr bwMode="auto">
          <a:xfrm>
            <a:off x="468313" y="4437063"/>
            <a:ext cx="734536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1600" b="1" i="1">
                <a:solidFill>
                  <a:srgbClr val="993300"/>
                </a:solidFill>
              </a:rPr>
              <a:t>Вывод:</a:t>
            </a:r>
            <a:r>
              <a:rPr lang="ru-RU" altLang="ru-RU" sz="1600" b="1" i="1"/>
              <a:t> </a:t>
            </a:r>
            <a:r>
              <a:rPr lang="ru-RU" altLang="ru-RU" sz="1600" b="1" i="1">
                <a:solidFill>
                  <a:schemeClr val="tx2"/>
                </a:solidFill>
              </a:rPr>
              <a:t>для данной функции существует множество первообразных, их можно записать в виде</a:t>
            </a:r>
            <a:r>
              <a:rPr lang="en-US" altLang="ru-RU" sz="1600" b="1" i="1"/>
              <a:t>  </a:t>
            </a:r>
            <a:r>
              <a:rPr lang="ru-RU" altLang="ru-RU" sz="1600" b="1" i="1"/>
              <a:t> </a:t>
            </a:r>
            <a:r>
              <a:rPr lang="en-US" altLang="ru-RU" sz="1600" b="1" i="1">
                <a:solidFill>
                  <a:schemeClr val="accent2"/>
                </a:solidFill>
              </a:rPr>
              <a:t>F(x)+C</a:t>
            </a:r>
            <a:endParaRPr lang="ru-RU" altLang="ru-RU" sz="1600" b="1" i="1">
              <a:solidFill>
                <a:schemeClr val="accent2"/>
              </a:solidFill>
            </a:endParaRPr>
          </a:p>
        </p:txBody>
      </p:sp>
      <p:sp>
        <p:nvSpPr>
          <p:cNvPr id="16409" name="Text Box 25"/>
          <p:cNvSpPr txBox="1">
            <a:spLocks noChangeArrowheads="1"/>
          </p:cNvSpPr>
          <p:nvPr/>
        </p:nvSpPr>
        <p:spPr bwMode="auto">
          <a:xfrm>
            <a:off x="719138" y="5133975"/>
            <a:ext cx="8208962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b="1" i="1" dirty="0">
                <a:solidFill>
                  <a:srgbClr val="993300"/>
                </a:solidFill>
              </a:rPr>
              <a:t>Основная задача интегрирования</a:t>
            </a:r>
            <a:r>
              <a:rPr lang="ru-RU" altLang="ru-RU" b="1" i="1" dirty="0"/>
              <a:t>: </a:t>
            </a:r>
            <a:r>
              <a:rPr lang="ru-RU" altLang="ru-RU" b="1" i="1" dirty="0">
                <a:solidFill>
                  <a:schemeClr val="tx2"/>
                </a:solidFill>
              </a:rPr>
              <a:t>записать </a:t>
            </a:r>
            <a:r>
              <a:rPr lang="ru-RU" altLang="ru-RU" b="1" i="1" u="sng" dirty="0">
                <a:solidFill>
                  <a:schemeClr val="tx2"/>
                </a:solidFill>
              </a:rPr>
              <a:t>все</a:t>
            </a:r>
            <a:r>
              <a:rPr lang="ru-RU" altLang="ru-RU" b="1" i="1" dirty="0">
                <a:solidFill>
                  <a:schemeClr val="tx2"/>
                </a:solidFill>
              </a:rPr>
              <a:t> первообразные для данной функции. Решить её- значит представить первообразную в таком общем виде:</a:t>
            </a:r>
            <a:r>
              <a:rPr lang="ru-RU" altLang="ru-RU" b="1" i="1" dirty="0"/>
              <a:t>  </a:t>
            </a:r>
            <a:r>
              <a:rPr lang="en-US" altLang="ru-RU" b="1" i="1" dirty="0"/>
              <a:t>F(x)+C</a:t>
            </a:r>
            <a:r>
              <a:rPr lang="ru-RU" altLang="ru-RU" b="1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53592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1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16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16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8" dur="80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9" dur="80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80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6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6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6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10" grpId="0" animBg="1"/>
      <p:bldP spid="16408" grpId="0"/>
      <p:bldP spid="1640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22238"/>
            <a:ext cx="7543800" cy="1295400"/>
          </a:xfrm>
        </p:spPr>
        <p:txBody>
          <a:bodyPr/>
          <a:lstStyle/>
          <a:p>
            <a:pPr algn="ctr"/>
            <a:r>
              <a:rPr lang="ru-RU" altLang="ru-RU" sz="2700" b="1" i="1" dirty="0"/>
              <a:t>           </a:t>
            </a:r>
            <a:r>
              <a:rPr lang="ru-RU" altLang="ru-RU" sz="2700" b="1" i="1" dirty="0">
                <a:solidFill>
                  <a:schemeClr val="accent2"/>
                </a:solidFill>
              </a:rPr>
              <a:t>Найти первообразную функций</a:t>
            </a:r>
          </a:p>
        </p:txBody>
      </p:sp>
      <p:graphicFrame>
        <p:nvGraphicFramePr>
          <p:cNvPr id="2662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8217979"/>
              </p:ext>
            </p:extLst>
          </p:nvPr>
        </p:nvGraphicFramePr>
        <p:xfrm>
          <a:off x="1115616" y="1602997"/>
          <a:ext cx="2339975" cy="402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8" name="Уравнение" r:id="rId3" imgW="1231560" imgH="2120760" progId="Equation.3">
                  <p:embed/>
                </p:oleObj>
              </mc:Choice>
              <mc:Fallback>
                <p:oleObj name="Уравнение" r:id="rId3" imgW="1231560" imgH="2120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1602997"/>
                        <a:ext cx="2339975" cy="402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5071940" y="1417638"/>
                <a:ext cx="1589666" cy="6593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1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ru-RU" b="1" i="0">
                          <a:latin typeface="Cambria Math" panose="02040503050406030204" pitchFamily="18" charset="0"/>
                        </a:rPr>
                        <m:t>) </m:t>
                      </m:r>
                      <m:r>
                        <a:rPr lang="ru-RU" b="1" i="1">
                          <a:latin typeface="Cambria Math" panose="02040503050406030204" pitchFamily="18" charset="0"/>
                        </a:rPr>
                        <m:t>𝑭</m:t>
                      </m:r>
                      <m:r>
                        <a:rPr lang="ru-RU" b="1" i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ru-RU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ru-RU" b="1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ru-RU" b="1" i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sup>
                          </m:sSup>
                        </m:num>
                        <m:den>
                          <m:r>
                            <a:rPr lang="ru-RU" b="1" i="0"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1940" y="1417638"/>
                <a:ext cx="1589666" cy="65934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071940" y="2382380"/>
                <a:ext cx="2108974" cy="6552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1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ru-RU" b="1" i="0">
                          <a:latin typeface="Cambria Math" panose="02040503050406030204" pitchFamily="18" charset="0"/>
                        </a:rPr>
                        <m:t>) </m:t>
                      </m:r>
                      <m:r>
                        <a:rPr lang="ru-RU" b="1" i="1">
                          <a:latin typeface="Cambria Math" panose="02040503050406030204" pitchFamily="18" charset="0"/>
                        </a:rPr>
                        <m:t>𝑭</m:t>
                      </m:r>
                      <m:r>
                        <a:rPr lang="ru-RU" b="1" i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ru-RU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ru-RU" b="1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ru-RU" b="1" i="0"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</m:sup>
                          </m:sSup>
                        </m:num>
                        <m:den>
                          <m:r>
                            <a:rPr lang="ru-RU" b="1" i="0"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  <m:r>
                        <a:rPr lang="ru-RU" b="1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u-RU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ru-RU" b="1" i="0">
                                  <a:latin typeface="Cambria Math" panose="02040503050406030204" pitchFamily="18" charset="0"/>
                                </a:rPr>
                                <m:t>𝟖</m:t>
                              </m:r>
                            </m:sup>
                          </m:sSup>
                        </m:num>
                        <m:den>
                          <m:r>
                            <a:rPr lang="ru-RU" b="1" i="0"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1940" y="2382380"/>
                <a:ext cx="2108974" cy="65524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5071940" y="3230656"/>
                <a:ext cx="2108974" cy="6533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1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ru-RU" b="1" i="0">
                          <a:latin typeface="Cambria Math" panose="02040503050406030204" pitchFamily="18" charset="0"/>
                        </a:rPr>
                        <m:t>) </m:t>
                      </m:r>
                      <m:r>
                        <a:rPr lang="ru-RU" b="1" i="1">
                          <a:latin typeface="Cambria Math" panose="02040503050406030204" pitchFamily="18" charset="0"/>
                        </a:rPr>
                        <m:t>𝑭</m:t>
                      </m:r>
                      <m:r>
                        <a:rPr lang="ru-RU" b="1" i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ru-RU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ru-RU" b="1" i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ru-RU" b="1" i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ru-RU" b="1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u-RU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ru-RU" b="1" i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ru-RU" b="1" i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1940" y="3230656"/>
                <a:ext cx="2108974" cy="65338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5071940" y="4077072"/>
                <a:ext cx="3008259" cy="6533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1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ru-RU" b="1" i="0">
                          <a:latin typeface="Cambria Math" panose="02040503050406030204" pitchFamily="18" charset="0"/>
                        </a:rPr>
                        <m:t>) </m:t>
                      </m:r>
                      <m:r>
                        <a:rPr lang="ru-RU" b="1" i="1">
                          <a:latin typeface="Cambria Math" panose="02040503050406030204" pitchFamily="18" charset="0"/>
                        </a:rPr>
                        <m:t>𝑭</m:t>
                      </m:r>
                      <m:r>
                        <a:rPr lang="ru-RU" b="1" i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ru-RU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ru-RU" b="1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ru-RU" b="1" i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ru-RU" b="1" i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ru-RU" b="1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ru-RU" b="1" i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ru-RU" b="1" i="0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ru-RU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ru-RU" b="1" i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sup>
                          </m:sSup>
                        </m:num>
                        <m:den>
                          <m:r>
                            <a:rPr lang="ru-RU" b="1" i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ru-RU" b="1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ru-RU" b="1" i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ru-RU" b="1" i="1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1940" y="4077072"/>
                <a:ext cx="3008259" cy="65338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5071940" y="5164776"/>
                <a:ext cx="23687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ru-RU" b="1" i="0">
                          <a:latin typeface="Cambria Math" panose="02040503050406030204" pitchFamily="18" charset="0"/>
                        </a:rPr>
                        <m:t>) </m:t>
                      </m:r>
                      <m:r>
                        <a:rPr lang="ru-RU" b="1" i="1">
                          <a:latin typeface="Cambria Math" panose="02040503050406030204" pitchFamily="18" charset="0"/>
                        </a:rPr>
                        <m:t>𝑭</m:t>
                      </m:r>
                      <m:d>
                        <m:dPr>
                          <m:ctrlPr>
                            <a:rPr lang="ru-RU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ru-RU" b="1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b="1" i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ru-RU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ru-RU" b="1" i="0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ru-RU" b="1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ru-RU" b="1" i="0">
                              <a:latin typeface="Cambria Math" panose="02040503050406030204" pitchFamily="18" charset="0"/>
                            </a:rPr>
                            <m:t>𝐜𝐨𝐬</m:t>
                          </m:r>
                        </m:fName>
                        <m:e>
                          <m:r>
                            <a:rPr lang="ru-RU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func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1940" y="5164776"/>
                <a:ext cx="2368790" cy="369332"/>
              </a:xfrm>
              <a:prstGeom prst="rect">
                <a:avLst/>
              </a:prstGeom>
              <a:blipFill rotWithShape="0">
                <a:blip r:embed="rId9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2309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" grpId="0"/>
      <p:bldP spid="3" grpId="0"/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Неопределенный интеграл</a:t>
            </a:r>
            <a:endParaRPr lang="en-US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Совокупность всех первообразных данной функции </a:t>
            </a:r>
            <a:r>
              <a:rPr lang="en-US" dirty="0" smtClean="0"/>
              <a:t>f(x) </a:t>
            </a:r>
            <a:r>
              <a:rPr lang="ru-RU" dirty="0" smtClean="0"/>
              <a:t>называется ее </a:t>
            </a:r>
            <a:r>
              <a:rPr lang="ru-RU" b="1" dirty="0" smtClean="0"/>
              <a:t>неопределенным интегралом</a:t>
            </a:r>
            <a:r>
              <a:rPr lang="ru-RU" dirty="0" smtClean="0"/>
              <a:t> и обозначается</a:t>
            </a:r>
            <a:r>
              <a:rPr lang="en-US" dirty="0" smtClean="0"/>
              <a:t>             :</a:t>
            </a:r>
          </a:p>
          <a:p>
            <a:endParaRPr lang="en-US" dirty="0" smtClean="0"/>
          </a:p>
          <a:p>
            <a:pPr>
              <a:buNone/>
            </a:pPr>
            <a:r>
              <a:rPr lang="ru-RU" dirty="0" smtClean="0"/>
              <a:t>                                                      ,               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ru-RU" dirty="0" smtClean="0"/>
              <a:t>где </a:t>
            </a:r>
            <a:r>
              <a:rPr lang="en-US" dirty="0" smtClean="0"/>
              <a:t>C – </a:t>
            </a:r>
            <a:r>
              <a:rPr lang="ru-RU" dirty="0" smtClean="0"/>
              <a:t>произвольная постоянная.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4294951"/>
              </p:ext>
            </p:extLst>
          </p:nvPr>
        </p:nvGraphicFramePr>
        <p:xfrm>
          <a:off x="5580112" y="2276872"/>
          <a:ext cx="896222" cy="4497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Équation" r:id="rId3" imgW="583920" imgH="279360" progId="Equation.3">
                  <p:embed/>
                </p:oleObj>
              </mc:Choice>
              <mc:Fallback>
                <p:oleObj name="Équation" r:id="rId3" imgW="583920" imgH="2793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112" y="2276872"/>
                        <a:ext cx="896222" cy="44972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1408103" y="3000372"/>
          <a:ext cx="3574017" cy="785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Équation" r:id="rId5" imgW="1269720" imgH="279360" progId="Equation.3">
                  <p:embed/>
                </p:oleObj>
              </mc:Choice>
              <mc:Fallback>
                <p:oleObj name="Équation" r:id="rId5" imgW="1269720" imgH="27936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8103" y="3000372"/>
                        <a:ext cx="3574017" cy="78581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408103" y="4941168"/>
            <a:ext cx="6908313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r>
              <a:rPr lang="ru-RU" dirty="0"/>
              <a:t>Пример</a:t>
            </a:r>
            <a:r>
              <a:rPr lang="ru-RU" dirty="0" smtClean="0"/>
              <a:t>: </a:t>
            </a:r>
          </a:p>
          <a:p>
            <a:pPr lvl="0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endParaRPr lang="ru-RU" dirty="0"/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en-US" dirty="0"/>
              <a:t>	</a:t>
            </a:r>
            <a:r>
              <a:rPr lang="ru-RU" dirty="0" smtClean="0"/>
              <a:t>Так как первообразной </a:t>
            </a:r>
            <a:r>
              <a:rPr lang="ru-RU" dirty="0"/>
              <a:t>для функции </a:t>
            </a:r>
            <a:r>
              <a:rPr lang="en-US" dirty="0"/>
              <a:t>f(x)=x </a:t>
            </a:r>
            <a:r>
              <a:rPr lang="ru-RU" dirty="0"/>
              <a:t>на всей числовой оси является </a:t>
            </a:r>
            <a:r>
              <a:rPr lang="en-US" dirty="0"/>
              <a:t>F(x)=x</a:t>
            </a:r>
            <a:r>
              <a:rPr lang="en-US" sz="1600" baseline="30000" dirty="0"/>
              <a:t>2</a:t>
            </a:r>
            <a:r>
              <a:rPr lang="en-US" dirty="0"/>
              <a:t>/2, </a:t>
            </a:r>
            <a:r>
              <a:rPr lang="ru-RU" dirty="0"/>
              <a:t>поскольку (</a:t>
            </a:r>
            <a:r>
              <a:rPr lang="en-US" dirty="0"/>
              <a:t>x</a:t>
            </a:r>
            <a:r>
              <a:rPr lang="en-US" sz="1600" baseline="30000" dirty="0"/>
              <a:t>2</a:t>
            </a:r>
            <a:r>
              <a:rPr lang="en-US" dirty="0"/>
              <a:t>/2</a:t>
            </a:r>
            <a:r>
              <a:rPr lang="ru-RU" dirty="0"/>
              <a:t>)</a:t>
            </a:r>
            <a:r>
              <a:rPr lang="en-US" dirty="0"/>
              <a:t>’=x.</a:t>
            </a: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6379176"/>
              </p:ext>
            </p:extLst>
          </p:nvPr>
        </p:nvGraphicFramePr>
        <p:xfrm>
          <a:off x="3057524" y="4572736"/>
          <a:ext cx="2234556" cy="1016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Уравнение" r:id="rId7" imgW="863280" imgH="393480" progId="Equation.3">
                  <p:embed/>
                </p:oleObj>
              </mc:Choice>
              <mc:Fallback>
                <p:oleObj name="Уравнение" r:id="rId7" imgW="863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7524" y="4572736"/>
                        <a:ext cx="2234556" cy="101650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Правила интегрирования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9269251"/>
              </p:ext>
            </p:extLst>
          </p:nvPr>
        </p:nvGraphicFramePr>
        <p:xfrm>
          <a:off x="803275" y="1981200"/>
          <a:ext cx="5538788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3" name="Уравнение" r:id="rId3" imgW="1968480" imgH="279360" progId="Equation.3">
                  <p:embed/>
                </p:oleObj>
              </mc:Choice>
              <mc:Fallback>
                <p:oleObj name="Уравнение" r:id="rId3" imgW="1968480" imgH="27936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3275" y="1981200"/>
                        <a:ext cx="5538788" cy="785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785786" y="3124210"/>
          <a:ext cx="6862763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4" name="Équation" r:id="rId5" imgW="2438280" imgH="279360" progId="Equation.3">
                  <p:embed/>
                </p:oleObj>
              </mc:Choice>
              <mc:Fallback>
                <p:oleObj name="Équation" r:id="rId5" imgW="2438280" imgH="27936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786" y="3124210"/>
                        <a:ext cx="6862763" cy="785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785786" y="4035437"/>
          <a:ext cx="7626350" cy="110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5" name="Équation" r:id="rId7" imgW="2323800" imgH="393480" progId="Equation.3">
                  <p:embed/>
                </p:oleObj>
              </mc:Choice>
              <mc:Fallback>
                <p:oleObj name="Équation" r:id="rId7" imgW="232380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786" y="4035437"/>
                        <a:ext cx="7626350" cy="1108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</TotalTime>
  <Words>253</Words>
  <Application>Microsoft Office PowerPoint</Application>
  <PresentationFormat>Экран (4:3)</PresentationFormat>
  <Paragraphs>61</Paragraphs>
  <Slides>15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5</vt:i4>
      </vt:variant>
      <vt:variant>
        <vt:lpstr>Заголовки слайдов</vt:lpstr>
      </vt:variant>
      <vt:variant>
        <vt:i4>15</vt:i4>
      </vt:variant>
    </vt:vector>
  </HeadingPairs>
  <TitlesOfParts>
    <vt:vector size="34" baseType="lpstr">
      <vt:lpstr>Arial</vt:lpstr>
      <vt:lpstr>Arial Unicode MS</vt:lpstr>
      <vt:lpstr>Berlin Sans FB</vt:lpstr>
      <vt:lpstr>Bradley Hand ITC</vt:lpstr>
      <vt:lpstr>Calibri</vt:lpstr>
      <vt:lpstr>Cambria</vt:lpstr>
      <vt:lpstr>Cambria Math</vt:lpstr>
      <vt:lpstr>Forte</vt:lpstr>
      <vt:lpstr>Franklin Gothic Book</vt:lpstr>
      <vt:lpstr>Harrington</vt:lpstr>
      <vt:lpstr>Perpetua</vt:lpstr>
      <vt:lpstr>Wingdings</vt:lpstr>
      <vt:lpstr>Wingdings 2</vt:lpstr>
      <vt:lpstr>Equity</vt:lpstr>
      <vt:lpstr>Формула</vt:lpstr>
      <vt:lpstr>Уравнение</vt:lpstr>
      <vt:lpstr>Équation</vt:lpstr>
      <vt:lpstr>Документ</vt:lpstr>
      <vt:lpstr>Document</vt:lpstr>
      <vt:lpstr>Первообразная и интеграл</vt:lpstr>
      <vt:lpstr>Взаимно-обратные операции</vt:lpstr>
      <vt:lpstr>Презентация PowerPoint</vt:lpstr>
      <vt:lpstr>Презентация PowerPoint</vt:lpstr>
      <vt:lpstr>Основное свойство первообразных</vt:lpstr>
      <vt:lpstr>Найти производную функции F(x):</vt:lpstr>
      <vt:lpstr>           Найти первообразную функций</vt:lpstr>
      <vt:lpstr>Неопределенный интеграл</vt:lpstr>
      <vt:lpstr>Правила интегрирования</vt:lpstr>
      <vt:lpstr>Свойства интеграла, вытекающие из определения</vt:lpstr>
      <vt:lpstr>Таблица неопределенных интегралов </vt:lpstr>
      <vt:lpstr>Таблица неопределенных интегралов </vt:lpstr>
      <vt:lpstr>Примеры</vt:lpstr>
      <vt:lpstr>Примеры</vt:lpstr>
      <vt:lpstr>Подведение итогов занятия. Рефлексия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Первообразная и интеграл</dc:title>
  <dc:creator>Светлана</dc:creator>
  <cp:lastModifiedBy>777</cp:lastModifiedBy>
  <cp:revision>2</cp:revision>
  <dcterms:created xsi:type="dcterms:W3CDTF">2013-03-05T17:06:52Z</dcterms:created>
  <dcterms:modified xsi:type="dcterms:W3CDTF">2021-11-30T15:18:06Z</dcterms:modified>
</cp:coreProperties>
</file>