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40" y="-6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8BE1BC97-021A-4773-838A-3C3DB1974189}" type="datetimeFigureOut">
              <a:rPr lang="ru-RU"/>
              <a:pPr>
                <a:defRPr/>
              </a:pPr>
              <a:t>18.05.2021</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7629267-AD25-4243-A1E7-A85109F7C123}"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B3F58B10-5208-44CD-BA18-93A20AFD0E75}" type="datetimeFigureOut">
              <a:rPr lang="ru-RU"/>
              <a:pPr>
                <a:defRPr/>
              </a:pPr>
              <a:t>18.05.2021</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DB6C06E-EE88-4D71-9252-B4F54F8409A3}"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2976B08C-934C-4DCD-9CDC-ED76B7146F37}" type="datetimeFigureOut">
              <a:rPr lang="ru-RU"/>
              <a:pPr>
                <a:defRPr/>
              </a:pPr>
              <a:t>18.05.2021</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4BF29DD1-4205-4817-BD94-7582AF666E21}"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11"/>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fontAlgn="auto">
              <a:spcBef>
                <a:spcPts val="0"/>
              </a:spcBef>
              <a:spcAft>
                <a:spcPts val="0"/>
              </a:spcAft>
              <a:defRPr/>
            </a:pPr>
            <a:r>
              <a:rPr lang="en-US" dirty="0"/>
              <a:t>“</a:t>
            </a:r>
          </a:p>
        </p:txBody>
      </p:sp>
      <p:sp>
        <p:nvSpPr>
          <p:cNvPr id="6" name="TextBox 14"/>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fontAlgn="auto">
              <a:spcBef>
                <a:spcPts val="0"/>
              </a:spcBef>
              <a:spcAft>
                <a:spcPts val="0"/>
              </a:spcAft>
              <a:defRPr/>
            </a:pPr>
            <a:r>
              <a:rPr lang="en-US" dirty="0"/>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3"/>
          <p:cNvSpPr>
            <a:spLocks noGrp="1"/>
          </p:cNvSpPr>
          <p:nvPr>
            <p:ph type="dt" sz="half" idx="15"/>
          </p:nvPr>
        </p:nvSpPr>
        <p:spPr/>
        <p:txBody>
          <a:bodyPr/>
          <a:lstStyle>
            <a:lvl1pPr>
              <a:defRPr/>
            </a:lvl1pPr>
          </a:lstStyle>
          <a:p>
            <a:pPr>
              <a:defRPr/>
            </a:pPr>
            <a:fld id="{5DCBD0AB-372E-44B1-B088-0F9FC6F682D8}" type="datetimeFigureOut">
              <a:rPr lang="ru-RU"/>
              <a:pPr>
                <a:defRPr/>
              </a:pPr>
              <a:t>18.05.2021</a:t>
            </a:fld>
            <a:endParaRPr lang="ru-RU"/>
          </a:p>
        </p:txBody>
      </p:sp>
      <p:sp>
        <p:nvSpPr>
          <p:cNvPr id="8" name="Footer Placeholder 4"/>
          <p:cNvSpPr>
            <a:spLocks noGrp="1"/>
          </p:cNvSpPr>
          <p:nvPr>
            <p:ph type="ftr" sz="quarter" idx="16"/>
          </p:nvPr>
        </p:nvSpPr>
        <p:spPr/>
        <p:txBody>
          <a:bodyPr/>
          <a:lstStyle>
            <a:lvl1pPr>
              <a:defRPr/>
            </a:lvl1pPr>
          </a:lstStyle>
          <a:p>
            <a:pPr>
              <a:defRPr/>
            </a:pPr>
            <a:endParaRPr lang="ru-RU"/>
          </a:p>
        </p:txBody>
      </p:sp>
      <p:sp>
        <p:nvSpPr>
          <p:cNvPr id="9" name="Slide Number Placeholder 5"/>
          <p:cNvSpPr>
            <a:spLocks noGrp="1"/>
          </p:cNvSpPr>
          <p:nvPr>
            <p:ph type="sldNum" sz="quarter" idx="17"/>
          </p:nvPr>
        </p:nvSpPr>
        <p:spPr/>
        <p:txBody>
          <a:bodyPr/>
          <a:lstStyle>
            <a:lvl1pPr>
              <a:defRPr/>
            </a:lvl1pPr>
          </a:lstStyle>
          <a:p>
            <a:pPr>
              <a:defRPr/>
            </a:pPr>
            <a:fld id="{E8A18E23-EBBA-4A12-91EC-B71AB150C24F}"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4F6DCB6B-48B0-4D4C-AF7D-C048C636FF7C}" type="datetimeFigureOut">
              <a:rPr lang="ru-RU"/>
              <a:pPr>
                <a:defRPr/>
              </a:pPr>
              <a:t>18.05.2021</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06E7FF14-28EC-4913-9214-8CFBD0292870}"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cxnSp>
        <p:nvCxnSpPr>
          <p:cNvPr id="9" name="Straight Connector 16"/>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Date Placeholder 3"/>
          <p:cNvSpPr>
            <a:spLocks noGrp="1"/>
          </p:cNvSpPr>
          <p:nvPr>
            <p:ph type="dt" sz="half" idx="18"/>
          </p:nvPr>
        </p:nvSpPr>
        <p:spPr/>
        <p:txBody>
          <a:bodyPr/>
          <a:lstStyle>
            <a:lvl1pPr>
              <a:defRPr/>
            </a:lvl1pPr>
          </a:lstStyle>
          <a:p>
            <a:pPr>
              <a:defRPr/>
            </a:pPr>
            <a:fld id="{ABC640E1-3A25-4AB9-803D-2CECEE3AA797}" type="datetimeFigureOut">
              <a:rPr lang="ru-RU"/>
              <a:pPr>
                <a:defRPr/>
              </a:pPr>
              <a:t>18.05.2021</a:t>
            </a:fld>
            <a:endParaRPr lang="ru-RU"/>
          </a:p>
        </p:txBody>
      </p:sp>
      <p:sp>
        <p:nvSpPr>
          <p:cNvPr id="12" name="Footer Placeholder 4"/>
          <p:cNvSpPr>
            <a:spLocks noGrp="1"/>
          </p:cNvSpPr>
          <p:nvPr>
            <p:ph type="ftr" sz="quarter" idx="19"/>
          </p:nvPr>
        </p:nvSpPr>
        <p:spPr/>
        <p:txBody>
          <a:bodyPr/>
          <a:lstStyle>
            <a:lvl1pPr>
              <a:defRPr/>
            </a:lvl1pPr>
          </a:lstStyle>
          <a:p>
            <a:pPr>
              <a:defRPr/>
            </a:pPr>
            <a:endParaRPr lang="ru-RU"/>
          </a:p>
        </p:txBody>
      </p:sp>
      <p:sp>
        <p:nvSpPr>
          <p:cNvPr id="13" name="Slide Number Placeholder 5"/>
          <p:cNvSpPr>
            <a:spLocks noGrp="1"/>
          </p:cNvSpPr>
          <p:nvPr>
            <p:ph type="sldNum" sz="quarter" idx="20"/>
          </p:nvPr>
        </p:nvSpPr>
        <p:spPr/>
        <p:txBody>
          <a:bodyPr/>
          <a:lstStyle>
            <a:lvl1pPr>
              <a:defRPr/>
            </a:lvl1pPr>
          </a:lstStyle>
          <a:p>
            <a:pPr>
              <a:defRPr/>
            </a:pPr>
            <a:fld id="{E4B6FED8-A845-4730-AF1C-1177A728F8D2}"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cxnSp>
        <p:nvCxnSpPr>
          <p:cNvPr id="12" name="Straight Connector 18"/>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5" name="Date Placeholder 3"/>
          <p:cNvSpPr>
            <a:spLocks noGrp="1"/>
          </p:cNvSpPr>
          <p:nvPr>
            <p:ph type="dt" sz="half" idx="23"/>
          </p:nvPr>
        </p:nvSpPr>
        <p:spPr/>
        <p:txBody>
          <a:bodyPr/>
          <a:lstStyle>
            <a:lvl1pPr>
              <a:defRPr/>
            </a:lvl1pPr>
          </a:lstStyle>
          <a:p>
            <a:pPr>
              <a:defRPr/>
            </a:pPr>
            <a:fld id="{2AAC7719-B41C-4383-8F4E-A2BCE929D87E}" type="datetimeFigureOut">
              <a:rPr lang="ru-RU"/>
              <a:pPr>
                <a:defRPr/>
              </a:pPr>
              <a:t>18.05.2021</a:t>
            </a:fld>
            <a:endParaRPr lang="ru-RU"/>
          </a:p>
        </p:txBody>
      </p:sp>
      <p:sp>
        <p:nvSpPr>
          <p:cNvPr id="16" name="Footer Placeholder 4"/>
          <p:cNvSpPr>
            <a:spLocks noGrp="1"/>
          </p:cNvSpPr>
          <p:nvPr>
            <p:ph type="ftr" sz="quarter" idx="24"/>
          </p:nvPr>
        </p:nvSpPr>
        <p:spPr/>
        <p:txBody>
          <a:bodyPr/>
          <a:lstStyle>
            <a:lvl1pPr>
              <a:defRPr/>
            </a:lvl1pPr>
          </a:lstStyle>
          <a:p>
            <a:pPr>
              <a:defRPr/>
            </a:pPr>
            <a:endParaRPr lang="ru-RU"/>
          </a:p>
        </p:txBody>
      </p:sp>
      <p:sp>
        <p:nvSpPr>
          <p:cNvPr id="17" name="Slide Number Placeholder 5"/>
          <p:cNvSpPr>
            <a:spLocks noGrp="1"/>
          </p:cNvSpPr>
          <p:nvPr>
            <p:ph type="sldNum" sz="quarter" idx="25"/>
          </p:nvPr>
        </p:nvSpPr>
        <p:spPr/>
        <p:txBody>
          <a:bodyPr/>
          <a:lstStyle>
            <a:lvl1pPr>
              <a:defRPr/>
            </a:lvl1pPr>
          </a:lstStyle>
          <a:p>
            <a:pPr>
              <a:defRPr/>
            </a:pPr>
            <a:fld id="{4C48A9E3-0EA9-4CEB-B7C3-DEA10970FA66}"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2C23AFE4-229B-413A-A24C-F04E534DAF61}" type="datetimeFigureOut">
              <a:rPr lang="ru-RU"/>
              <a:pPr>
                <a:defRPr/>
              </a:pPr>
              <a:t>18.05.2021</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D833926-B9ED-48BB-BDD3-C75FDD1D0873}"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A7691053-D59D-4935-A00C-AC90EC96EAD4}" type="datetimeFigureOut">
              <a:rPr lang="ru-RU"/>
              <a:pPr>
                <a:defRPr/>
              </a:pPr>
              <a:t>18.05.2021</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0F3ED85-E256-4E78-AF7B-8A130D39E38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8F03CC2B-23B6-4363-9704-781D35922635}" type="datetimeFigureOut">
              <a:rPr lang="ru-RU"/>
              <a:pPr>
                <a:defRPr/>
              </a:pPr>
              <a:t>18.05.2021</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452F374-3582-465B-B6D9-E1175FA8ECB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ACB8F9B0-E96D-4908-8017-F705D139A4A3}" type="datetimeFigureOut">
              <a:rPr lang="ru-RU"/>
              <a:pPr>
                <a:defRPr/>
              </a:pPr>
              <a:t>18.05.2021</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6336D77-4B25-47D7-98DE-ACCB2D29F9E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C6DCAEA4-BA75-4770-8244-6F5D188FF10D}" type="datetimeFigureOut">
              <a:rPr lang="ru-RU"/>
              <a:pPr>
                <a:defRPr/>
              </a:pPr>
              <a:t>18.05.2021</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10AF8976-47F6-40EE-9047-C6C01FF3D7E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E6B72594-3701-4C9C-990D-09286109E97A}" type="datetimeFigureOut">
              <a:rPr lang="ru-RU"/>
              <a:pPr>
                <a:defRPr/>
              </a:pPr>
              <a:t>18.05.2021</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A8C56E67-6C9B-4948-839B-EE48CE97B90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C3DCED01-36B7-4ACA-BBA7-3758E411B304}" type="datetimeFigureOut">
              <a:rPr lang="ru-RU"/>
              <a:pPr>
                <a:defRPr/>
              </a:pPr>
              <a:t>18.05.2021</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28C0328E-C196-4618-BBCE-62D3C36333AA}"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B1DE06-97B9-42F4-9D65-662289CE18E6}" type="datetimeFigureOut">
              <a:rPr lang="ru-RU"/>
              <a:pPr>
                <a:defRPr/>
              </a:pPr>
              <a:t>18.05.2021</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1BA96103-8326-4817-8CF8-1ACA52D5A6A9}"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A65B371A-3F9A-4AE3-8400-CB22120F8051}" type="datetimeFigureOut">
              <a:rPr lang="ru-RU"/>
              <a:pPr>
                <a:defRPr/>
              </a:pPr>
              <a:t>18.05.2021</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1DE57667-6964-4E89-A7AE-6136E966989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8FFCA200-0E61-4519-B70A-E786B67BF0AD}" type="datetimeFigureOut">
              <a:rPr lang="ru-RU"/>
              <a:pPr>
                <a:defRPr/>
              </a:pPr>
              <a:t>18.05.2021</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9B83C1F0-A53A-4796-A33D-3C21F81FAB2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7"/>
          <p:cNvPicPr>
            <a:picLocks noChangeAspect="1"/>
          </p:cNvPicPr>
          <p:nvPr/>
        </p:nvPicPr>
        <p:blipFill>
          <a:blip r:embed="rId19"/>
          <a:srcRect l="3613"/>
          <a:stretch>
            <a:fillRect/>
          </a:stretch>
        </p:blipFill>
        <p:spPr bwMode="auto">
          <a:xfrm>
            <a:off x="0" y="2670175"/>
            <a:ext cx="4037013" cy="4187825"/>
          </a:xfrm>
          <a:prstGeom prst="rect">
            <a:avLst/>
          </a:prstGeom>
          <a:noFill/>
          <a:ln w="9525">
            <a:noFill/>
            <a:miter lim="800000"/>
            <a:headEnd/>
            <a:tailEnd/>
          </a:ln>
        </p:spPr>
      </p:pic>
      <p:pic>
        <p:nvPicPr>
          <p:cNvPr id="1027" name="Picture 6"/>
          <p:cNvPicPr>
            <a:picLocks noChangeAspect="1"/>
          </p:cNvPicPr>
          <p:nvPr/>
        </p:nvPicPr>
        <p:blipFill>
          <a:blip r:embed="rId20"/>
          <a:srcRect l="35640"/>
          <a:stretch>
            <a:fillRect/>
          </a:stretch>
        </p:blipFill>
        <p:spPr bwMode="auto">
          <a:xfrm>
            <a:off x="0" y="2892425"/>
            <a:ext cx="1522413" cy="2365375"/>
          </a:xfrm>
          <a:prstGeom prst="rect">
            <a:avLst/>
          </a:prstGeom>
          <a:noFill/>
          <a:ln w="9525">
            <a:noFill/>
            <a:miter lim="800000"/>
            <a:headEnd/>
            <a:tailEnd/>
          </a:ln>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1" name="Picture 8"/>
          <p:cNvPicPr>
            <a:picLocks noChangeAspect="1"/>
          </p:cNvPicPr>
          <p:nvPr/>
        </p:nvPicPr>
        <p:blipFill>
          <a:blip r:embed="rId21"/>
          <a:srcRect t="28813"/>
          <a:stretch>
            <a:fillRect/>
          </a:stretch>
        </p:blipFill>
        <p:spPr bwMode="auto">
          <a:xfrm>
            <a:off x="7999413" y="0"/>
            <a:ext cx="1603375" cy="1141413"/>
          </a:xfrm>
          <a:prstGeom prst="rect">
            <a:avLst/>
          </a:prstGeom>
          <a:noFill/>
          <a:ln w="9525">
            <a:noFill/>
            <a:miter lim="800000"/>
            <a:headEnd/>
            <a:tailEnd/>
          </a:ln>
        </p:spPr>
      </p:pic>
      <p:pic>
        <p:nvPicPr>
          <p:cNvPr id="1032" name="Picture 9"/>
          <p:cNvPicPr>
            <a:picLocks noChangeAspect="1"/>
          </p:cNvPicPr>
          <p:nvPr/>
        </p:nvPicPr>
        <p:blipFill>
          <a:blip r:embed="rId22"/>
          <a:srcRect b="23320"/>
          <a:stretch>
            <a:fillRect/>
          </a:stretch>
        </p:blipFill>
        <p:spPr bwMode="auto">
          <a:xfrm>
            <a:off x="8605838" y="6096000"/>
            <a:ext cx="993775" cy="762000"/>
          </a:xfrm>
          <a:prstGeom prst="rect">
            <a:avLst/>
          </a:prstGeom>
          <a:noFill/>
          <a:ln w="9525">
            <a:noFill/>
            <a:miter lim="800000"/>
            <a:headEnd/>
            <a:tailEnd/>
          </a:ln>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4" name="Title Placeholder 1"/>
          <p:cNvSpPr>
            <a:spLocks noGrp="1"/>
          </p:cNvSpPr>
          <p:nvPr>
            <p:ph type="title"/>
          </p:nvPr>
        </p:nvSpPr>
        <p:spPr bwMode="auto">
          <a:xfrm>
            <a:off x="646113" y="452438"/>
            <a:ext cx="9404350" cy="140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заголовка</a:t>
            </a:r>
            <a:endParaRPr lang="en-US" smtClean="0"/>
          </a:p>
        </p:txBody>
      </p:sp>
      <p:sp>
        <p:nvSpPr>
          <p:cNvPr id="1035" name="Text Placeholder 2"/>
          <p:cNvSpPr>
            <a:spLocks noGrp="1"/>
          </p:cNvSpPr>
          <p:nvPr>
            <p:ph type="body" idx="1"/>
          </p:nvPr>
        </p:nvSpPr>
        <p:spPr bwMode="auto">
          <a:xfrm>
            <a:off x="1103313" y="2052638"/>
            <a:ext cx="8947150" cy="419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fontAlgn="auto">
              <a:spcBef>
                <a:spcPts val="0"/>
              </a:spcBef>
              <a:spcAft>
                <a:spcPts val="0"/>
              </a:spcAft>
              <a:defRPr sz="1100" b="0" i="0" smtClean="0">
                <a:solidFill>
                  <a:schemeClr val="tx1">
                    <a:tint val="75000"/>
                    <a:alpha val="60000"/>
                  </a:schemeClr>
                </a:solidFill>
                <a:latin typeface="+mn-lt"/>
                <a:cs typeface="+mn-cs"/>
              </a:defRPr>
            </a:lvl1pPr>
          </a:lstStyle>
          <a:p>
            <a:pPr>
              <a:defRPr/>
            </a:pPr>
            <a:fld id="{35F6F7B5-BDDC-498F-879A-6BA7F6CE87E4}" type="datetimeFigureOut">
              <a:rPr lang="ru-RU"/>
              <a:pPr>
                <a:defRPr/>
              </a:pPr>
              <a:t>18.05.2021</a:t>
            </a:fld>
            <a:endParaRPr lang="ru-RU"/>
          </a:p>
        </p:txBody>
      </p:sp>
      <p:sp>
        <p:nvSpPr>
          <p:cNvPr id="5" name="Footer Placeholder 4"/>
          <p:cNvSpPr>
            <a:spLocks noGrp="1"/>
          </p:cNvSpPr>
          <p:nvPr>
            <p:ph type="ftr" sz="quarter" idx="3"/>
          </p:nvPr>
        </p:nvSpPr>
        <p:spPr>
          <a:xfrm rot="5400000">
            <a:off x="8951118" y="3225007"/>
            <a:ext cx="3859213" cy="304800"/>
          </a:xfrm>
          <a:prstGeom prst="rect">
            <a:avLst/>
          </a:prstGeom>
        </p:spPr>
        <p:txBody>
          <a:bodyPr vert="horz" lIns="91440" tIns="45720" rIns="91440" bIns="45720" rtlCol="0" anchor="b"/>
          <a:lstStyle>
            <a:lvl1pPr algn="l" fontAlgn="auto">
              <a:spcBef>
                <a:spcPts val="0"/>
              </a:spcBef>
              <a:spcAft>
                <a:spcPts val="0"/>
              </a:spcAft>
              <a:defRPr sz="1100" b="0" i="0">
                <a:solidFill>
                  <a:schemeClr val="tx1">
                    <a:tint val="75000"/>
                    <a:alpha val="60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fontAlgn="auto">
              <a:spcBef>
                <a:spcPts val="0"/>
              </a:spcBef>
              <a:spcAft>
                <a:spcPts val="0"/>
              </a:spcAft>
              <a:defRPr sz="2800" b="0" i="0" smtClean="0">
                <a:solidFill>
                  <a:schemeClr val="tx1">
                    <a:tint val="75000"/>
                  </a:schemeClr>
                </a:solidFill>
                <a:latin typeface="+mn-lt"/>
                <a:cs typeface="+mn-cs"/>
              </a:defRPr>
            </a:lvl1pPr>
          </a:lstStyle>
          <a:p>
            <a:pPr>
              <a:defRPr/>
            </a:pPr>
            <a:fld id="{D676605D-6000-48D5-878F-F8155263AD50}"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8" r:id="rId12"/>
    <p:sldLayoutId id="2147483675" r:id="rId13"/>
    <p:sldLayoutId id="2147483679" r:id="rId14"/>
    <p:sldLayoutId id="2147483680" r:id="rId15"/>
    <p:sldLayoutId id="2147483676" r:id="rId16"/>
    <p:sldLayoutId id="2147483677" r:id="rId17"/>
  </p:sldLayoutIdLst>
  <p:txStyles>
    <p:titleStyle>
      <a:lvl1pPr algn="l" defTabSz="457200" rtl="0" fontAlgn="base">
        <a:spcBef>
          <a:spcPct val="0"/>
        </a:spcBef>
        <a:spcAft>
          <a:spcPct val="0"/>
        </a:spcAft>
        <a:defRPr sz="4200" kern="1200">
          <a:solidFill>
            <a:schemeClr val="tx2"/>
          </a:solidFill>
          <a:latin typeface="+mj-lt"/>
          <a:ea typeface="+mj-ea"/>
          <a:cs typeface="+mj-cs"/>
        </a:defRPr>
      </a:lvl1pPr>
      <a:lvl2pPr algn="l" defTabSz="457200" rtl="0" fontAlgn="base">
        <a:spcBef>
          <a:spcPct val="0"/>
        </a:spcBef>
        <a:spcAft>
          <a:spcPct val="0"/>
        </a:spcAft>
        <a:defRPr sz="4200">
          <a:solidFill>
            <a:schemeClr val="tx2"/>
          </a:solidFill>
          <a:latin typeface="Century Gothic" pitchFamily="34" charset="0"/>
        </a:defRPr>
      </a:lvl2pPr>
      <a:lvl3pPr algn="l" defTabSz="457200" rtl="0" fontAlgn="base">
        <a:spcBef>
          <a:spcPct val="0"/>
        </a:spcBef>
        <a:spcAft>
          <a:spcPct val="0"/>
        </a:spcAft>
        <a:defRPr sz="4200">
          <a:solidFill>
            <a:schemeClr val="tx2"/>
          </a:solidFill>
          <a:latin typeface="Century Gothic" pitchFamily="34" charset="0"/>
        </a:defRPr>
      </a:lvl3pPr>
      <a:lvl4pPr algn="l" defTabSz="457200" rtl="0" fontAlgn="base">
        <a:spcBef>
          <a:spcPct val="0"/>
        </a:spcBef>
        <a:spcAft>
          <a:spcPct val="0"/>
        </a:spcAft>
        <a:defRPr sz="4200">
          <a:solidFill>
            <a:schemeClr val="tx2"/>
          </a:solidFill>
          <a:latin typeface="Century Gothic" pitchFamily="34" charset="0"/>
        </a:defRPr>
      </a:lvl4pPr>
      <a:lvl5pPr algn="l" defTabSz="457200" rtl="0" fontAlgn="base">
        <a:spcBef>
          <a:spcPct val="0"/>
        </a:spcBef>
        <a:spcAft>
          <a:spcPct val="0"/>
        </a:spcAft>
        <a:defRPr sz="4200">
          <a:solidFill>
            <a:schemeClr val="tx2"/>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fontAlgn="base">
        <a:spcBef>
          <a:spcPts val="1000"/>
        </a:spcBef>
        <a:spcAft>
          <a:spcPct val="0"/>
        </a:spcAft>
        <a:buClr>
          <a:srgbClr val="8AD0D6"/>
        </a:buClr>
        <a:buSzPct val="80000"/>
        <a:buFont typeface="Wingdings 3" pitchFamily="18" charset="2"/>
        <a:buChar char=""/>
        <a:defRPr kern="1200">
          <a:solidFill>
            <a:schemeClr val="tx1"/>
          </a:solidFill>
          <a:latin typeface="+mj-lt"/>
          <a:ea typeface="+mj-ea"/>
          <a:cs typeface="+mj-cs"/>
        </a:defRPr>
      </a:lvl2pPr>
      <a:lvl3pPr marL="1143000" indent="-228600" algn="l" defTabSz="457200" rtl="0" fontAlgn="base">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fontAlgn="base">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fontAlgn="base">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330200" y="361950"/>
            <a:ext cx="5889625" cy="600075"/>
          </a:xfrm>
          <a:prstGeom prst="rect">
            <a:avLst/>
          </a:prstGeom>
        </p:spPr>
        <p:txBody>
          <a:bodyPr wrap="none">
            <a:spAutoFit/>
          </a:bodyPr>
          <a:lstStyle/>
          <a:p>
            <a:r>
              <a:rPr lang="ru-RU" sz="3300" b="1">
                <a:solidFill>
                  <a:srgbClr val="C5E8EA"/>
                </a:solidFill>
                <a:latin typeface="Calibri" pitchFamily="34" charset="0"/>
              </a:rPr>
              <a:t>Тема: "Культура России </a:t>
            </a:r>
            <a:r>
              <a:rPr lang="en-US" sz="3300" b="1">
                <a:solidFill>
                  <a:srgbClr val="C5E8EA"/>
                </a:solidFill>
                <a:latin typeface="Calibri" pitchFamily="34" charset="0"/>
              </a:rPr>
              <a:t>XVII </a:t>
            </a:r>
            <a:r>
              <a:rPr lang="ru-RU" sz="3300" b="1">
                <a:solidFill>
                  <a:srgbClr val="C5E8EA"/>
                </a:solidFill>
                <a:latin typeface="Calibri" pitchFamily="34" charset="0"/>
              </a:rPr>
              <a:t>в."</a:t>
            </a:r>
          </a:p>
        </p:txBody>
      </p:sp>
      <p:sp>
        <p:nvSpPr>
          <p:cNvPr id="3" name="Прямоугольник 2">
            <a:extLst>
              <a:ext uri="{FF2B5EF4-FFF2-40B4-BE49-F238E27FC236}"/>
            </a:extLst>
          </p:cNvPr>
          <p:cNvSpPr/>
          <p:nvPr/>
        </p:nvSpPr>
        <p:spPr>
          <a:xfrm>
            <a:off x="452438" y="2001838"/>
            <a:ext cx="10328275" cy="3970337"/>
          </a:xfrm>
          <a:prstGeom prst="rect">
            <a:avLst/>
          </a:prstGeom>
        </p:spPr>
        <p:txBody>
          <a:bodyPr>
            <a:spAutoFit/>
          </a:bodyPr>
          <a:lstStyle/>
          <a:p>
            <a:r>
              <a:rPr lang="ru-RU" sz="2100" b="1" u="sng">
                <a:solidFill>
                  <a:srgbClr val="C5E8EA"/>
                </a:solidFill>
                <a:latin typeface="Calibri" pitchFamily="34" charset="0"/>
              </a:rPr>
              <a:t>Цель урока: </a:t>
            </a:r>
            <a:r>
              <a:rPr lang="ru-RU" sz="2100" b="1">
                <a:solidFill>
                  <a:srgbClr val="C5E8EA"/>
                </a:solidFill>
                <a:latin typeface="Calibri" pitchFamily="34" charset="0"/>
              </a:rPr>
              <a:t>выявить особенности развития культуры России XVII века.</a:t>
            </a:r>
          </a:p>
          <a:p>
            <a:endParaRPr lang="ru-RU" sz="2100" b="1">
              <a:solidFill>
                <a:srgbClr val="C5E8EA"/>
              </a:solidFill>
              <a:latin typeface="Calibri" pitchFamily="34" charset="0"/>
            </a:endParaRPr>
          </a:p>
          <a:p>
            <a:r>
              <a:rPr lang="ru-RU" sz="2100" b="1" u="sng">
                <a:solidFill>
                  <a:srgbClr val="C5E8EA"/>
                </a:solidFill>
                <a:latin typeface="Calibri" pitchFamily="34" charset="0"/>
              </a:rPr>
              <a:t>Задачи урока:</a:t>
            </a:r>
          </a:p>
          <a:p>
            <a:r>
              <a:rPr lang="ru-RU" sz="2100" b="1">
                <a:solidFill>
                  <a:srgbClr val="C5E8EA"/>
                </a:solidFill>
                <a:latin typeface="Calibri" pitchFamily="34" charset="0"/>
              </a:rPr>
              <a:t>1.     Сформировать систему знаний об особенностях развития и основных достижениях русской культуры XVII века в области искусства, науки и образования.</a:t>
            </a:r>
          </a:p>
          <a:p>
            <a:endParaRPr lang="ru-RU" sz="2100" b="1">
              <a:solidFill>
                <a:srgbClr val="C5E8EA"/>
              </a:solidFill>
              <a:latin typeface="Calibri" pitchFamily="34" charset="0"/>
            </a:endParaRPr>
          </a:p>
          <a:p>
            <a:r>
              <a:rPr lang="ru-RU" sz="2100" b="1">
                <a:solidFill>
                  <a:srgbClr val="C5E8EA"/>
                </a:solidFill>
                <a:latin typeface="Calibri" pitchFamily="34" charset="0"/>
              </a:rPr>
              <a:t>2.     Развивать творческие способности учащихся, совершенствовать навыки самостоятельной работы, подбора материала на заданную тему;  систематизации пройденного материала: составление таблиц, схем.</a:t>
            </a:r>
          </a:p>
          <a:p>
            <a:endParaRPr lang="ru-RU" sz="2100" b="1">
              <a:solidFill>
                <a:srgbClr val="C5E8EA"/>
              </a:solidFill>
              <a:latin typeface="Calibri" pitchFamily="34" charset="0"/>
            </a:endParaRPr>
          </a:p>
          <a:p>
            <a:r>
              <a:rPr lang="ru-RU" sz="2100" b="1">
                <a:solidFill>
                  <a:srgbClr val="C5E8EA"/>
                </a:solidFill>
                <a:latin typeface="Calibri" pitchFamily="34" charset="0"/>
              </a:rPr>
              <a:t>3.     Воспитывать чувство глубокого уважения к культурному прошлому своей страны.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200025" y="238125"/>
            <a:ext cx="10590213" cy="738188"/>
          </a:xfrm>
          <a:prstGeom prst="rect">
            <a:avLst/>
          </a:prstGeom>
        </p:spPr>
        <p:txBody>
          <a:bodyPr>
            <a:spAutoFit/>
          </a:bodyPr>
          <a:lstStyle/>
          <a:p>
            <a:pPr algn="ctr" fontAlgn="auto">
              <a:spcBef>
                <a:spcPts val="0"/>
              </a:spcBef>
              <a:spcAft>
                <a:spcPts val="0"/>
              </a:spcAft>
              <a:defRPr/>
            </a:pPr>
            <a:r>
              <a:rPr lang="ru-RU" sz="2100" b="1" dirty="0">
                <a:solidFill>
                  <a:schemeClr val="bg2">
                    <a:lumMod val="20000"/>
                    <a:lumOff val="80000"/>
                  </a:schemeClr>
                </a:solidFill>
                <a:latin typeface="OpenSans"/>
                <a:cs typeface="+mn-cs"/>
              </a:rPr>
              <a:t>В русской литературе возникли три новых жанра – сочинения о Смутном времени, сатирические повести и автобиографии.</a:t>
            </a:r>
            <a:endParaRPr lang="ru-RU" sz="2100" b="1" dirty="0">
              <a:solidFill>
                <a:schemeClr val="bg2">
                  <a:lumMod val="20000"/>
                  <a:lumOff val="80000"/>
                </a:schemeClr>
              </a:solidFill>
              <a:latin typeface="+mn-lt"/>
              <a:cs typeface="+mn-cs"/>
            </a:endParaRPr>
          </a:p>
        </p:txBody>
      </p:sp>
      <p:sp>
        <p:nvSpPr>
          <p:cNvPr id="3" name="Прямоугольник 2">
            <a:extLst>
              <a:ext uri="{FF2B5EF4-FFF2-40B4-BE49-F238E27FC236}"/>
            </a:extLst>
          </p:cNvPr>
          <p:cNvSpPr/>
          <p:nvPr/>
        </p:nvSpPr>
        <p:spPr>
          <a:xfrm>
            <a:off x="165100" y="2220913"/>
            <a:ext cx="3979863" cy="4294187"/>
          </a:xfrm>
          <a:prstGeom prst="rect">
            <a:avLst/>
          </a:prstGeom>
        </p:spPr>
        <p:txBody>
          <a:bodyPr>
            <a:spAutoFit/>
          </a:bodyPr>
          <a:lstStyle/>
          <a:p>
            <a:pPr algn="ctr" fontAlgn="auto">
              <a:spcBef>
                <a:spcPts val="0"/>
              </a:spcBef>
              <a:spcAft>
                <a:spcPts val="0"/>
              </a:spcAft>
              <a:defRPr/>
            </a:pPr>
            <a:r>
              <a:rPr lang="ru-RU" sz="2100" b="1" dirty="0">
                <a:solidFill>
                  <a:schemeClr val="bg2">
                    <a:lumMod val="20000"/>
                    <a:lumOff val="80000"/>
                  </a:schemeClr>
                </a:solidFill>
                <a:latin typeface="OpenSans"/>
                <a:cs typeface="+mn-cs"/>
              </a:rPr>
              <a:t>В 1620 году Авраамий Палицын закончил работу над «Сказанием об осаде Троице-Сергиева монастыря», в котором описывается шестнадцатимесячная оборона монастыря. Автор пытался определить причины Смуты и прославлял погибших в боях. В «Сказании» подчёркивается роль церкви в борьбе за независимость русского государства.</a:t>
            </a:r>
          </a:p>
        </p:txBody>
      </p:sp>
      <p:pic>
        <p:nvPicPr>
          <p:cNvPr id="28675" name="Picture 2"/>
          <p:cNvPicPr>
            <a:picLocks noChangeAspect="1" noChangeArrowheads="1"/>
          </p:cNvPicPr>
          <p:nvPr/>
        </p:nvPicPr>
        <p:blipFill>
          <a:blip r:embed="rId2"/>
          <a:srcRect/>
          <a:stretch>
            <a:fillRect/>
          </a:stretch>
        </p:blipFill>
        <p:spPr bwMode="auto">
          <a:xfrm>
            <a:off x="4445000" y="2039938"/>
            <a:ext cx="7470775" cy="447516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1419225" y="2700338"/>
            <a:ext cx="4886325" cy="4000500"/>
          </a:xfrm>
          <a:prstGeom prst="rect">
            <a:avLst/>
          </a:prstGeom>
          <a:noFill/>
          <a:ln w="9525">
            <a:noFill/>
            <a:miter lim="800000"/>
            <a:headEnd/>
            <a:tailEnd/>
          </a:ln>
        </p:spPr>
      </p:pic>
      <p:pic>
        <p:nvPicPr>
          <p:cNvPr id="29698" name="Picture 4"/>
          <p:cNvPicPr>
            <a:picLocks noChangeAspect="1" noChangeArrowheads="1"/>
          </p:cNvPicPr>
          <p:nvPr/>
        </p:nvPicPr>
        <p:blipFill>
          <a:blip r:embed="rId3"/>
          <a:srcRect/>
          <a:stretch>
            <a:fillRect/>
          </a:stretch>
        </p:blipFill>
        <p:spPr bwMode="auto">
          <a:xfrm>
            <a:off x="7585075" y="847725"/>
            <a:ext cx="4432300" cy="5894388"/>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269875" y="157163"/>
            <a:ext cx="7185025" cy="2476500"/>
          </a:xfrm>
          <a:prstGeom prst="rect">
            <a:avLst/>
          </a:prstGeom>
        </p:spPr>
        <p:txBody>
          <a:bodyPr>
            <a:spAutoFit/>
          </a:bodyPr>
          <a:lstStyle/>
          <a:p>
            <a:pPr algn="ctr" fontAlgn="auto">
              <a:spcBef>
                <a:spcPts val="0"/>
              </a:spcBef>
              <a:spcAft>
                <a:spcPts val="0"/>
              </a:spcAft>
              <a:defRPr/>
            </a:pPr>
            <a:r>
              <a:rPr lang="ru-RU" sz="3100" b="1" dirty="0">
                <a:solidFill>
                  <a:schemeClr val="bg2">
                    <a:lumMod val="20000"/>
                    <a:lumOff val="80000"/>
                  </a:schemeClr>
                </a:solidFill>
                <a:latin typeface="OpenSans"/>
                <a:cs typeface="+mn-cs"/>
              </a:rPr>
              <a:t>Первым автобиографическим произведением стало «Житие» протопопа Аввакума. В нём рассказывается о жизни предводителя старообрядцев.</a:t>
            </a:r>
            <a:endParaRPr lang="ru-RU" sz="3100" b="1" dirty="0">
              <a:solidFill>
                <a:schemeClr val="bg2">
                  <a:lumMod val="20000"/>
                  <a:lumOff val="80000"/>
                </a:schemeClr>
              </a:solidFill>
              <a:latin typeface="+mn-lt"/>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5913438" y="268288"/>
            <a:ext cx="6070600" cy="6321425"/>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207963" y="947738"/>
            <a:ext cx="5530850" cy="4686300"/>
          </a:xfrm>
          <a:prstGeom prst="rect">
            <a:avLst/>
          </a:prstGeom>
        </p:spPr>
        <p:txBody>
          <a:bodyPr>
            <a:spAutoFit/>
          </a:bodyPr>
          <a:lstStyle/>
          <a:p>
            <a:pPr algn="ctr" fontAlgn="auto">
              <a:spcBef>
                <a:spcPts val="0"/>
              </a:spcBef>
              <a:spcAft>
                <a:spcPts val="0"/>
              </a:spcAft>
              <a:defRPr/>
            </a:pPr>
            <a:r>
              <a:rPr lang="ru-RU" sz="2500" b="1" dirty="0">
                <a:solidFill>
                  <a:schemeClr val="bg2">
                    <a:lumMod val="20000"/>
                    <a:lumOff val="80000"/>
                  </a:schemeClr>
                </a:solidFill>
                <a:latin typeface="OpenSans"/>
                <a:cs typeface="+mn-cs"/>
              </a:rPr>
              <a:t>В архитектуре стали отходить от традиций и строгих канонов. Это проявилось в стремлении к внешней нарядности.</a:t>
            </a:r>
          </a:p>
          <a:p>
            <a:pPr algn="ctr" fontAlgn="auto">
              <a:spcBef>
                <a:spcPts val="0"/>
              </a:spcBef>
              <a:spcAft>
                <a:spcPts val="0"/>
              </a:spcAft>
              <a:defRPr/>
            </a:pPr>
            <a:r>
              <a:rPr lang="ru-RU" sz="2500" b="1" dirty="0">
                <a:solidFill>
                  <a:schemeClr val="bg2">
                    <a:lumMod val="20000"/>
                    <a:lumOff val="80000"/>
                  </a:schemeClr>
                </a:solidFill>
                <a:latin typeface="OpenSans"/>
                <a:cs typeface="+mn-cs"/>
              </a:rPr>
              <a:t>Ярким примером архитектуры XVII века стал Теремной дворец, построенный Ларионом Ушаковым, Баженом Огурцовым, </a:t>
            </a:r>
            <a:r>
              <a:rPr lang="ru-RU" sz="2500" b="1" dirty="0" err="1">
                <a:solidFill>
                  <a:schemeClr val="bg2">
                    <a:lumMod val="20000"/>
                    <a:lumOff val="80000"/>
                  </a:schemeClr>
                </a:solidFill>
                <a:latin typeface="OpenSans"/>
                <a:cs typeface="+mn-cs"/>
              </a:rPr>
              <a:t>Трефилом</a:t>
            </a:r>
            <a:r>
              <a:rPr lang="ru-RU" sz="2500" b="1" dirty="0">
                <a:solidFill>
                  <a:schemeClr val="bg2">
                    <a:lumMod val="20000"/>
                    <a:lumOff val="80000"/>
                  </a:schemeClr>
                </a:solidFill>
                <a:latin typeface="OpenSans"/>
                <a:cs typeface="+mn-cs"/>
              </a:rPr>
              <a:t> </a:t>
            </a:r>
            <a:r>
              <a:rPr lang="ru-RU" sz="2500" b="1" dirty="0" err="1">
                <a:solidFill>
                  <a:schemeClr val="bg2">
                    <a:lumMod val="20000"/>
                    <a:lumOff val="80000"/>
                  </a:schemeClr>
                </a:solidFill>
                <a:latin typeface="OpenSans"/>
                <a:cs typeface="+mn-cs"/>
              </a:rPr>
              <a:t>Шарутиным</a:t>
            </a:r>
            <a:r>
              <a:rPr lang="ru-RU" sz="2500" b="1" dirty="0">
                <a:solidFill>
                  <a:schemeClr val="bg2">
                    <a:lumMod val="20000"/>
                    <a:lumOff val="80000"/>
                  </a:schemeClr>
                </a:solidFill>
                <a:latin typeface="OpenSans"/>
                <a:cs typeface="+mn-cs"/>
              </a:rPr>
              <a:t> и Антипом Константиновым. Дворец украшали разноцветные резцы, белокаменные наличники и золочёная крыша.</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4284663" y="630238"/>
            <a:ext cx="7464425" cy="5597525"/>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442913" y="981075"/>
            <a:ext cx="3719512" cy="4386263"/>
          </a:xfrm>
          <a:prstGeom prst="rect">
            <a:avLst/>
          </a:prstGeom>
        </p:spPr>
        <p:txBody>
          <a:bodyPr>
            <a:spAutoFit/>
          </a:bodyPr>
          <a:lstStyle/>
          <a:p>
            <a:pPr algn="ctr" fontAlgn="auto">
              <a:spcBef>
                <a:spcPts val="0"/>
              </a:spcBef>
              <a:spcAft>
                <a:spcPts val="0"/>
              </a:spcAft>
              <a:defRPr/>
            </a:pPr>
            <a:r>
              <a:rPr lang="ru-RU" sz="3100" b="1" dirty="0">
                <a:solidFill>
                  <a:schemeClr val="bg2">
                    <a:lumMod val="20000"/>
                    <a:lumOff val="80000"/>
                  </a:schemeClr>
                </a:solidFill>
                <a:latin typeface="OpenSans"/>
                <a:cs typeface="+mn-cs"/>
              </a:rPr>
              <a:t>Развивалась церковная архитектура. Успенскую церковь Алексеевского монастыря в Угличе за необычайную красоту прозвали «дивной».</a:t>
            </a:r>
            <a:endParaRPr lang="ru-RU" sz="3100" b="1" dirty="0">
              <a:solidFill>
                <a:schemeClr val="bg2">
                  <a:lumMod val="20000"/>
                  <a:lumOff val="80000"/>
                </a:schemeClr>
              </a:solidFill>
              <a:latin typeface="+mn-lt"/>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1768475" y="1266825"/>
            <a:ext cx="8096250" cy="5353050"/>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365125" y="238125"/>
            <a:ext cx="11191875" cy="800100"/>
          </a:xfrm>
          <a:prstGeom prst="rect">
            <a:avLst/>
          </a:prstGeom>
        </p:spPr>
        <p:txBody>
          <a:bodyPr>
            <a:spAutoFit/>
          </a:bodyPr>
          <a:lstStyle/>
          <a:p>
            <a:pPr algn="ctr" fontAlgn="auto">
              <a:spcBef>
                <a:spcPts val="0"/>
              </a:spcBef>
              <a:spcAft>
                <a:spcPts val="0"/>
              </a:spcAft>
              <a:defRPr/>
            </a:pPr>
            <a:r>
              <a:rPr lang="ru-RU" sz="2300" b="1" dirty="0">
                <a:solidFill>
                  <a:schemeClr val="bg2">
                    <a:lumMod val="20000"/>
                    <a:lumOff val="80000"/>
                  </a:schemeClr>
                </a:solidFill>
                <a:latin typeface="OpenSans"/>
                <a:cs typeface="+mn-cs"/>
              </a:rPr>
              <a:t>Один из самых красивых храмов Ярославля – церковь Ильи Пророка. Построена она была по заказу купцов Скрипиных.</a:t>
            </a:r>
            <a:endParaRPr lang="ru-RU" sz="2300" b="1" dirty="0">
              <a:solidFill>
                <a:schemeClr val="bg2">
                  <a:lumMod val="20000"/>
                  <a:lumOff val="80000"/>
                </a:schemeClr>
              </a:solidFill>
              <a:latin typeface="+mn-lt"/>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srcRect/>
          <a:stretch>
            <a:fillRect/>
          </a:stretch>
        </p:blipFill>
        <p:spPr bwMode="auto">
          <a:xfrm>
            <a:off x="1700213" y="838200"/>
            <a:ext cx="8791575" cy="5802313"/>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147638" y="146050"/>
            <a:ext cx="11722100" cy="738188"/>
          </a:xfrm>
          <a:prstGeom prst="rect">
            <a:avLst/>
          </a:prstGeom>
        </p:spPr>
        <p:txBody>
          <a:bodyPr>
            <a:spAutoFit/>
          </a:bodyPr>
          <a:lstStyle/>
          <a:p>
            <a:pPr algn="ctr" fontAlgn="auto">
              <a:spcBef>
                <a:spcPts val="0"/>
              </a:spcBef>
              <a:spcAft>
                <a:spcPts val="0"/>
              </a:spcAft>
              <a:defRPr/>
            </a:pPr>
            <a:r>
              <a:rPr lang="ru-RU" sz="2100" b="1" dirty="0">
                <a:solidFill>
                  <a:schemeClr val="bg2">
                    <a:lumMod val="20000"/>
                    <a:lumOff val="80000"/>
                  </a:schemeClr>
                </a:solidFill>
                <a:latin typeface="OpenSans"/>
                <a:cs typeface="+mn-cs"/>
              </a:rPr>
              <a:t>С 1656 по 1698 год возводили комплекс Новоиерусалимского монастыря. Он должен был стать загородной резиденцией патриарха Никона.</a:t>
            </a:r>
            <a:endParaRPr lang="ru-RU" sz="2100" b="1" dirty="0">
              <a:solidFill>
                <a:schemeClr val="bg2">
                  <a:lumMod val="20000"/>
                  <a:lumOff val="80000"/>
                </a:schemeClr>
              </a:solidFill>
              <a:latin typeface="+mn-lt"/>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srcRect/>
          <a:stretch>
            <a:fillRect/>
          </a:stretch>
        </p:blipFill>
        <p:spPr bwMode="auto">
          <a:xfrm>
            <a:off x="7710488" y="844550"/>
            <a:ext cx="4287837" cy="5716588"/>
          </a:xfrm>
          <a:prstGeom prst="rect">
            <a:avLst/>
          </a:prstGeom>
          <a:noFill/>
          <a:ln w="9525">
            <a:noFill/>
            <a:miter lim="800000"/>
            <a:headEnd/>
            <a:tailEnd/>
          </a:ln>
        </p:spPr>
      </p:pic>
      <p:pic>
        <p:nvPicPr>
          <p:cNvPr id="34818" name="Picture 4"/>
          <p:cNvPicPr>
            <a:picLocks noChangeAspect="1" noChangeArrowheads="1"/>
          </p:cNvPicPr>
          <p:nvPr/>
        </p:nvPicPr>
        <p:blipFill>
          <a:blip r:embed="rId3"/>
          <a:srcRect/>
          <a:stretch>
            <a:fillRect/>
          </a:stretch>
        </p:blipFill>
        <p:spPr bwMode="auto">
          <a:xfrm>
            <a:off x="3151188" y="844550"/>
            <a:ext cx="4262437" cy="5716588"/>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193675" y="1258888"/>
            <a:ext cx="2871788" cy="4340225"/>
          </a:xfrm>
          <a:prstGeom prst="rect">
            <a:avLst/>
          </a:prstGeom>
        </p:spPr>
        <p:txBody>
          <a:bodyPr>
            <a:spAutoFit/>
          </a:bodyPr>
          <a:lstStyle/>
          <a:p>
            <a:pPr algn="ctr" fontAlgn="auto">
              <a:spcBef>
                <a:spcPts val="0"/>
              </a:spcBef>
              <a:spcAft>
                <a:spcPts val="0"/>
              </a:spcAft>
              <a:defRPr/>
            </a:pPr>
            <a:r>
              <a:rPr lang="ru-RU" sz="2300" b="1" dirty="0">
                <a:solidFill>
                  <a:schemeClr val="bg2">
                    <a:lumMod val="20000"/>
                    <a:lumOff val="80000"/>
                  </a:schemeClr>
                </a:solidFill>
                <a:latin typeface="OpenSans"/>
                <a:cs typeface="+mn-cs"/>
              </a:rPr>
              <a:t>Реконструкция прошла в Московском Кремле. В 1625 году был надстроен новый ярус Спасской башни. На ней установили большие часы, изготовленные под руководством англичанина Христофора </a:t>
            </a:r>
            <a:r>
              <a:rPr lang="ru-RU" sz="2300" b="1" dirty="0" err="1">
                <a:solidFill>
                  <a:schemeClr val="bg2">
                    <a:lumMod val="20000"/>
                    <a:lumOff val="80000"/>
                  </a:schemeClr>
                </a:solidFill>
                <a:latin typeface="OpenSans"/>
                <a:cs typeface="+mn-cs"/>
              </a:rPr>
              <a:t>Галовея</a:t>
            </a:r>
            <a:r>
              <a:rPr lang="ru-RU" sz="2300" b="1" dirty="0">
                <a:solidFill>
                  <a:schemeClr val="bg2">
                    <a:lumMod val="20000"/>
                    <a:lumOff val="80000"/>
                  </a:schemeClr>
                </a:solidFill>
                <a:latin typeface="OpenSans"/>
                <a:cs typeface="+mn-cs"/>
              </a:rPr>
              <a:t>.</a:t>
            </a:r>
            <a:endParaRPr lang="ru-RU" sz="2300" b="1" dirty="0">
              <a:solidFill>
                <a:schemeClr val="bg2">
                  <a:lumMod val="20000"/>
                  <a:lumOff val="80000"/>
                </a:schemeClr>
              </a:solidFill>
              <a:latin typeface="+mn-lt"/>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srcRect/>
          <a:stretch>
            <a:fillRect/>
          </a:stretch>
        </p:blipFill>
        <p:spPr bwMode="auto">
          <a:xfrm>
            <a:off x="4040188" y="290513"/>
            <a:ext cx="7848600" cy="6276975"/>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200025" y="550863"/>
            <a:ext cx="3649663" cy="5756275"/>
          </a:xfrm>
          <a:prstGeom prst="rect">
            <a:avLst/>
          </a:prstGeom>
        </p:spPr>
        <p:txBody>
          <a:bodyPr>
            <a:spAutoFit/>
          </a:bodyPr>
          <a:lstStyle/>
          <a:p>
            <a:pPr algn="ctr" fontAlgn="auto">
              <a:spcBef>
                <a:spcPts val="0"/>
              </a:spcBef>
              <a:spcAft>
                <a:spcPts val="0"/>
              </a:spcAft>
              <a:defRPr/>
            </a:pPr>
            <a:r>
              <a:rPr lang="ru-RU" sz="2300" b="1" dirty="0">
                <a:solidFill>
                  <a:schemeClr val="bg2">
                    <a:lumMod val="20000"/>
                    <a:lumOff val="80000"/>
                  </a:schemeClr>
                </a:solidFill>
                <a:latin typeface="OpenSans"/>
                <a:cs typeface="+mn-cs"/>
              </a:rPr>
              <a:t>В конце XVII века появился стиль, получивший название московское (или </a:t>
            </a:r>
            <a:r>
              <a:rPr lang="ru-RU" sz="2300" b="1" dirty="0" err="1">
                <a:solidFill>
                  <a:schemeClr val="bg2">
                    <a:lumMod val="20000"/>
                    <a:lumOff val="80000"/>
                  </a:schemeClr>
                </a:solidFill>
                <a:latin typeface="OpenSans"/>
                <a:cs typeface="+mn-cs"/>
              </a:rPr>
              <a:t>нарышкинское</a:t>
            </a:r>
            <a:r>
              <a:rPr lang="ru-RU" sz="2300" b="1" dirty="0">
                <a:solidFill>
                  <a:schemeClr val="bg2">
                    <a:lumMod val="20000"/>
                    <a:lumOff val="80000"/>
                  </a:schemeClr>
                </a:solidFill>
                <a:latin typeface="OpenSans"/>
                <a:cs typeface="+mn-cs"/>
              </a:rPr>
              <a:t> барокко). Его характерными чертами были: </a:t>
            </a:r>
            <a:r>
              <a:rPr lang="ru-RU" sz="2300" b="1" dirty="0" err="1">
                <a:solidFill>
                  <a:schemeClr val="bg2">
                    <a:lumMod val="20000"/>
                    <a:lumOff val="80000"/>
                  </a:schemeClr>
                </a:solidFill>
                <a:latin typeface="OpenSans"/>
                <a:cs typeface="+mn-cs"/>
              </a:rPr>
              <a:t>многоярусность</a:t>
            </a:r>
            <a:r>
              <a:rPr lang="ru-RU" sz="2300" b="1" dirty="0">
                <a:solidFill>
                  <a:schemeClr val="bg2">
                    <a:lumMod val="20000"/>
                    <a:lumOff val="80000"/>
                  </a:schemeClr>
                </a:solidFill>
                <a:latin typeface="OpenSans"/>
                <a:cs typeface="+mn-cs"/>
              </a:rPr>
              <a:t> и разноцветная отделка.</a:t>
            </a:r>
          </a:p>
          <a:p>
            <a:pPr algn="ctr" fontAlgn="auto">
              <a:spcBef>
                <a:spcPts val="0"/>
              </a:spcBef>
              <a:spcAft>
                <a:spcPts val="0"/>
              </a:spcAft>
              <a:defRPr/>
            </a:pPr>
            <a:r>
              <a:rPr lang="ru-RU" sz="2300" b="1" dirty="0">
                <a:solidFill>
                  <a:schemeClr val="bg2">
                    <a:lumMod val="20000"/>
                    <a:lumOff val="80000"/>
                  </a:schemeClr>
                </a:solidFill>
                <a:latin typeface="OpenSans"/>
                <a:cs typeface="+mn-cs"/>
              </a:rPr>
              <a:t>Лучшими образцами </a:t>
            </a:r>
            <a:r>
              <a:rPr lang="ru-RU" sz="2300" b="1" dirty="0" err="1">
                <a:solidFill>
                  <a:schemeClr val="bg2">
                    <a:lumMod val="20000"/>
                    <a:lumOff val="80000"/>
                  </a:schemeClr>
                </a:solidFill>
                <a:latin typeface="OpenSans"/>
                <a:cs typeface="+mn-cs"/>
              </a:rPr>
              <a:t>нарышкинского</a:t>
            </a:r>
            <a:r>
              <a:rPr lang="ru-RU" sz="2300" b="1" dirty="0">
                <a:solidFill>
                  <a:schemeClr val="bg2">
                    <a:lumMod val="20000"/>
                    <a:lumOff val="80000"/>
                  </a:schemeClr>
                </a:solidFill>
                <a:latin typeface="OpenSans"/>
                <a:cs typeface="+mn-cs"/>
              </a:rPr>
              <a:t> барокко стали церковь Покрова в Филях и церковь Троицы в Троицком-Лыкове, которые были построены по приказу бояр Нарышкиных.</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a:srcRect/>
          <a:stretch>
            <a:fillRect/>
          </a:stretch>
        </p:blipFill>
        <p:spPr bwMode="auto">
          <a:xfrm>
            <a:off x="8169275" y="200025"/>
            <a:ext cx="3805238" cy="6457950"/>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461963" y="382588"/>
            <a:ext cx="7305675" cy="6108700"/>
          </a:xfrm>
          <a:prstGeom prst="rect">
            <a:avLst/>
          </a:prstGeom>
        </p:spPr>
        <p:txBody>
          <a:bodyPr>
            <a:spAutoFit/>
          </a:bodyPr>
          <a:lstStyle/>
          <a:p>
            <a:pPr algn="ctr" fontAlgn="auto">
              <a:spcBef>
                <a:spcPts val="0"/>
              </a:spcBef>
              <a:spcAft>
                <a:spcPts val="0"/>
              </a:spcAft>
              <a:defRPr/>
            </a:pPr>
            <a:r>
              <a:rPr lang="ru-RU" sz="2300" b="1" dirty="0">
                <a:solidFill>
                  <a:schemeClr val="bg2">
                    <a:lumMod val="20000"/>
                    <a:lumOff val="80000"/>
                  </a:schemeClr>
                </a:solidFill>
                <a:latin typeface="OpenSans"/>
                <a:cs typeface="+mn-cs"/>
              </a:rPr>
              <a:t>Живопись XVII века была представлена в основном иконами. Однако и в это виде искусства произошли изменения.</a:t>
            </a:r>
          </a:p>
          <a:p>
            <a:pPr algn="ctr" fontAlgn="auto">
              <a:spcBef>
                <a:spcPts val="0"/>
              </a:spcBef>
              <a:spcAft>
                <a:spcPts val="0"/>
              </a:spcAft>
              <a:defRPr/>
            </a:pPr>
            <a:r>
              <a:rPr lang="ru-RU" sz="2300" b="1" dirty="0">
                <a:solidFill>
                  <a:schemeClr val="bg2">
                    <a:lumMod val="20000"/>
                    <a:lumOff val="80000"/>
                  </a:schemeClr>
                </a:solidFill>
                <a:latin typeface="OpenSans"/>
                <a:cs typeface="+mn-cs"/>
              </a:rPr>
              <a:t>Художники старались изобразить как можно большее количество деталей, не оставить свободного пространства.</a:t>
            </a:r>
          </a:p>
          <a:p>
            <a:pPr algn="ctr" fontAlgn="auto">
              <a:spcBef>
                <a:spcPts val="0"/>
              </a:spcBef>
              <a:spcAft>
                <a:spcPts val="0"/>
              </a:spcAft>
              <a:defRPr/>
            </a:pPr>
            <a:r>
              <a:rPr lang="ru-RU" sz="2300" b="1" dirty="0">
                <a:solidFill>
                  <a:schemeClr val="bg2">
                    <a:lumMod val="20000"/>
                    <a:lumOff val="80000"/>
                  </a:schemeClr>
                </a:solidFill>
                <a:latin typeface="OpenSans"/>
                <a:cs typeface="+mn-cs"/>
              </a:rPr>
              <a:t>Также в XVII веке живописцы стали тяготеть к реализму. Они пытались вписать образы святых в обстановку повседневной жизни.</a:t>
            </a:r>
          </a:p>
          <a:p>
            <a:pPr algn="ctr" fontAlgn="auto">
              <a:spcBef>
                <a:spcPts val="0"/>
              </a:spcBef>
              <a:spcAft>
                <a:spcPts val="0"/>
              </a:spcAft>
              <a:defRPr/>
            </a:pPr>
            <a:r>
              <a:rPr lang="ru-RU" sz="2300" b="1" dirty="0">
                <a:solidFill>
                  <a:schemeClr val="bg2">
                    <a:lumMod val="20000"/>
                    <a:lumOff val="80000"/>
                  </a:schemeClr>
                </a:solidFill>
                <a:latin typeface="OpenSans"/>
                <a:cs typeface="+mn-cs"/>
              </a:rPr>
              <a:t>Известность получил придворный «изограф» Алексея Михайловича иконописец Симон Ушаков. Ему доверяли самые важные заказы. Ушаков написал икону «Насаждение древа государства Российского». Это коллективный портрет всех московских правителей. Особое место занимает изображение семьи Алексея Михайловича. Фоном портрету служит Успенский собор.</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279400" y="285750"/>
            <a:ext cx="11564938" cy="1108075"/>
          </a:xfrm>
          <a:prstGeom prst="rect">
            <a:avLst/>
          </a:prstGeom>
        </p:spPr>
        <p:txBody>
          <a:bodyPr>
            <a:spAutoFit/>
          </a:bodyPr>
          <a:lstStyle/>
          <a:p>
            <a:pPr algn="ctr" fontAlgn="auto">
              <a:spcBef>
                <a:spcPts val="0"/>
              </a:spcBef>
              <a:spcAft>
                <a:spcPts val="0"/>
              </a:spcAft>
              <a:defRPr/>
            </a:pPr>
            <a:r>
              <a:rPr lang="ru-RU" sz="3300" b="1" dirty="0">
                <a:solidFill>
                  <a:schemeClr val="bg2">
                    <a:lumMod val="20000"/>
                    <a:lumOff val="80000"/>
                  </a:schemeClr>
                </a:solidFill>
                <a:latin typeface="OpenSans"/>
                <a:cs typeface="+mn-cs"/>
              </a:rPr>
              <a:t>Наиболее известным произведением Ушакова стала икона «Спас Нерукотворный».</a:t>
            </a:r>
            <a:endParaRPr lang="ru-RU" sz="3300" b="1" dirty="0">
              <a:solidFill>
                <a:schemeClr val="bg2">
                  <a:lumMod val="20000"/>
                  <a:lumOff val="80000"/>
                </a:schemeClr>
              </a:solidFill>
              <a:latin typeface="+mn-lt"/>
              <a:cs typeface="+mn-cs"/>
            </a:endParaRPr>
          </a:p>
        </p:txBody>
      </p:sp>
      <p:pic>
        <p:nvPicPr>
          <p:cNvPr id="37890" name="Picture 2"/>
          <p:cNvPicPr>
            <a:picLocks noChangeAspect="1" noChangeArrowheads="1"/>
          </p:cNvPicPr>
          <p:nvPr/>
        </p:nvPicPr>
        <p:blipFill>
          <a:blip r:embed="rId2"/>
          <a:srcRect/>
          <a:stretch>
            <a:fillRect/>
          </a:stretch>
        </p:blipFill>
        <p:spPr bwMode="auto">
          <a:xfrm>
            <a:off x="4019550" y="1543050"/>
            <a:ext cx="4152900" cy="519271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255588" y="1036638"/>
            <a:ext cx="6389687" cy="4784725"/>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6888163" y="1103313"/>
            <a:ext cx="5111750" cy="2678112"/>
          </a:xfrm>
          <a:prstGeom prst="rect">
            <a:avLst/>
          </a:prstGeom>
        </p:spPr>
        <p:txBody>
          <a:bodyPr>
            <a:spAutoFit/>
          </a:bodyPr>
          <a:lstStyle/>
          <a:p>
            <a:pPr algn="ctr" fontAlgn="auto">
              <a:spcBef>
                <a:spcPts val="0"/>
              </a:spcBef>
              <a:spcAft>
                <a:spcPts val="0"/>
              </a:spcAft>
              <a:defRPr/>
            </a:pPr>
            <a:r>
              <a:rPr lang="ru-RU" sz="2400" b="1" dirty="0">
                <a:solidFill>
                  <a:schemeClr val="bg2">
                    <a:lumMod val="20000"/>
                    <a:lumOff val="80000"/>
                  </a:schemeClr>
                </a:solidFill>
                <a:latin typeface="MS Reference Sans Serif" panose="020B0604030504040204" pitchFamily="34" charset="0"/>
                <a:cs typeface="+mn-cs"/>
              </a:rPr>
              <a:t>Русская православная церковь опасалась усиления католического влияния, поэтому иностранцы селились в Немецкой слободе, находившейся на окраине Москвы.</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srcRect/>
          <a:stretch>
            <a:fillRect/>
          </a:stretch>
        </p:blipFill>
        <p:spPr bwMode="auto">
          <a:xfrm>
            <a:off x="6951663" y="274638"/>
            <a:ext cx="4819650" cy="6429375"/>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531813" y="590550"/>
            <a:ext cx="6096000" cy="5676900"/>
          </a:xfrm>
          <a:prstGeom prst="rect">
            <a:avLst/>
          </a:prstGeom>
        </p:spPr>
        <p:txBody>
          <a:bodyPr>
            <a:spAutoFit/>
          </a:bodyPr>
          <a:lstStyle/>
          <a:p>
            <a:pPr algn="ctr" fontAlgn="auto">
              <a:spcBef>
                <a:spcPts val="0"/>
              </a:spcBef>
              <a:spcAft>
                <a:spcPts val="0"/>
              </a:spcAft>
              <a:defRPr/>
            </a:pPr>
            <a:r>
              <a:rPr lang="ru-RU" sz="3300" b="1" dirty="0">
                <a:solidFill>
                  <a:schemeClr val="bg2">
                    <a:lumMod val="20000"/>
                    <a:lumOff val="80000"/>
                  </a:schemeClr>
                </a:solidFill>
                <a:latin typeface="OpenSans"/>
                <a:cs typeface="+mn-cs"/>
              </a:rPr>
              <a:t>В XVII веке расцвета достигла ярославская школа иконописи. Её отличали насыщенность композиции, тёмные тона и упрощённый рисунок. Выдающимся представителем этой школы был Семён </a:t>
            </a:r>
            <a:r>
              <a:rPr lang="ru-RU" sz="3300" b="1" dirty="0" err="1">
                <a:solidFill>
                  <a:schemeClr val="bg2">
                    <a:lumMod val="20000"/>
                    <a:lumOff val="80000"/>
                  </a:schemeClr>
                </a:solidFill>
                <a:latin typeface="OpenSans"/>
                <a:cs typeface="+mn-cs"/>
              </a:rPr>
              <a:t>Холмогорец</a:t>
            </a:r>
            <a:r>
              <a:rPr lang="ru-RU" sz="3300" b="1" dirty="0">
                <a:solidFill>
                  <a:schemeClr val="bg2">
                    <a:lumMod val="20000"/>
                    <a:lumOff val="80000"/>
                  </a:schemeClr>
                </a:solidFill>
                <a:latin typeface="OpenSans"/>
                <a:cs typeface="+mn-cs"/>
              </a:rPr>
              <a:t>. В 1678 году он создал одну из самых необыкновенных икон – «Илья Пророк в житии».</a:t>
            </a:r>
            <a:endParaRPr lang="ru-RU" sz="3300" b="1" dirty="0">
              <a:solidFill>
                <a:schemeClr val="bg2">
                  <a:lumMod val="20000"/>
                  <a:lumOff val="80000"/>
                </a:schemeClr>
              </a:solidFill>
              <a:latin typeface="+mn-lt"/>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a:stretch>
            <a:fillRect/>
          </a:stretch>
        </p:blipFill>
        <p:spPr bwMode="auto">
          <a:xfrm>
            <a:off x="8223250" y="1358900"/>
            <a:ext cx="3848100" cy="4635500"/>
          </a:xfrm>
          <a:prstGeom prst="rect">
            <a:avLst/>
          </a:prstGeom>
          <a:noFill/>
          <a:ln w="9525">
            <a:noFill/>
            <a:miter lim="800000"/>
            <a:headEnd/>
            <a:tailEnd/>
          </a:ln>
        </p:spPr>
      </p:pic>
      <p:pic>
        <p:nvPicPr>
          <p:cNvPr id="39938" name="Picture 4"/>
          <p:cNvPicPr>
            <a:picLocks noChangeAspect="1" noChangeArrowheads="1"/>
          </p:cNvPicPr>
          <p:nvPr/>
        </p:nvPicPr>
        <p:blipFill>
          <a:blip r:embed="rId3"/>
          <a:srcRect/>
          <a:stretch>
            <a:fillRect/>
          </a:stretch>
        </p:blipFill>
        <p:spPr bwMode="auto">
          <a:xfrm>
            <a:off x="4259263" y="1382713"/>
            <a:ext cx="3859212" cy="5145087"/>
          </a:xfrm>
          <a:prstGeom prst="rect">
            <a:avLst/>
          </a:prstGeom>
          <a:noFill/>
          <a:ln w="9525">
            <a:noFill/>
            <a:miter lim="800000"/>
            <a:headEnd/>
            <a:tailEnd/>
          </a:ln>
        </p:spPr>
      </p:pic>
      <p:pic>
        <p:nvPicPr>
          <p:cNvPr id="39939" name="Picture 6"/>
          <p:cNvPicPr>
            <a:picLocks noChangeAspect="1" noChangeArrowheads="1"/>
          </p:cNvPicPr>
          <p:nvPr/>
        </p:nvPicPr>
        <p:blipFill>
          <a:blip r:embed="rId4"/>
          <a:srcRect/>
          <a:stretch>
            <a:fillRect/>
          </a:stretch>
        </p:blipFill>
        <p:spPr bwMode="auto">
          <a:xfrm>
            <a:off x="182563" y="1382713"/>
            <a:ext cx="3860800" cy="5145087"/>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122238" y="182563"/>
            <a:ext cx="11625262" cy="738187"/>
          </a:xfrm>
          <a:prstGeom prst="rect">
            <a:avLst/>
          </a:prstGeom>
        </p:spPr>
        <p:txBody>
          <a:bodyPr>
            <a:spAutoFit/>
          </a:bodyPr>
          <a:lstStyle/>
          <a:p>
            <a:pPr algn="ctr" fontAlgn="auto">
              <a:spcBef>
                <a:spcPts val="0"/>
              </a:spcBef>
              <a:spcAft>
                <a:spcPts val="0"/>
              </a:spcAft>
              <a:defRPr/>
            </a:pPr>
            <a:r>
              <a:rPr lang="ru-RU" sz="2100" b="1" dirty="0">
                <a:solidFill>
                  <a:schemeClr val="bg2">
                    <a:lumMod val="20000"/>
                    <a:lumOff val="80000"/>
                  </a:schemeClr>
                </a:solidFill>
                <a:latin typeface="OpenSans"/>
                <a:cs typeface="+mn-cs"/>
              </a:rPr>
              <a:t>Новым явлением стало возникновение и развитие портретной живописи. Создавались парсуны. Это переходная между иконой и светским произведением форма портрета.</a:t>
            </a:r>
            <a:endParaRPr lang="ru-RU" sz="2100" b="1" dirty="0">
              <a:solidFill>
                <a:schemeClr val="bg2">
                  <a:lumMod val="20000"/>
                  <a:lumOff val="80000"/>
                </a:schemeClr>
              </a:solidFill>
              <a:latin typeface="+mn-lt"/>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147638" y="246063"/>
            <a:ext cx="11582400" cy="2400300"/>
          </a:xfrm>
          <a:prstGeom prst="rect">
            <a:avLst/>
          </a:prstGeom>
        </p:spPr>
        <p:txBody>
          <a:bodyPr>
            <a:spAutoFit/>
          </a:bodyPr>
          <a:lstStyle/>
          <a:p>
            <a:pPr algn="ctr" fontAlgn="auto">
              <a:spcBef>
                <a:spcPts val="0"/>
              </a:spcBef>
              <a:spcAft>
                <a:spcPts val="0"/>
              </a:spcAft>
              <a:defRPr/>
            </a:pPr>
            <a:r>
              <a:rPr lang="ru-RU" sz="2500" b="1" dirty="0">
                <a:solidFill>
                  <a:schemeClr val="bg2">
                    <a:lumMod val="20000"/>
                    <a:lumOff val="80000"/>
                  </a:schemeClr>
                </a:solidFill>
                <a:latin typeface="OpenSans"/>
                <a:cs typeface="+mn-cs"/>
              </a:rPr>
              <a:t>Примечателен факт, что произведения живописи перестали быть анонимными. Художники оставляли свои подписи на стенах храмов. Благодаря этому учёным-искусствоведам удалось проследить творческий путь Силы Савина и Гурия Никитина. Они возглавляли артель, которая выполнила роспись церкви Ильи Пророка в Ярославле, собора </a:t>
            </a:r>
            <a:r>
              <a:rPr lang="ru-RU" sz="2500" b="1" dirty="0" err="1">
                <a:solidFill>
                  <a:schemeClr val="bg2">
                    <a:lumMod val="20000"/>
                    <a:lumOff val="80000"/>
                  </a:schemeClr>
                </a:solidFill>
                <a:latin typeface="OpenSans"/>
                <a:cs typeface="+mn-cs"/>
              </a:rPr>
              <a:t>Спасо-Евфимиева</a:t>
            </a:r>
            <a:r>
              <a:rPr lang="ru-RU" sz="2500" b="1" dirty="0">
                <a:solidFill>
                  <a:schemeClr val="bg2">
                    <a:lumMod val="20000"/>
                    <a:lumOff val="80000"/>
                  </a:schemeClr>
                </a:solidFill>
                <a:latin typeface="OpenSans"/>
                <a:cs typeface="+mn-cs"/>
              </a:rPr>
              <a:t> монастыря в Суздале, собора </a:t>
            </a:r>
            <a:r>
              <a:rPr lang="ru-RU" sz="2500" b="1" dirty="0" err="1">
                <a:solidFill>
                  <a:schemeClr val="bg2">
                    <a:lumMod val="20000"/>
                    <a:lumOff val="80000"/>
                  </a:schemeClr>
                </a:solidFill>
                <a:latin typeface="OpenSans"/>
                <a:cs typeface="+mn-cs"/>
              </a:rPr>
              <a:t>Ипатьевского</a:t>
            </a:r>
            <a:r>
              <a:rPr lang="ru-RU" sz="2500" b="1" dirty="0">
                <a:solidFill>
                  <a:schemeClr val="bg2">
                    <a:lumMod val="20000"/>
                    <a:lumOff val="80000"/>
                  </a:schemeClr>
                </a:solidFill>
                <a:latin typeface="OpenSans"/>
                <a:cs typeface="+mn-cs"/>
              </a:rPr>
              <a:t> монастыря в Костроме.</a:t>
            </a:r>
            <a:endParaRPr lang="ru-RU" sz="2500" b="1" dirty="0">
              <a:solidFill>
                <a:schemeClr val="bg2">
                  <a:lumMod val="20000"/>
                  <a:lumOff val="80000"/>
                </a:schemeClr>
              </a:solidFill>
              <a:latin typeface="+mn-lt"/>
              <a:cs typeface="+mn-cs"/>
            </a:endParaRPr>
          </a:p>
        </p:txBody>
      </p:sp>
      <p:pic>
        <p:nvPicPr>
          <p:cNvPr id="40962" name="Picture 2"/>
          <p:cNvPicPr>
            <a:picLocks noChangeAspect="1" noChangeArrowheads="1"/>
          </p:cNvPicPr>
          <p:nvPr/>
        </p:nvPicPr>
        <p:blipFill>
          <a:blip r:embed="rId2"/>
          <a:srcRect/>
          <a:stretch>
            <a:fillRect/>
          </a:stretch>
        </p:blipFill>
        <p:spPr bwMode="auto">
          <a:xfrm>
            <a:off x="3263900" y="2751138"/>
            <a:ext cx="5664200" cy="377348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347663" y="647700"/>
            <a:ext cx="6096000" cy="5402263"/>
          </a:xfrm>
          <a:prstGeom prst="rect">
            <a:avLst/>
          </a:prstGeom>
        </p:spPr>
        <p:txBody>
          <a:bodyPr>
            <a:spAutoFit/>
          </a:bodyPr>
          <a:lstStyle/>
          <a:p>
            <a:pPr algn="just"/>
            <a:r>
              <a:rPr lang="ru-RU" sz="2300" b="1" u="sng">
                <a:solidFill>
                  <a:srgbClr val="C5E8EA"/>
                </a:solidFill>
                <a:latin typeface="Calibri" pitchFamily="34" charset="0"/>
              </a:rPr>
              <a:t>ИТОГИ:</a:t>
            </a:r>
          </a:p>
          <a:p>
            <a:pPr algn="just"/>
            <a:endParaRPr lang="ru-RU" sz="2300" b="1">
              <a:solidFill>
                <a:srgbClr val="C5E8EA"/>
              </a:solidFill>
              <a:latin typeface="Calibri" pitchFamily="34" charset="0"/>
            </a:endParaRPr>
          </a:p>
          <a:p>
            <a:pPr algn="just"/>
            <a:r>
              <a:rPr lang="ru-RU" sz="2300" b="1">
                <a:solidFill>
                  <a:srgbClr val="C5E8EA"/>
                </a:solidFill>
                <a:latin typeface="Calibri" pitchFamily="34" charset="0"/>
              </a:rPr>
              <a:t>1. Культура России XVII в. развивалась  по общеевропейскому сценарию;</a:t>
            </a:r>
          </a:p>
          <a:p>
            <a:pPr algn="just"/>
            <a:r>
              <a:rPr lang="ru-RU" sz="2300" b="1">
                <a:solidFill>
                  <a:srgbClr val="C5E8EA"/>
                </a:solidFill>
                <a:latin typeface="Calibri" pitchFamily="34" charset="0"/>
              </a:rPr>
              <a:t>2. Отечественная культура еще сохраняет черты средневековой культуры, но уже намечаются новые элементы, новые тенденции. Светское начало переплеталось с традициями религиозного мировоззрения. Русская культура ХVII в. представляет собой переходный этап от Средневековья к Новому времени.</a:t>
            </a:r>
          </a:p>
          <a:p>
            <a:pPr algn="just"/>
            <a:r>
              <a:rPr lang="ru-RU" sz="2300" b="1">
                <a:solidFill>
                  <a:srgbClr val="C5E8EA"/>
                </a:solidFill>
                <a:latin typeface="Calibri" pitchFamily="34" charset="0"/>
              </a:rPr>
              <a:t>3. Отличительной особенностью культуры XVII в. стал  процесс ее перехода от религиозной к более светской.</a:t>
            </a:r>
          </a:p>
        </p:txBody>
      </p:sp>
      <p:pic>
        <p:nvPicPr>
          <p:cNvPr id="41986" name="Picture 2"/>
          <p:cNvPicPr>
            <a:picLocks noChangeAspect="1" noChangeArrowheads="1"/>
          </p:cNvPicPr>
          <p:nvPr/>
        </p:nvPicPr>
        <p:blipFill>
          <a:blip r:embed="rId2"/>
          <a:srcRect/>
          <a:stretch>
            <a:fillRect/>
          </a:stretch>
        </p:blipFill>
        <p:spPr bwMode="auto">
          <a:xfrm>
            <a:off x="6667500" y="1793875"/>
            <a:ext cx="5300663" cy="37322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srcRect/>
          <a:stretch>
            <a:fillRect/>
          </a:stretch>
        </p:blipFill>
        <p:spPr bwMode="auto">
          <a:xfrm>
            <a:off x="4495800" y="906463"/>
            <a:ext cx="7429500" cy="5045075"/>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182563" y="481013"/>
            <a:ext cx="4144962" cy="5908675"/>
          </a:xfrm>
          <a:prstGeom prst="rect">
            <a:avLst/>
          </a:prstGeom>
        </p:spPr>
        <p:txBody>
          <a:bodyPr>
            <a:spAutoFit/>
          </a:bodyPr>
          <a:lstStyle/>
          <a:p>
            <a:pPr algn="ctr" fontAlgn="auto">
              <a:spcBef>
                <a:spcPts val="0"/>
              </a:spcBef>
              <a:spcAft>
                <a:spcPts val="0"/>
              </a:spcAft>
              <a:defRPr/>
            </a:pPr>
            <a:r>
              <a:rPr lang="ru-RU" sz="2100" b="1" dirty="0">
                <a:solidFill>
                  <a:schemeClr val="bg2">
                    <a:lumMod val="20000"/>
                    <a:lumOff val="80000"/>
                  </a:schemeClr>
                </a:solidFill>
                <a:latin typeface="MS Reference Sans Serif" panose="020B0604030504040204" pitchFamily="34" charset="0"/>
                <a:cs typeface="+mn-cs"/>
              </a:rPr>
              <a:t>Наибольшее распространение получило домашнее обучение. Посадские дети изучали чтение, письмо и счёт. Их образованием занимались либо члены семьи, либо представители духовенства.</a:t>
            </a:r>
          </a:p>
          <a:p>
            <a:pPr algn="ctr" fontAlgn="auto">
              <a:spcBef>
                <a:spcPts val="0"/>
              </a:spcBef>
              <a:spcAft>
                <a:spcPts val="0"/>
              </a:spcAft>
              <a:defRPr/>
            </a:pPr>
            <a:r>
              <a:rPr lang="ru-RU" sz="2100" b="1" dirty="0">
                <a:solidFill>
                  <a:schemeClr val="bg2">
                    <a:lumMod val="20000"/>
                    <a:lumOff val="80000"/>
                  </a:schemeClr>
                </a:solidFill>
                <a:latin typeface="MS Reference Sans Serif" panose="020B0604030504040204" pitchFamily="34" charset="0"/>
                <a:cs typeface="+mn-cs"/>
              </a:rPr>
              <a:t>Для детей бояр и дворян нанимали учителей из-за границы.</a:t>
            </a:r>
          </a:p>
          <a:p>
            <a:pPr algn="ctr" fontAlgn="auto">
              <a:spcBef>
                <a:spcPts val="0"/>
              </a:spcBef>
              <a:spcAft>
                <a:spcPts val="0"/>
              </a:spcAft>
              <a:defRPr/>
            </a:pPr>
            <a:r>
              <a:rPr lang="ru-RU" sz="2100" b="1" dirty="0">
                <a:solidFill>
                  <a:schemeClr val="bg2">
                    <a:lumMod val="20000"/>
                    <a:lumOff val="80000"/>
                  </a:schemeClr>
                </a:solidFill>
                <a:latin typeface="MS Reference Sans Serif" panose="020B0604030504040204" pitchFamily="34" charset="0"/>
                <a:cs typeface="+mn-cs"/>
              </a:rPr>
              <a:t>В 1654 году при Аптекарском приказе основали лекарскую школу. А в школе при Посольском приказе готовили переводчиков.</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srcRect/>
          <a:stretch>
            <a:fillRect/>
          </a:stretch>
        </p:blipFill>
        <p:spPr bwMode="auto">
          <a:xfrm>
            <a:off x="3022600" y="1265238"/>
            <a:ext cx="8512175" cy="5424487"/>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322263" y="168275"/>
            <a:ext cx="10110787" cy="1062038"/>
          </a:xfrm>
          <a:prstGeom prst="rect">
            <a:avLst/>
          </a:prstGeom>
        </p:spPr>
        <p:txBody>
          <a:bodyPr>
            <a:spAutoFit/>
          </a:bodyPr>
          <a:lstStyle/>
          <a:p>
            <a:pPr fontAlgn="auto">
              <a:spcBef>
                <a:spcPts val="0"/>
              </a:spcBef>
              <a:spcAft>
                <a:spcPts val="0"/>
              </a:spcAft>
              <a:defRPr/>
            </a:pPr>
            <a:r>
              <a:rPr lang="ru-RU" sz="2100" b="1" dirty="0">
                <a:solidFill>
                  <a:schemeClr val="bg2">
                    <a:lumMod val="20000"/>
                    <a:lumOff val="80000"/>
                  </a:schemeClr>
                </a:solidFill>
                <a:latin typeface="OpenSans"/>
                <a:cs typeface="+mn-cs"/>
              </a:rPr>
              <a:t>В XVII веке увеличилось количество печатных книг, большинство из которых были доступны всем слоям населения. Среди выпускаемых книг было много учебников. Самый известный из них – «Букварь» Василия Фёдоровича Бурцова-Протопопова.</a:t>
            </a:r>
            <a:endParaRPr lang="ru-RU" sz="2100" b="1" dirty="0">
              <a:solidFill>
                <a:schemeClr val="bg2">
                  <a:lumMod val="20000"/>
                  <a:lumOff val="80000"/>
                </a:schemeClr>
              </a:solidFill>
              <a:latin typeface="+mn-lt"/>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srcRect/>
          <a:stretch>
            <a:fillRect/>
          </a:stretch>
        </p:blipFill>
        <p:spPr bwMode="auto">
          <a:xfrm>
            <a:off x="1117600" y="1131888"/>
            <a:ext cx="9956800" cy="5487987"/>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217488" y="238125"/>
            <a:ext cx="11260137" cy="862013"/>
          </a:xfrm>
          <a:prstGeom prst="rect">
            <a:avLst/>
          </a:prstGeom>
        </p:spPr>
        <p:txBody>
          <a:bodyPr>
            <a:spAutoFit/>
          </a:bodyPr>
          <a:lstStyle/>
          <a:p>
            <a:pPr algn="ctr" fontAlgn="auto">
              <a:spcBef>
                <a:spcPts val="0"/>
              </a:spcBef>
              <a:spcAft>
                <a:spcPts val="0"/>
              </a:spcAft>
              <a:defRPr/>
            </a:pPr>
            <a:r>
              <a:rPr lang="ru-RU" sz="2500" b="1" dirty="0">
                <a:solidFill>
                  <a:schemeClr val="bg2">
                    <a:lumMod val="20000"/>
                    <a:lumOff val="80000"/>
                  </a:schemeClr>
                </a:solidFill>
                <a:latin typeface="OpenSans"/>
                <a:cs typeface="+mn-cs"/>
              </a:rPr>
              <a:t>Популярным учебником стала «Грамматика» </a:t>
            </a:r>
            <a:r>
              <a:rPr lang="ru-RU" sz="2500" b="1" dirty="0" err="1">
                <a:solidFill>
                  <a:schemeClr val="bg2">
                    <a:lumMod val="20000"/>
                    <a:lumOff val="80000"/>
                  </a:schemeClr>
                </a:solidFill>
                <a:latin typeface="OpenSans"/>
                <a:cs typeface="+mn-cs"/>
              </a:rPr>
              <a:t>Мелетия</a:t>
            </a:r>
            <a:r>
              <a:rPr lang="ru-RU" sz="2500" b="1" dirty="0">
                <a:solidFill>
                  <a:schemeClr val="bg2">
                    <a:lumMod val="20000"/>
                    <a:lumOff val="80000"/>
                  </a:schemeClr>
                </a:solidFill>
                <a:latin typeface="OpenSans"/>
                <a:cs typeface="+mn-cs"/>
              </a:rPr>
              <a:t> </a:t>
            </a:r>
            <a:r>
              <a:rPr lang="ru-RU" sz="2500" b="1" dirty="0" err="1">
                <a:solidFill>
                  <a:schemeClr val="bg2">
                    <a:lumMod val="20000"/>
                    <a:lumOff val="80000"/>
                  </a:schemeClr>
                </a:solidFill>
                <a:latin typeface="OpenSans"/>
                <a:cs typeface="+mn-cs"/>
              </a:rPr>
              <a:t>Смотрицкого</a:t>
            </a:r>
            <a:r>
              <a:rPr lang="ru-RU" sz="2500" b="1" dirty="0">
                <a:solidFill>
                  <a:schemeClr val="bg2">
                    <a:lumMod val="20000"/>
                    <a:lumOff val="80000"/>
                  </a:schemeClr>
                </a:solidFill>
                <a:latin typeface="OpenSans"/>
                <a:cs typeface="+mn-cs"/>
              </a:rPr>
              <a:t>, вышедшая в 1648 году.</a:t>
            </a:r>
            <a:endParaRPr lang="ru-RU" sz="2500" b="1" dirty="0">
              <a:solidFill>
                <a:schemeClr val="bg2">
                  <a:lumMod val="20000"/>
                  <a:lumOff val="80000"/>
                </a:schemeClr>
              </a:solidFill>
              <a:latin typeface="+mn-lt"/>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srcRect/>
          <a:stretch>
            <a:fillRect/>
          </a:stretch>
        </p:blipFill>
        <p:spPr bwMode="auto">
          <a:xfrm>
            <a:off x="1366838" y="1214438"/>
            <a:ext cx="9144000" cy="5457825"/>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192088" y="185738"/>
            <a:ext cx="11503025" cy="862012"/>
          </a:xfrm>
          <a:prstGeom prst="rect">
            <a:avLst/>
          </a:prstGeom>
        </p:spPr>
        <p:txBody>
          <a:bodyPr>
            <a:spAutoFit/>
          </a:bodyPr>
          <a:lstStyle/>
          <a:p>
            <a:pPr algn="ctr" fontAlgn="auto">
              <a:spcBef>
                <a:spcPts val="0"/>
              </a:spcBef>
              <a:spcAft>
                <a:spcPts val="0"/>
              </a:spcAft>
              <a:defRPr/>
            </a:pPr>
            <a:r>
              <a:rPr lang="ru-RU" sz="2500" b="1" dirty="0">
                <a:solidFill>
                  <a:schemeClr val="bg2">
                    <a:lumMod val="20000"/>
                    <a:lumOff val="80000"/>
                  </a:schemeClr>
                </a:solidFill>
                <a:latin typeface="OpenSans"/>
                <a:cs typeface="+mn-cs"/>
              </a:rPr>
              <a:t>Воспитанием детей Алексея Михайловича занимался Симеон Полоцкий. Он внёс значительный вклад в развитие российского просвещения.</a:t>
            </a:r>
            <a:endParaRPr lang="ru-RU" sz="2500" b="1" dirty="0">
              <a:solidFill>
                <a:schemeClr val="bg2">
                  <a:lumMod val="20000"/>
                  <a:lumOff val="80000"/>
                </a:schemeClr>
              </a:solidFill>
              <a:latin typeface="+mn-lt"/>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srcRect/>
          <a:stretch>
            <a:fillRect/>
          </a:stretch>
        </p:blipFill>
        <p:spPr bwMode="auto">
          <a:xfrm>
            <a:off x="5556250" y="1547813"/>
            <a:ext cx="6313488" cy="4735512"/>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87313" y="1390650"/>
            <a:ext cx="5224462" cy="4662488"/>
          </a:xfrm>
          <a:prstGeom prst="rect">
            <a:avLst/>
          </a:prstGeom>
        </p:spPr>
        <p:txBody>
          <a:bodyPr>
            <a:spAutoFit/>
          </a:bodyPr>
          <a:lstStyle/>
          <a:p>
            <a:pPr algn="ctr" fontAlgn="auto">
              <a:spcBef>
                <a:spcPts val="0"/>
              </a:spcBef>
              <a:spcAft>
                <a:spcPts val="0"/>
              </a:spcAft>
              <a:defRPr/>
            </a:pPr>
            <a:r>
              <a:rPr lang="ru-RU" sz="3300" b="1" dirty="0">
                <a:solidFill>
                  <a:schemeClr val="bg2">
                    <a:lumMod val="20000"/>
                    <a:lumOff val="80000"/>
                  </a:schemeClr>
                </a:solidFill>
                <a:latin typeface="OpenSans"/>
                <a:cs typeface="+mn-cs"/>
              </a:rPr>
              <a:t>Много сил в распространение книжных знаний вложили </a:t>
            </a:r>
            <a:r>
              <a:rPr lang="ru-RU" sz="3300" b="1" dirty="0" err="1">
                <a:solidFill>
                  <a:schemeClr val="bg2">
                    <a:lumMod val="20000"/>
                    <a:lumOff val="80000"/>
                  </a:schemeClr>
                </a:solidFill>
                <a:latin typeface="OpenSans"/>
                <a:cs typeface="+mn-cs"/>
              </a:rPr>
              <a:t>Карион</a:t>
            </a:r>
            <a:r>
              <a:rPr lang="ru-RU" sz="3300" b="1" dirty="0">
                <a:solidFill>
                  <a:schemeClr val="bg2">
                    <a:lumMod val="20000"/>
                    <a:lumOff val="80000"/>
                  </a:schemeClr>
                </a:solidFill>
                <a:latin typeface="OpenSans"/>
                <a:cs typeface="+mn-cs"/>
              </a:rPr>
              <a:t> Истомин – глава Московского печатного двора, и Сильвестр Медведев – </a:t>
            </a:r>
            <a:r>
              <a:rPr lang="ru-RU" sz="3300" b="1" dirty="0" err="1">
                <a:solidFill>
                  <a:schemeClr val="bg2">
                    <a:lumMod val="20000"/>
                    <a:lumOff val="80000"/>
                  </a:schemeClr>
                </a:solidFill>
                <a:latin typeface="OpenSans"/>
                <a:cs typeface="+mn-cs"/>
              </a:rPr>
              <a:t>книгохранитель</a:t>
            </a:r>
            <a:r>
              <a:rPr lang="ru-RU" sz="3300" b="1" dirty="0">
                <a:solidFill>
                  <a:schemeClr val="bg2">
                    <a:lumMod val="20000"/>
                    <a:lumOff val="80000"/>
                  </a:schemeClr>
                </a:solidFill>
                <a:latin typeface="OpenSans"/>
                <a:cs typeface="+mn-cs"/>
              </a:rPr>
              <a:t> печатного двора.</a:t>
            </a:r>
            <a:endParaRPr lang="ru-RU" sz="3300" b="1" dirty="0">
              <a:solidFill>
                <a:schemeClr val="bg2">
                  <a:lumMod val="20000"/>
                  <a:lumOff val="80000"/>
                </a:schemeClr>
              </a:solidFill>
              <a:latin typeface="+mn-lt"/>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srcRect/>
          <a:stretch>
            <a:fillRect/>
          </a:stretch>
        </p:blipFill>
        <p:spPr bwMode="auto">
          <a:xfrm>
            <a:off x="7423150" y="974725"/>
            <a:ext cx="4611688" cy="5765800"/>
          </a:xfrm>
          <a:prstGeom prst="rect">
            <a:avLst/>
          </a:prstGeom>
          <a:noFill/>
          <a:ln w="9525">
            <a:noFill/>
            <a:miter lim="800000"/>
            <a:headEnd/>
            <a:tailEnd/>
          </a:ln>
        </p:spPr>
      </p:pic>
      <p:pic>
        <p:nvPicPr>
          <p:cNvPr id="26626" name="Picture 4"/>
          <p:cNvPicPr>
            <a:picLocks noChangeAspect="1" noChangeArrowheads="1"/>
          </p:cNvPicPr>
          <p:nvPr/>
        </p:nvPicPr>
        <p:blipFill>
          <a:blip r:embed="rId3"/>
          <a:srcRect/>
          <a:stretch>
            <a:fillRect/>
          </a:stretch>
        </p:blipFill>
        <p:spPr bwMode="auto">
          <a:xfrm>
            <a:off x="2630488" y="282575"/>
            <a:ext cx="4668837" cy="5926138"/>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95250" y="727075"/>
            <a:ext cx="2351088" cy="5262563"/>
          </a:xfrm>
          <a:prstGeom prst="rect">
            <a:avLst/>
          </a:prstGeom>
        </p:spPr>
        <p:txBody>
          <a:bodyPr>
            <a:spAutoFit/>
          </a:bodyPr>
          <a:lstStyle/>
          <a:p>
            <a:pPr algn="ctr" fontAlgn="auto">
              <a:spcBef>
                <a:spcPts val="0"/>
              </a:spcBef>
              <a:spcAft>
                <a:spcPts val="0"/>
              </a:spcAft>
              <a:defRPr/>
            </a:pPr>
            <a:r>
              <a:rPr lang="ru-RU" sz="2100" b="1" dirty="0">
                <a:solidFill>
                  <a:schemeClr val="bg2">
                    <a:lumMod val="20000"/>
                    <a:lumOff val="80000"/>
                  </a:schemeClr>
                </a:solidFill>
                <a:latin typeface="OpenSans"/>
                <a:cs typeface="+mn-cs"/>
              </a:rPr>
              <a:t>В 1687 году была открыта Славяно-греко-латинская академия, которую возглавили братья </a:t>
            </a:r>
            <a:r>
              <a:rPr lang="ru-RU" sz="2100" b="1" dirty="0" err="1">
                <a:solidFill>
                  <a:schemeClr val="bg2">
                    <a:lumMod val="20000"/>
                    <a:lumOff val="80000"/>
                  </a:schemeClr>
                </a:solidFill>
                <a:latin typeface="OpenSans"/>
                <a:cs typeface="+mn-cs"/>
              </a:rPr>
              <a:t>Иоанникий</a:t>
            </a:r>
            <a:r>
              <a:rPr lang="ru-RU" sz="2100" b="1" dirty="0">
                <a:solidFill>
                  <a:schemeClr val="bg2">
                    <a:lumMod val="20000"/>
                    <a:lumOff val="80000"/>
                  </a:schemeClr>
                </a:solidFill>
                <a:latin typeface="OpenSans"/>
                <a:cs typeface="+mn-cs"/>
              </a:rPr>
              <a:t> и Софроний </a:t>
            </a:r>
            <a:r>
              <a:rPr lang="ru-RU" sz="2100" b="1" dirty="0" err="1">
                <a:solidFill>
                  <a:schemeClr val="bg2">
                    <a:lumMod val="20000"/>
                    <a:lumOff val="80000"/>
                  </a:schemeClr>
                </a:solidFill>
                <a:latin typeface="OpenSans"/>
                <a:cs typeface="+mn-cs"/>
              </a:rPr>
              <a:t>Лихуды</a:t>
            </a:r>
            <a:r>
              <a:rPr lang="ru-RU" sz="2100" b="1" dirty="0">
                <a:solidFill>
                  <a:schemeClr val="bg2">
                    <a:lumMod val="20000"/>
                    <a:lumOff val="80000"/>
                  </a:schemeClr>
                </a:solidFill>
                <a:latin typeface="OpenSans"/>
                <a:cs typeface="+mn-cs"/>
              </a:rPr>
              <a:t>. В этой академии готовили будущих представителей высшего духовенства и государственных чиновников.</a:t>
            </a:r>
            <a:endParaRPr lang="ru-RU" sz="2100" b="1" dirty="0">
              <a:solidFill>
                <a:schemeClr val="bg2">
                  <a:lumMod val="20000"/>
                  <a:lumOff val="80000"/>
                </a:schemeClr>
              </a:solidFill>
              <a:latin typeface="+mn-lt"/>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2"/>
          <a:srcRect/>
          <a:stretch>
            <a:fillRect/>
          </a:stretch>
        </p:blipFill>
        <p:spPr bwMode="auto">
          <a:xfrm>
            <a:off x="3436938" y="1314450"/>
            <a:ext cx="8515350" cy="5294313"/>
          </a:xfrm>
          <a:prstGeom prst="rect">
            <a:avLst/>
          </a:prstGeom>
          <a:noFill/>
          <a:ln w="9525">
            <a:noFill/>
            <a:miter lim="800000"/>
            <a:headEnd/>
            <a:tailEnd/>
          </a:ln>
        </p:spPr>
      </p:pic>
      <p:sp>
        <p:nvSpPr>
          <p:cNvPr id="2" name="Прямоугольник 1">
            <a:extLst>
              <a:ext uri="{FF2B5EF4-FFF2-40B4-BE49-F238E27FC236}"/>
            </a:extLst>
          </p:cNvPr>
          <p:cNvSpPr/>
          <p:nvPr/>
        </p:nvSpPr>
        <p:spPr>
          <a:xfrm>
            <a:off x="239713" y="1790700"/>
            <a:ext cx="3078162" cy="3276600"/>
          </a:xfrm>
          <a:prstGeom prst="rect">
            <a:avLst/>
          </a:prstGeom>
        </p:spPr>
        <p:txBody>
          <a:bodyPr>
            <a:spAutoFit/>
          </a:bodyPr>
          <a:lstStyle/>
          <a:p>
            <a:pPr algn="ctr" fontAlgn="auto">
              <a:spcBef>
                <a:spcPts val="0"/>
              </a:spcBef>
              <a:spcAft>
                <a:spcPts val="0"/>
              </a:spcAft>
              <a:defRPr/>
            </a:pPr>
            <a:r>
              <a:rPr lang="ru-RU" sz="2300" b="1" dirty="0">
                <a:solidFill>
                  <a:schemeClr val="bg2">
                    <a:lumMod val="20000"/>
                    <a:lumOff val="80000"/>
                  </a:schemeClr>
                </a:solidFill>
                <a:latin typeface="OpenSans"/>
                <a:cs typeface="+mn-cs"/>
              </a:rPr>
              <a:t>В 1674 году в Киеве был издан Синопсис, представлявший собой первую печатную историю Российского государства. Его автором стал монах Иннокентий Гизель.</a:t>
            </a:r>
            <a:endParaRPr lang="ru-RU" sz="2300" b="1" dirty="0">
              <a:solidFill>
                <a:schemeClr val="bg2">
                  <a:lumMod val="20000"/>
                  <a:lumOff val="80000"/>
                </a:schemeClr>
              </a:solidFill>
              <a:latin typeface="+mn-lt"/>
              <a:cs typeface="+mn-cs"/>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95</TotalTime>
  <Words>732</Words>
  <Application>Microsoft Office PowerPoint</Application>
  <PresentationFormat>Произвольный</PresentationFormat>
  <Paragraphs>43</Paragraphs>
  <Slides>23</Slides>
  <Notes>0</Notes>
  <HiddenSlides>0</HiddenSlides>
  <MMClips>0</MMClips>
  <ScaleCrop>false</ScaleCrop>
  <HeadingPairs>
    <vt:vector size="6" baseType="variant">
      <vt:variant>
        <vt:lpstr>Использованные шрифты</vt:lpstr>
      </vt:variant>
      <vt:variant>
        <vt:i4>6</vt:i4>
      </vt:variant>
      <vt:variant>
        <vt:lpstr>Шаблон оформления</vt:lpstr>
      </vt:variant>
      <vt:variant>
        <vt:i4>4</vt:i4>
      </vt:variant>
      <vt:variant>
        <vt:lpstr>Заголовки слайдов</vt:lpstr>
      </vt:variant>
      <vt:variant>
        <vt:i4>23</vt:i4>
      </vt:variant>
    </vt:vector>
  </HeadingPairs>
  <TitlesOfParts>
    <vt:vector size="33" baseType="lpstr">
      <vt:lpstr>Century Gothic</vt:lpstr>
      <vt:lpstr>Arial</vt:lpstr>
      <vt:lpstr>Wingdings 3</vt:lpstr>
      <vt:lpstr>Calibri</vt:lpstr>
      <vt:lpstr>MS Reference Sans Serif</vt:lpstr>
      <vt:lpstr>OpenSans</vt:lpstr>
      <vt:lpstr>Ион</vt:lpstr>
      <vt:lpstr>Ион</vt:lpstr>
      <vt:lpstr>Ион</vt:lpstr>
      <vt:lpstr>Ион</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Михаил Гришин</dc:creator>
  <cp:lastModifiedBy>User</cp:lastModifiedBy>
  <cp:revision>9</cp:revision>
  <dcterms:created xsi:type="dcterms:W3CDTF">2020-05-14T06:27:25Z</dcterms:created>
  <dcterms:modified xsi:type="dcterms:W3CDTF">2021-05-18T16:29:32Z</dcterms:modified>
</cp:coreProperties>
</file>