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73" r:id="rId6"/>
    <p:sldId id="263" r:id="rId7"/>
    <p:sldId id="264" r:id="rId8"/>
    <p:sldId id="260" r:id="rId9"/>
    <p:sldId id="272" r:id="rId10"/>
    <p:sldId id="261" r:id="rId11"/>
    <p:sldId id="266" r:id="rId12"/>
    <p:sldId id="262" r:id="rId13"/>
    <p:sldId id="267" r:id="rId14"/>
    <p:sldId id="268" r:id="rId15"/>
    <p:sldId id="269" r:id="rId16"/>
    <p:sldId id="271" r:id="rId17"/>
    <p:sldId id="270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54" autoAdjust="0"/>
    <p:restoredTop sz="94660"/>
  </p:normalViewPr>
  <p:slideViewPr>
    <p:cSldViewPr>
      <p:cViewPr>
        <p:scale>
          <a:sx n="81" d="100"/>
          <a:sy n="81" d="100"/>
        </p:scale>
        <p:origin x="-129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Почва\Pochv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933056"/>
            <a:ext cx="7772400" cy="118199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98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64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Почва\PochvaPri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619250" y="115888"/>
            <a:ext cx="7067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19250" y="1484313"/>
            <a:ext cx="706755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95536" y="4077072"/>
            <a:ext cx="8496944" cy="1181100"/>
          </a:xfrm>
        </p:spPr>
        <p:txBody>
          <a:bodyPr>
            <a:normAutofit fontScale="90000"/>
          </a:bodyPr>
          <a:lstStyle/>
          <a:p>
            <a:r>
              <a:rPr lang="en-US" altLang="ru-RU" b="1" dirty="0" smtClean="0"/>
              <a:t>C</a:t>
            </a:r>
            <a:r>
              <a:rPr lang="ru-RU" altLang="ru-RU" b="1" dirty="0" smtClean="0"/>
              <a:t>ОСТАВ И СВОЙСТВА ПОЧВЫ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517232"/>
            <a:ext cx="8352928" cy="71973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b="1" dirty="0" smtClean="0"/>
              <a:t>Факторы почвообразования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Почва\PochvaSl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147050" cy="720725"/>
          </a:xfrm>
        </p:spPr>
        <p:txBody>
          <a:bodyPr/>
          <a:lstStyle/>
          <a:p>
            <a:r>
              <a:rPr lang="ru-RU" altLang="ru-RU" sz="4800" b="1" dirty="0" smtClean="0">
                <a:solidFill>
                  <a:schemeClr val="bg1"/>
                </a:solidFill>
              </a:rPr>
              <a:t>1. Почвообразующие породы</a:t>
            </a: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5220072" y="1223205"/>
            <a:ext cx="3816424" cy="3783072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2800" b="1" dirty="0" smtClean="0"/>
              <a:t> Почвообразующими, или материнскими, породами называются поверхностные горизонты горных пород, из которых возникают почвы.</a:t>
            </a:r>
          </a:p>
          <a:p>
            <a:endParaRPr lang="ru-RU" altLang="ru-RU" sz="1800" b="1" dirty="0" smtClean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277"/>
            <a:ext cx="4762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22920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/>
              <a:t>От свойств материнской породы, ее состава и структуры зависят физические свойства почвы и первоначальное содержание в ней элементов 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25025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Почва\PochvaSl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147050" cy="720725"/>
          </a:xfrm>
        </p:spPr>
        <p:txBody>
          <a:bodyPr/>
          <a:lstStyle/>
          <a:p>
            <a:r>
              <a:rPr lang="ru-RU" altLang="ru-RU" sz="4800" b="1" dirty="0" smtClean="0">
                <a:solidFill>
                  <a:schemeClr val="bg1"/>
                </a:solidFill>
              </a:rPr>
              <a:t>2.</a:t>
            </a:r>
            <a:r>
              <a:rPr lang="en-US" altLang="ru-RU" sz="4800" b="1" dirty="0" smtClean="0">
                <a:solidFill>
                  <a:schemeClr val="bg1"/>
                </a:solidFill>
              </a:rPr>
              <a:t> </a:t>
            </a:r>
            <a:r>
              <a:rPr lang="ru-RU" altLang="ru-RU" sz="4800" b="1" dirty="0" smtClean="0">
                <a:solidFill>
                  <a:schemeClr val="bg1"/>
                </a:solidFill>
              </a:rPr>
              <a:t>Климат</a:t>
            </a: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179512" y="5517232"/>
            <a:ext cx="8856983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1800" dirty="0"/>
              <a:t>климат влияет на ход выветривания горных пород, тепло и влага определяют интенсивность почвообразующих процессов, а также характер растительности и животного мира</a:t>
            </a:r>
            <a:endParaRPr lang="ru-RU" altLang="ru-RU" sz="1800" dirty="0" smtClean="0"/>
          </a:p>
        </p:txBody>
      </p:sp>
      <p:pic>
        <p:nvPicPr>
          <p:cNvPr id="2" name="Picture 2" descr="http://rusecounion.ru/sites/default/files/images/028571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3"/>
          <a:stretch/>
        </p:blipFill>
        <p:spPr bwMode="auto">
          <a:xfrm>
            <a:off x="1763688" y="1124744"/>
            <a:ext cx="6047754" cy="427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5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Почва\PochvaSl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147050" cy="720725"/>
          </a:xfrm>
        </p:spPr>
        <p:txBody>
          <a:bodyPr/>
          <a:lstStyle/>
          <a:p>
            <a:r>
              <a:rPr lang="ru-RU" altLang="ru-RU" sz="4800" b="1" dirty="0" smtClean="0">
                <a:solidFill>
                  <a:schemeClr val="bg1"/>
                </a:solidFill>
              </a:rPr>
              <a:t>3. Растительность</a:t>
            </a: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395536" y="5373216"/>
            <a:ext cx="8064895" cy="1080120"/>
          </a:xfrm>
        </p:spPr>
        <p:txBody>
          <a:bodyPr/>
          <a:lstStyle/>
          <a:p>
            <a:r>
              <a:rPr lang="ru-RU" altLang="ru-RU" sz="2000" dirty="0"/>
              <a:t>растительность рыхлит и </a:t>
            </a:r>
            <a:r>
              <a:rPr lang="ru-RU" altLang="ru-RU" sz="2000" dirty="0" err="1"/>
              <a:t>оструктуривает</a:t>
            </a:r>
            <a:r>
              <a:rPr lang="ru-RU" altLang="ru-RU" sz="2000" dirty="0"/>
              <a:t> почву, извлекает из нее минеральные элементы, дает корневой и наземный </a:t>
            </a:r>
            <a:r>
              <a:rPr lang="ru-RU" altLang="ru-RU" sz="2000" dirty="0" err="1"/>
              <a:t>опад</a:t>
            </a:r>
            <a:r>
              <a:rPr lang="ru-RU" altLang="ru-RU" sz="2000" dirty="0"/>
              <a:t> для превращения его в гумус; </a:t>
            </a:r>
            <a:endParaRPr lang="ru-RU" altLang="ru-RU" sz="2000" dirty="0" smtClean="0"/>
          </a:p>
        </p:txBody>
      </p:sp>
      <p:pic>
        <p:nvPicPr>
          <p:cNvPr id="1026" name="Picture 2" descr="http://zapoved-kursk.ru/assets/images/rasteniya/lug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7" y="1340768"/>
            <a:ext cx="503872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115888"/>
            <a:ext cx="7067550" cy="864840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/>
              <a:t>4. Животные организмы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5589240"/>
            <a:ext cx="7211144" cy="100841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/>
              <a:t>животные (включая микроорганизмы) в процессе жизнедеятельности ускоряет разложение и способствуют формированию гумуса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5664629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6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115888"/>
            <a:ext cx="7067550" cy="648816"/>
          </a:xfrm>
        </p:spPr>
        <p:txBody>
          <a:bodyPr/>
          <a:lstStyle/>
          <a:p>
            <a:r>
              <a:rPr lang="ru-RU" b="1" dirty="0" smtClean="0"/>
              <a:t>5. Рельеф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250" y="5589240"/>
            <a:ext cx="7067550" cy="100841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рельеф </a:t>
            </a:r>
            <a:r>
              <a:rPr lang="ru-RU" dirty="0"/>
              <a:t>распределяет влагу и тепло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2"/>
            <a:ext cx="6083829" cy="456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9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Почва\PochvaSl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147050" cy="720725"/>
          </a:xfrm>
        </p:spPr>
        <p:txBody>
          <a:bodyPr/>
          <a:lstStyle/>
          <a:p>
            <a:r>
              <a:rPr lang="ru-RU" altLang="ru-RU" sz="4800" b="1" dirty="0" smtClean="0">
                <a:solidFill>
                  <a:schemeClr val="bg1"/>
                </a:solidFill>
              </a:rPr>
              <a:t>6.</a:t>
            </a:r>
            <a:r>
              <a:rPr lang="en-US" altLang="ru-RU" sz="4800" b="1" dirty="0" smtClean="0">
                <a:solidFill>
                  <a:schemeClr val="bg1"/>
                </a:solidFill>
              </a:rPr>
              <a:t> </a:t>
            </a:r>
            <a:r>
              <a:rPr lang="ru-RU" altLang="ru-RU" sz="4800" b="1" dirty="0" smtClean="0">
                <a:solidFill>
                  <a:schemeClr val="bg1"/>
                </a:solidFill>
              </a:rPr>
              <a:t>Время</a:t>
            </a: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179512" y="5517232"/>
            <a:ext cx="8856983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1800" dirty="0"/>
              <a:t>За 100 лет образуется слой почвы не более 2 см. Существенно влияет на строение, свойства и состав почв геологический возраст территорий</a:t>
            </a:r>
            <a:endParaRPr lang="ru-RU" altLang="ru-RU" sz="1800" dirty="0" smtClean="0"/>
          </a:p>
        </p:txBody>
      </p:sp>
      <p:pic>
        <p:nvPicPr>
          <p:cNvPr id="3076" name="Picture 4" descr="http://zastavok.ru/main/life/13174369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41" y="1124744"/>
            <a:ext cx="675398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60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492" y="116632"/>
            <a:ext cx="7499176" cy="720824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sz="4000" b="1" dirty="0" smtClean="0"/>
              <a:t> 7. Почвенные и грунтовые воды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5517232"/>
            <a:ext cx="7067550" cy="86409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/>
              <a:t>Влияние почвенно-грунтовых вод на почвообразование определяется </a:t>
            </a:r>
            <a:r>
              <a:rPr lang="ru-RU" sz="1800" dirty="0"/>
              <a:t>водопроницаемостью почвенной толщи, зависящей главным образом от механического состава почвообразующих пород.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6146" name="Picture 2" descr="http://artscity.org/uploads/posts/2012-07-27/gruntovye-vody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576262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4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Почва\PochvaSl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647973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chemeClr val="bg1"/>
                </a:solidFill>
              </a:rPr>
              <a:t>8</a:t>
            </a:r>
            <a:r>
              <a:rPr lang="ru-RU" altLang="ru-RU" sz="4800" b="1" dirty="0" smtClean="0">
                <a:solidFill>
                  <a:schemeClr val="bg1"/>
                </a:solidFill>
              </a:rPr>
              <a:t>.</a:t>
            </a:r>
            <a:r>
              <a:rPr lang="en-US" altLang="ru-RU" sz="4800" b="1" dirty="0" smtClean="0">
                <a:solidFill>
                  <a:schemeClr val="bg1"/>
                </a:solidFill>
              </a:rPr>
              <a:t> </a:t>
            </a:r>
            <a:r>
              <a:rPr lang="ru-RU" altLang="ru-RU" sz="3800" b="1" dirty="0" smtClean="0">
                <a:solidFill>
                  <a:schemeClr val="bg1"/>
                </a:solidFill>
              </a:rPr>
              <a:t>Хозяйственная деятельность человека</a:t>
            </a: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143508" y="4869160"/>
            <a:ext cx="8856983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dirty="0"/>
              <a:t>Человек, обрабатывая почву, внося удобрения, мелиорируя, вырубая леса, направленно изменяет процесс почвообразования и свойства почв</a:t>
            </a:r>
            <a:endParaRPr lang="ru-RU" altLang="ru-RU" sz="2400" dirty="0" smtClean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9" t="-7743" r="1109" b="7743"/>
          <a:stretch/>
        </p:blipFill>
        <p:spPr bwMode="auto">
          <a:xfrm>
            <a:off x="-17905" y="1138750"/>
            <a:ext cx="4745078" cy="315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http://ecos.org.ua/wp-content/vyrubka-leso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183" y="1398770"/>
            <a:ext cx="4286250" cy="289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99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420888"/>
            <a:ext cx="7067550" cy="1143000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8049" y="4581128"/>
            <a:ext cx="7067550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Д/З-знать материал из презентации.</a:t>
            </a:r>
          </a:p>
          <a:p>
            <a:pPr marL="0" indent="0" algn="ctr">
              <a:buNone/>
            </a:pPr>
            <a:r>
              <a:rPr lang="ru-RU" sz="2400" dirty="0" smtClean="0"/>
              <a:t>Мои ,золотые, скучаю за </a:t>
            </a:r>
            <a:r>
              <a:rPr lang="ru-RU" sz="2400" err="1" smtClean="0"/>
              <a:t>вами</a:t>
            </a:r>
            <a:r>
              <a:rPr lang="ru-RU" sz="2400" smtClean="0"/>
              <a:t>. Надеюсь,что</a:t>
            </a:r>
            <a:r>
              <a:rPr lang="ru-RU" sz="2400" dirty="0" smtClean="0"/>
              <a:t> </a:t>
            </a:r>
            <a:r>
              <a:rPr lang="ru-RU" sz="2400" dirty="0" smtClean="0"/>
              <a:t>все живы-здоровы.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1149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500306"/>
            <a:ext cx="706755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250" y="5429264"/>
            <a:ext cx="7067550" cy="116838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Автор: Шабалина Е.</a:t>
            </a:r>
          </a:p>
          <a:p>
            <a:pPr>
              <a:buNone/>
            </a:pPr>
            <a:r>
              <a:rPr lang="ru-RU" dirty="0" smtClean="0"/>
              <a:t>Специально для </a:t>
            </a:r>
            <a:r>
              <a:rPr lang="en-US" dirty="0" smtClean="0"/>
              <a:t>http://pptgeo.3dn.ru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067550" cy="792832"/>
          </a:xfrm>
        </p:spPr>
        <p:txBody>
          <a:bodyPr/>
          <a:lstStyle/>
          <a:p>
            <a:r>
              <a:rPr lang="ru-RU" altLang="ru-RU" b="1" dirty="0" smtClean="0"/>
              <a:t>Характеристика почвы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619672" y="980729"/>
            <a:ext cx="7067550" cy="5847246"/>
          </a:xfrm>
        </p:spPr>
        <p:txBody>
          <a:bodyPr/>
          <a:lstStyle/>
          <a:p>
            <a:r>
              <a:rPr lang="ru-RU" altLang="ru-RU" sz="2000" dirty="0" smtClean="0"/>
              <a:t>Почва – это рыхлый, поверхностный слой земной коры, обладающий плодородием.</a:t>
            </a:r>
          </a:p>
          <a:p>
            <a:endParaRPr lang="ru-RU" altLang="ru-RU" sz="2000" dirty="0" smtClean="0"/>
          </a:p>
          <a:p>
            <a:r>
              <a:rPr lang="ru-RU" altLang="ru-RU" sz="2000" dirty="0" smtClean="0"/>
              <a:t>Почва - это особое природное тело, которое образуется  на поверхности Земли в результате взаимодействия живой и неживой природы.</a:t>
            </a:r>
          </a:p>
          <a:p>
            <a:endParaRPr lang="ru-RU" altLang="ru-RU" dirty="0" smtClean="0"/>
          </a:p>
        </p:txBody>
      </p:sp>
      <p:pic>
        <p:nvPicPr>
          <p:cNvPr id="4102" name="Picture 6" descr="http://kak.znate.ru/pars_docs/refs/22/21514/21514_html_m41d25cc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623" y="3043948"/>
            <a:ext cx="517207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Почва\PochvaSl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147050" cy="720725"/>
          </a:xfrm>
        </p:spPr>
        <p:txBody>
          <a:bodyPr/>
          <a:lstStyle/>
          <a:p>
            <a:r>
              <a:rPr lang="ru-RU" altLang="ru-RU" sz="4800" b="1" dirty="0" smtClean="0">
                <a:solidFill>
                  <a:schemeClr val="bg1"/>
                </a:solidFill>
              </a:rPr>
              <a:t>Свойства почвы</a:t>
            </a: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611659" y="1412776"/>
            <a:ext cx="7920682" cy="4752528"/>
          </a:xfrm>
        </p:spPr>
        <p:txBody>
          <a:bodyPr/>
          <a:lstStyle/>
          <a:p>
            <a:endParaRPr lang="ru-RU" altLang="ru-RU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996952"/>
            <a:ext cx="7992888" cy="12367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Воздухопроницаемость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- способность почвы пропускать через себя воздух.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581128"/>
            <a:ext cx="7992888" cy="1368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600" b="1" dirty="0" smtClean="0"/>
              <a:t>Водопроницаемость </a:t>
            </a:r>
          </a:p>
          <a:p>
            <a:pPr algn="ctr"/>
            <a:r>
              <a:rPr lang="ru-RU" altLang="ru-RU" b="1" dirty="0" smtClean="0"/>
              <a:t>— свойство почвы как пористого тела про­пускать воду.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196752"/>
            <a:ext cx="7992888" cy="151216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600" b="1" dirty="0" smtClean="0"/>
              <a:t>Плодородие почвы</a:t>
            </a:r>
          </a:p>
          <a:p>
            <a:pPr algn="ctr"/>
            <a:r>
              <a:rPr lang="ru-RU" altLang="ru-RU" b="1" dirty="0" smtClean="0"/>
              <a:t>— способность почвы удовлетворять потребность растений в элементах питания, влаги и воздуха, а также обеспечивать условия для их нормальной жизнедеятельности.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115888"/>
            <a:ext cx="7067550" cy="93684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/>
              <a:t>Состав почвы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250" y="1124744"/>
            <a:ext cx="7345238" cy="5616623"/>
          </a:xfrm>
        </p:spPr>
        <p:txBody>
          <a:bodyPr/>
          <a:lstStyle/>
          <a:p>
            <a:pPr algn="just"/>
            <a:r>
              <a:rPr lang="ru-RU" sz="2400" dirty="0" smtClean="0"/>
              <a:t>Почва состоит из различных твердых частиц, воздуха и воды. 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Чем больше пространство между частицами, тем более проницаемой для воздуха и воды является почва.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Твердые частицы являются основной почвенной массой и могут быть органического и неорганического происхождения: </a:t>
            </a:r>
            <a:r>
              <a:rPr lang="ru-RU" sz="2400" b="1" dirty="0" smtClean="0"/>
              <a:t>перегной, песок, глина, минеральные вещества, микроорганизмы, почвенный воздух.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595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115888"/>
            <a:ext cx="7417246" cy="1143000"/>
          </a:xfrm>
        </p:spPr>
        <p:txBody>
          <a:bodyPr/>
          <a:lstStyle/>
          <a:p>
            <a:r>
              <a:rPr lang="ru-RU" b="1" dirty="0" smtClean="0"/>
              <a:t>Механический состав почвы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268760"/>
            <a:ext cx="7668344" cy="5589240"/>
          </a:xfrm>
        </p:spPr>
        <p:txBody>
          <a:bodyPr/>
          <a:lstStyle/>
          <a:p>
            <a:pPr algn="ctr"/>
            <a:r>
              <a:rPr lang="ru-RU" sz="2800" dirty="0"/>
              <a:t>В зависимости от горной породы, на которой шло почвообразование, почвы делят по механическому составу на </a:t>
            </a:r>
            <a:r>
              <a:rPr lang="ru-RU" sz="2800" b="1" i="1" dirty="0">
                <a:solidFill>
                  <a:srgbClr val="FF0000"/>
                </a:solidFill>
              </a:rPr>
              <a:t>песчаные, супесчаные, суглинистые и глинистые</a:t>
            </a:r>
            <a:r>
              <a:rPr lang="ru-RU" sz="2800" dirty="0"/>
              <a:t>.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Суглинистые </a:t>
            </a:r>
            <a:r>
              <a:rPr lang="ru-RU" sz="2800" b="1" dirty="0"/>
              <a:t>и глинистые </a:t>
            </a:r>
            <a:r>
              <a:rPr lang="ru-RU" sz="2800" dirty="0"/>
              <a:t>почвы называют тяжёлыми почвами. Они легко </a:t>
            </a:r>
            <a:r>
              <a:rPr lang="ru-RU" sz="2800" dirty="0" smtClean="0"/>
              <a:t>заболачиваются</a:t>
            </a:r>
            <a:r>
              <a:rPr lang="ru-RU" sz="2800" dirty="0"/>
              <a:t>. В такие почвы необходимо вносить песок.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Лёгкие </a:t>
            </a:r>
            <a:r>
              <a:rPr lang="ru-RU" sz="2800" b="1" dirty="0"/>
              <a:t>почвы </a:t>
            </a:r>
            <a:r>
              <a:rPr lang="ru-RU" sz="2800" dirty="0"/>
              <a:t>– песчаные и супесчаные. Плохо удерживают влагу.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60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4800" b="1" dirty="0" smtClean="0"/>
              <a:t>Почвенный профиль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484313"/>
            <a:ext cx="4176464" cy="3651765"/>
          </a:xfrm>
        </p:spPr>
        <p:txBody>
          <a:bodyPr/>
          <a:lstStyle/>
          <a:p>
            <a:pPr algn="just"/>
            <a:r>
              <a:rPr lang="ru-RU" sz="2000" b="1" dirty="0" smtClean="0"/>
              <a:t>ПОЧВЕННЫЙ ПРОФИЛЬ </a:t>
            </a:r>
            <a:r>
              <a:rPr lang="ru-RU" sz="2000" dirty="0" smtClean="0"/>
              <a:t>— вертикальный разрез почвы от ее поверхности до материнской породы, где ясно прослеживаются сформировавшиеся в почвообразовательном процессе генетически взаимосвязанные почвенные горизонты и </a:t>
            </a:r>
            <a:r>
              <a:rPr lang="ru-RU" sz="2000" dirty="0" err="1" smtClean="0"/>
              <a:t>подгоризонты</a:t>
            </a:r>
            <a:r>
              <a:rPr lang="ru-RU" sz="2000" dirty="0" smtClean="0"/>
              <a:t>. </a:t>
            </a:r>
          </a:p>
          <a:p>
            <a:pPr algn="just"/>
            <a:endParaRPr lang="ru-RU" sz="1800" dirty="0"/>
          </a:p>
          <a:p>
            <a:pPr algn="just"/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5517232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Слоистая структура почвенного профиля возникает в результате перемещений продуктов органического и неорганического происхождения.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27182"/>
            <a:ext cx="2967980" cy="362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36096" y="4966801"/>
            <a:ext cx="36582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/>
              <a:t> Схема строения почвенного профиля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161980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5888"/>
            <a:ext cx="7668344" cy="1143000"/>
          </a:xfrm>
        </p:spPr>
        <p:txBody>
          <a:bodyPr/>
          <a:lstStyle/>
          <a:p>
            <a:r>
              <a:rPr lang="ru-RU" b="1" dirty="0" smtClean="0"/>
              <a:t>Почвенный профиль дерново-подзолистой почвы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28800"/>
            <a:ext cx="3528814" cy="5113337"/>
          </a:xfrm>
        </p:spPr>
        <p:txBody>
          <a:bodyPr/>
          <a:lstStyle/>
          <a:p>
            <a:r>
              <a:rPr lang="ru-RU" sz="1800" dirty="0" smtClean="0"/>
              <a:t>А0 — лесная подстилка </a:t>
            </a:r>
          </a:p>
          <a:p>
            <a:endParaRPr lang="ru-RU" sz="1800" dirty="0" smtClean="0"/>
          </a:p>
          <a:p>
            <a:r>
              <a:rPr lang="ru-RU" sz="1800" dirty="0" smtClean="0"/>
              <a:t>А — гумусовый горизонт</a:t>
            </a:r>
          </a:p>
          <a:p>
            <a:endParaRPr lang="ru-RU" sz="1800" dirty="0" smtClean="0"/>
          </a:p>
          <a:p>
            <a:r>
              <a:rPr lang="ru-RU" sz="1800" dirty="0" smtClean="0"/>
              <a:t>А2 — подзолистый горизонт вымывания</a:t>
            </a:r>
          </a:p>
          <a:p>
            <a:endParaRPr lang="ru-RU" sz="1800" dirty="0" smtClean="0"/>
          </a:p>
          <a:p>
            <a:r>
              <a:rPr lang="ru-RU" sz="1800" dirty="0" smtClean="0"/>
              <a:t>В — иллювиальный горизонт</a:t>
            </a:r>
          </a:p>
          <a:p>
            <a:pPr marL="0" indent="0">
              <a:buNone/>
            </a:pPr>
            <a:endParaRPr lang="ru-RU" sz="1800" dirty="0" smtClean="0"/>
          </a:p>
          <a:p>
            <a:r>
              <a:rPr lang="ru-RU" sz="1800" dirty="0" smtClean="0"/>
              <a:t>С — материнская порода</a:t>
            </a:r>
            <a:endParaRPr lang="ru-RU" sz="1800" dirty="0"/>
          </a:p>
        </p:txBody>
      </p:sp>
      <p:pic>
        <p:nvPicPr>
          <p:cNvPr id="10243" name="Picture 3" descr="K:\ProPowerPoint\Шаблоны\В работе\Почва\Prof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652" y="1556792"/>
            <a:ext cx="234315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Почва\PochvaSl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98475" y="-6031"/>
            <a:ext cx="8147050" cy="720725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Почвенные горизонты:</a:t>
            </a:r>
            <a:endParaRPr lang="ru-RU" altLang="ru-RU" sz="4800" b="1" dirty="0" smtClean="0">
              <a:solidFill>
                <a:schemeClr val="bg1"/>
              </a:solidFill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611659" y="1124744"/>
            <a:ext cx="7920682" cy="5040560"/>
          </a:xfrm>
        </p:spPr>
        <p:txBody>
          <a:bodyPr/>
          <a:lstStyle/>
          <a:p>
            <a:endParaRPr lang="ru-RU" altLang="ru-RU" b="1" dirty="0" smtClean="0"/>
          </a:p>
        </p:txBody>
      </p:sp>
      <p:pic>
        <p:nvPicPr>
          <p:cNvPr id="8194" name="Picture 2" descr="K:\ProPowerPoint\Шаблоны\В работе\Почва\Gorizon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08995"/>
            <a:ext cx="5715000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4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355160" cy="864096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ru-RU" sz="4800" b="1" dirty="0"/>
              <a:t>Факторы</a:t>
            </a:r>
            <a:r>
              <a:rPr lang="ru-RU" b="1" dirty="0"/>
              <a:t> почвообразования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124744"/>
            <a:ext cx="4680520" cy="54006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smtClean="0"/>
              <a:t>Основатель </a:t>
            </a:r>
            <a:r>
              <a:rPr lang="ru-RU" sz="1600" dirty="0"/>
              <a:t>русской школы почвоведения и географии </a:t>
            </a:r>
            <a:r>
              <a:rPr lang="ru-RU" sz="1600" dirty="0" smtClean="0"/>
              <a:t>почв </a:t>
            </a:r>
            <a:r>
              <a:rPr lang="ru-RU" sz="1600" dirty="0"/>
              <a:t>В.В. Докучаев выделял </a:t>
            </a:r>
            <a:r>
              <a:rPr lang="ru-RU" sz="1600" dirty="0" smtClean="0"/>
              <a:t>следующие факторы </a:t>
            </a:r>
            <a:r>
              <a:rPr lang="ru-RU" sz="1600" dirty="0"/>
              <a:t>почвообразования: </a:t>
            </a:r>
            <a:endParaRPr lang="ru-RU" sz="1600" dirty="0" smtClean="0"/>
          </a:p>
          <a:p>
            <a:pPr marL="0" indent="0">
              <a:buNone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1. Почвообразующая порода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2. Климат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3. Растения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4. Животные организмы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5. Рельеф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6. Время</a:t>
            </a:r>
            <a:r>
              <a:rPr lang="ru-RU" sz="2000" b="1" dirty="0">
                <a:solidFill>
                  <a:srgbClr val="C00000"/>
                </a:solidFill>
              </a:rPr>
              <a:t>.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В </a:t>
            </a:r>
            <a:r>
              <a:rPr lang="ru-RU" sz="1600" dirty="0"/>
              <a:t>настоящее время они пополнились еще двумя: </a:t>
            </a:r>
            <a:endParaRPr lang="ru-RU" sz="1600" dirty="0" smtClean="0"/>
          </a:p>
          <a:p>
            <a:pPr marL="0" indent="0"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7. Водами </a:t>
            </a:r>
            <a:r>
              <a:rPr lang="ru-RU" sz="2000" b="1" dirty="0">
                <a:solidFill>
                  <a:srgbClr val="0070C0"/>
                </a:solidFill>
              </a:rPr>
              <a:t>(почвенными и грунтовыми)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8. Хозяйственной </a:t>
            </a:r>
            <a:r>
              <a:rPr lang="ru-RU" sz="2000" b="1" dirty="0">
                <a:solidFill>
                  <a:srgbClr val="7030A0"/>
                </a:solidFill>
              </a:rPr>
              <a:t>деятельностью </a:t>
            </a:r>
            <a:r>
              <a:rPr lang="ru-RU" sz="2000" b="1" dirty="0" smtClean="0">
                <a:solidFill>
                  <a:srgbClr val="7030A0"/>
                </a:solidFill>
              </a:rPr>
              <a:t>человека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2592288" cy="336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4941168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Василий Васильевич </a:t>
            </a:r>
            <a:r>
              <a:rPr lang="ru-RU" b="1" i="1" dirty="0" smtClean="0"/>
              <a:t>Докучаев  (1846-1903)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9987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chvaGot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PochvaGot1</Template>
  <TotalTime>297</TotalTime>
  <Words>578</Words>
  <Application>Microsoft Office PowerPoint</Application>
  <PresentationFormat>Экран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PochvaGot1</vt:lpstr>
      <vt:lpstr>CОСТАВ И СВОЙСТВА ПОЧВЫ</vt:lpstr>
      <vt:lpstr>Характеристика почвы</vt:lpstr>
      <vt:lpstr>Свойства почвы</vt:lpstr>
      <vt:lpstr>Состав почвы</vt:lpstr>
      <vt:lpstr>Механический состав почвы</vt:lpstr>
      <vt:lpstr>Почвенный профиль</vt:lpstr>
      <vt:lpstr>Почвенный профиль дерново-подзолистой почвы</vt:lpstr>
      <vt:lpstr>Почвенные горизонты:</vt:lpstr>
      <vt:lpstr>Факторы почвообразования</vt:lpstr>
      <vt:lpstr>1. Почвообразующие породы</vt:lpstr>
      <vt:lpstr>2. Климат</vt:lpstr>
      <vt:lpstr>3. Растительность</vt:lpstr>
      <vt:lpstr>4. Животные организмы</vt:lpstr>
      <vt:lpstr>5. Рельеф</vt:lpstr>
      <vt:lpstr>6. Время</vt:lpstr>
      <vt:lpstr> 7. Почвенные и грунтовые воды</vt:lpstr>
      <vt:lpstr>8. Хозяйственная деятельность человека</vt:lpstr>
      <vt:lpstr>СПАСИБО ЗА ВНИМАНИЕ!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 и строение почвы. </dc:title>
  <dc:subject>Факторы почвообразования</dc:subject>
  <dc:creator>Шабалина Е.</dc:creator>
  <dc:description>http://pptgeo.3dn.ru - Презентации и шаблоны PowerPoint по географии и экологии. </dc:description>
  <cp:lastModifiedBy>Admin</cp:lastModifiedBy>
  <cp:revision>42</cp:revision>
  <dcterms:created xsi:type="dcterms:W3CDTF">2013-12-06T10:57:30Z</dcterms:created>
  <dcterms:modified xsi:type="dcterms:W3CDTF">2020-04-08T12:00:00Z</dcterms:modified>
</cp:coreProperties>
</file>