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9" r:id="rId3"/>
    <p:sldId id="257" r:id="rId4"/>
    <p:sldId id="260" r:id="rId5"/>
    <p:sldId id="261" r:id="rId6"/>
    <p:sldId id="262" r:id="rId7"/>
    <p:sldId id="263" r:id="rId8"/>
    <p:sldId id="264" r:id="rId9"/>
    <p:sldId id="265" r:id="rId10"/>
    <p:sldId id="268" r:id="rId11"/>
    <p:sldId id="266" r:id="rId12"/>
    <p:sldId id="267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F267F"/>
    <a:srgbClr val="FECB00"/>
    <a:srgbClr val="729F11"/>
    <a:srgbClr val="111E31"/>
    <a:srgbClr val="F7E8E1"/>
    <a:srgbClr val="F1FCFE"/>
    <a:srgbClr val="DBF6FE"/>
    <a:srgbClr val="6BC5C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>
        <p:scale>
          <a:sx n="83" d="100"/>
          <a:sy n="83" d="100"/>
        </p:scale>
        <p:origin x="-1020" y="30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7815E-F7B8-4E93-9F6C-89F6C3C8DBB8}" type="datetimeFigureOut">
              <a:rPr lang="en-US" smtClean="0"/>
              <a:t>4/9/2020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39142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7815E-F7B8-4E93-9F6C-89F6C3C8DBB8}" type="datetimeFigureOut">
              <a:rPr lang="en-US" smtClean="0"/>
              <a:t>4/9/2020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4943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7815E-F7B8-4E93-9F6C-89F6C3C8DBB8}" type="datetimeFigureOut">
              <a:rPr lang="en-US" smtClean="0"/>
              <a:t>4/9/2020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80024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7815E-F7B8-4E93-9F6C-89F6C3C8DBB8}" type="datetimeFigureOut">
              <a:rPr lang="en-US" smtClean="0"/>
              <a:t>4/9/2020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54643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7815E-F7B8-4E93-9F6C-89F6C3C8DBB8}" type="datetimeFigureOut">
              <a:rPr lang="en-US" smtClean="0"/>
              <a:t>4/9/2020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20767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7815E-F7B8-4E93-9F6C-89F6C3C8DBB8}" type="datetimeFigureOut">
              <a:rPr lang="en-US" smtClean="0"/>
              <a:t>4/9/2020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0743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7815E-F7B8-4E93-9F6C-89F6C3C8DBB8}" type="datetimeFigureOut">
              <a:rPr lang="en-US" smtClean="0"/>
              <a:t>4/9/2020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10971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7815E-F7B8-4E93-9F6C-89F6C3C8DBB8}" type="datetimeFigureOut">
              <a:rPr lang="en-US" smtClean="0"/>
              <a:t>4/9/2020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10732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7815E-F7B8-4E93-9F6C-89F6C3C8DBB8}" type="datetimeFigureOut">
              <a:rPr lang="en-US" smtClean="0"/>
              <a:t>4/9/2020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61370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7815E-F7B8-4E93-9F6C-89F6C3C8DBB8}" type="datetimeFigureOut">
              <a:rPr lang="en-US" smtClean="0"/>
              <a:t>4/9/2020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88783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7815E-F7B8-4E93-9F6C-89F6C3C8DBB8}" type="datetimeFigureOut">
              <a:rPr lang="en-US" smtClean="0"/>
              <a:t>4/9/2020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72765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E7815E-F7B8-4E93-9F6C-89F6C3C8DBB8}" type="datetimeFigureOut">
              <a:rPr lang="en-US" smtClean="0"/>
              <a:t>4/9/2020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837FF7-5919-41BF-8DD0-96FAEA1BD9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74596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171700" y="1580198"/>
            <a:ext cx="5015484" cy="238760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6F267F"/>
                </a:solidFill>
                <a:latin typeface="+mn-lt"/>
              </a:rPr>
              <a:t>Тема урока: Твой духовный мир</a:t>
            </a:r>
            <a:endParaRPr lang="en-US" b="1" dirty="0">
              <a:solidFill>
                <a:srgbClr val="6F267F"/>
              </a:solidFill>
              <a:latin typeface="+mn-lt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48840" y="4059238"/>
            <a:ext cx="4992624" cy="1655762"/>
          </a:xfrm>
        </p:spPr>
        <p:txBody>
          <a:bodyPr/>
          <a:lstStyle/>
          <a:p>
            <a:pPr algn="r"/>
            <a:endParaRPr lang="en-US" dirty="0">
              <a:solidFill>
                <a:srgbClr val="FECB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9436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ÐÐ°ÑÑÐ¸Ð½ÐºÐ¸ Ð¿Ð¾ Ð·Ð°Ð¿ÑÐ¾ÑÑ ÑÐµÐ±ÐµÐ½Ð¾Ðº Ð¾Ð±Ð»Ð¸Ð·ÑÐ²Ð°ÐµÑ Ð¿Ð°Ð»ÑÑÑ Ð·Ð° ÑÑÐ¾Ð»Ð¾Ð¼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" y="640081"/>
            <a:ext cx="3512585" cy="24917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ÐÐ°ÑÑÐ¸Ð½ÐºÐ¸ Ð¿Ð¾ Ð·Ð°Ð¿ÑÐ¾ÑÑ Ð½Ðµ ÑÑÑÑÐ¿Ð°ÑÑ Ð¼ÐµÑÑÐ¾ Ð² Ð¼ÐµÑÑÐ¾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1" b="-7112"/>
          <a:stretch/>
        </p:blipFill>
        <p:spPr bwMode="auto">
          <a:xfrm>
            <a:off x="5080052" y="274320"/>
            <a:ext cx="2792678" cy="35318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8" name="Picture 6" descr="ÐÐ°ÑÑÐ¸Ð½ÐºÐ¸ Ð¿Ð¾ Ð·Ð°Ð¿ÑÐ¾ÑÑ ÑÐµÐ±ÐµÐ½Ð¾Ðº Ð½Ðµ ÑÐ»ÑÑÐ°ÐµÑ ÑÑÐ°ÑÑÐµÐ³Ð¾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95" t="8394"/>
          <a:stretch/>
        </p:blipFill>
        <p:spPr bwMode="auto">
          <a:xfrm>
            <a:off x="491082" y="3806190"/>
            <a:ext cx="3501563" cy="2428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0" name="Picture 8" descr="ÐÐ°ÑÑÐ¸Ð½ÐºÐ¸ Ð¿Ð¾ Ð·Ð°Ð¿ÑÐ¾ÑÑ ÑÐ¾Ð´Ð¸ÑÐµÐ»Ð¸ Ð½Ðµ Ð¼Ð¾Ð³ÑÑ ÑÐ°Ð·Ð³Ð¾Ð²Ð°ÑÐ¸Ð²Ð°ÑÑ Ð² Ð½Ð°ÑÑÐ½Ð¸ÐºÐ°Ñ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0601" y="3953986"/>
            <a:ext cx="3315983" cy="21332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46077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3460432" y="2560319"/>
            <a:ext cx="4320540" cy="133731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ru-RU" sz="2800" dirty="0" smtClean="0"/>
              <a:t>Мой духовный мир </a:t>
            </a:r>
            <a:endParaRPr lang="ru-RU" sz="2800" dirty="0"/>
          </a:p>
        </p:txBody>
      </p:sp>
      <p:pic>
        <p:nvPicPr>
          <p:cNvPr id="6146" name="Picture 2" descr="ÐÐ°ÑÑÐ¸Ð½ÐºÐ¸ Ð¿Ð¾ Ð·Ð°Ð¿ÑÐ¾ÑÑ ÑÐ¾ÑÑÐ¾Ðº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5206" y="2684144"/>
            <a:ext cx="798194" cy="7981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Скругленный прямоугольник 4"/>
          <p:cNvSpPr/>
          <p:nvPr/>
        </p:nvSpPr>
        <p:spPr>
          <a:xfrm>
            <a:off x="2194560" y="628650"/>
            <a:ext cx="2148840" cy="674370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5741670" y="965835"/>
            <a:ext cx="2148840" cy="674370"/>
          </a:xfrm>
          <a:prstGeom prst="round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541020" y="2684144"/>
            <a:ext cx="2148840" cy="674370"/>
          </a:xfrm>
          <a:prstGeom prst="roundRect">
            <a:avLst/>
          </a:prstGeom>
          <a:ln w="3810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6233160" y="5002530"/>
            <a:ext cx="2148840" cy="674370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1710689" y="4522470"/>
            <a:ext cx="2148840" cy="674370"/>
          </a:xfrm>
          <a:prstGeom prst="round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1" name="Прямая со стрелкой 10"/>
          <p:cNvCxnSpPr>
            <a:endCxn id="4" idx="0"/>
          </p:cNvCxnSpPr>
          <p:nvPr/>
        </p:nvCxnSpPr>
        <p:spPr>
          <a:xfrm>
            <a:off x="3268980" y="1303020"/>
            <a:ext cx="2351722" cy="1257299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/>
          <p:nvPr/>
        </p:nvCxnSpPr>
        <p:spPr>
          <a:xfrm flipH="1">
            <a:off x="6046470" y="1640205"/>
            <a:ext cx="769620" cy="920114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>
            <a:endCxn id="4" idx="1"/>
          </p:cNvCxnSpPr>
          <p:nvPr/>
        </p:nvCxnSpPr>
        <p:spPr>
          <a:xfrm>
            <a:off x="2689860" y="3021329"/>
            <a:ext cx="770572" cy="207645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/>
          <p:nvPr/>
        </p:nvCxnSpPr>
        <p:spPr>
          <a:xfrm flipV="1">
            <a:off x="2689860" y="3897629"/>
            <a:ext cx="2465070" cy="624841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 стрелкой 19"/>
          <p:cNvCxnSpPr/>
          <p:nvPr/>
        </p:nvCxnSpPr>
        <p:spPr>
          <a:xfrm flipH="1" flipV="1">
            <a:off x="6233160" y="3897629"/>
            <a:ext cx="972979" cy="1104901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82301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 descr="ÐÐ°ÑÑÐ¸Ð½ÐºÐ¸ Ð¿Ð¾ Ð·Ð°Ð¿ÑÐ¾ÑÑ Ð´Ð¾ÑÐºÐ° ÑÐ¾ ÑÑÐ¸ÐºÐµÑÐ°Ð¼Ð¸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4060" y="4195287"/>
            <a:ext cx="3789940" cy="25255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Скругленная прямоугольная выноска 3"/>
          <p:cNvSpPr/>
          <p:nvPr/>
        </p:nvSpPr>
        <p:spPr>
          <a:xfrm>
            <a:off x="2148840" y="960120"/>
            <a:ext cx="4674870" cy="2251710"/>
          </a:xfrm>
          <a:prstGeom prst="wedgeRoundRectCallou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b="1" dirty="0">
                <a:solidFill>
                  <a:schemeClr val="accent5">
                    <a:lumMod val="50000"/>
                  </a:schemeClr>
                </a:solidFill>
              </a:rPr>
              <a:t>Благодаря этому уроку я понял…</a:t>
            </a:r>
            <a:endParaRPr lang="ru-RU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ru-RU" b="1" dirty="0">
                <a:solidFill>
                  <a:schemeClr val="accent5">
                    <a:lumMod val="50000"/>
                  </a:schemeClr>
                </a:solidFill>
              </a:rPr>
              <a:t>Для развития моего духовного мира необходимо…</a:t>
            </a:r>
            <a:endParaRPr lang="ru-RU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ru-RU" b="1" dirty="0">
                <a:solidFill>
                  <a:schemeClr val="accent5">
                    <a:lumMod val="50000"/>
                  </a:schemeClr>
                </a:solidFill>
              </a:rPr>
              <a:t>В течение месяца я планирую так обогатить свой духовный мир: </a:t>
            </a:r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</a:rPr>
              <a:t>…</a:t>
            </a:r>
          </a:p>
          <a:p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</a:rPr>
              <a:t>Д/З-уметь отвечать на вопросы </a:t>
            </a:r>
            <a:r>
              <a:rPr lang="ru-RU" b="1" dirty="0" err="1" smtClean="0">
                <a:solidFill>
                  <a:schemeClr val="accent5">
                    <a:lumMod val="50000"/>
                  </a:schemeClr>
                </a:solidFill>
              </a:rPr>
              <a:t>презентации,сообщение</a:t>
            </a:r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</a:rPr>
              <a:t> Мой </a:t>
            </a:r>
            <a:r>
              <a:rPr lang="ru-RU" b="1" smtClean="0">
                <a:solidFill>
                  <a:schemeClr val="accent5">
                    <a:lumMod val="50000"/>
                  </a:schemeClr>
                </a:solidFill>
              </a:rPr>
              <a:t>любимый музыкант</a:t>
            </a:r>
            <a:endParaRPr lang="ru-RU" dirty="0">
              <a:solidFill>
                <a:schemeClr val="accent5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3461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99032" y="170592"/>
            <a:ext cx="7552944" cy="896209"/>
          </a:xfrm>
        </p:spPr>
        <p:txBody>
          <a:bodyPr/>
          <a:lstStyle/>
          <a:p>
            <a:r>
              <a:rPr lang="ru-RU" b="1" dirty="0" smtClean="0">
                <a:solidFill>
                  <a:srgbClr val="6F267F"/>
                </a:solidFill>
              </a:rPr>
              <a:t>Цели урока:</a:t>
            </a:r>
            <a:endParaRPr lang="en-US" b="1" dirty="0">
              <a:solidFill>
                <a:srgbClr val="6F267F"/>
              </a:solidFill>
            </a:endParaRPr>
          </a:p>
        </p:txBody>
      </p:sp>
      <p:grpSp>
        <p:nvGrpSpPr>
          <p:cNvPr id="86" name="Group 7"/>
          <p:cNvGrpSpPr>
            <a:grpSpLocks/>
          </p:cNvGrpSpPr>
          <p:nvPr/>
        </p:nvGrpSpPr>
        <p:grpSpPr bwMode="auto">
          <a:xfrm>
            <a:off x="1973665" y="938193"/>
            <a:ext cx="2317750" cy="1236664"/>
            <a:chOff x="912" y="2072"/>
            <a:chExt cx="1460" cy="779"/>
          </a:xfrm>
        </p:grpSpPr>
        <p:sp>
          <p:nvSpPr>
            <p:cNvPr id="88" name="Rectangle 9"/>
            <p:cNvSpPr>
              <a:spLocks noChangeArrowheads="1"/>
            </p:cNvSpPr>
            <p:nvPr/>
          </p:nvSpPr>
          <p:spPr bwMode="gray">
            <a:xfrm rot="3419336">
              <a:off x="925" y="2536"/>
              <a:ext cx="302" cy="328"/>
            </a:xfrm>
            <a:prstGeom prst="rect">
              <a:avLst/>
            </a:prstGeom>
            <a:gradFill rotWithShape="1">
              <a:gsLst>
                <a:gs pos="0">
                  <a:srgbClr val="99CC00"/>
                </a:gs>
                <a:gs pos="100000">
                  <a:srgbClr val="99CC00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miter lim="800000"/>
              <a:headEnd/>
              <a:tailEnd/>
            </a:ln>
            <a:effectLst/>
            <a:scene3d>
              <a:camera prst="legacyPerspectiveFront">
                <a:rot lat="0" lon="1500000" rev="0"/>
              </a:camera>
              <a:lightRig rig="legacyFlat4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99CC00"/>
              </a:extrusion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89" name="Text Box 10"/>
            <p:cNvSpPr txBox="1">
              <a:spLocks noChangeArrowheads="1"/>
            </p:cNvSpPr>
            <p:nvPr/>
          </p:nvSpPr>
          <p:spPr bwMode="gray">
            <a:xfrm>
              <a:off x="2256" y="2072"/>
              <a:ext cx="116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/>
              <a:endParaRPr lang="en-US" sz="2400" dirty="0"/>
            </a:p>
          </p:txBody>
        </p:sp>
        <p:sp>
          <p:nvSpPr>
            <p:cNvPr id="90" name="Text Box 11"/>
            <p:cNvSpPr txBox="1">
              <a:spLocks noChangeArrowheads="1"/>
            </p:cNvSpPr>
            <p:nvPr/>
          </p:nvSpPr>
          <p:spPr bwMode="gray">
            <a:xfrm>
              <a:off x="969" y="2554"/>
              <a:ext cx="214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400" b="1" dirty="0"/>
                <a:t>1</a:t>
              </a:r>
            </a:p>
          </p:txBody>
        </p:sp>
      </p:grpSp>
      <p:grpSp>
        <p:nvGrpSpPr>
          <p:cNvPr id="91" name="Group 12"/>
          <p:cNvGrpSpPr>
            <a:grpSpLocks/>
          </p:cNvGrpSpPr>
          <p:nvPr/>
        </p:nvGrpSpPr>
        <p:grpSpPr bwMode="auto">
          <a:xfrm>
            <a:off x="2068079" y="4745867"/>
            <a:ext cx="1784350" cy="528638"/>
            <a:chOff x="1248" y="2640"/>
            <a:chExt cx="1124" cy="333"/>
          </a:xfrm>
        </p:grpSpPr>
        <p:sp>
          <p:nvSpPr>
            <p:cNvPr id="93" name="Rectangle 14"/>
            <p:cNvSpPr>
              <a:spLocks noChangeArrowheads="1"/>
            </p:cNvSpPr>
            <p:nvPr/>
          </p:nvSpPr>
          <p:spPr bwMode="gray">
            <a:xfrm rot="3419336">
              <a:off x="1261" y="2627"/>
              <a:ext cx="302" cy="328"/>
            </a:xfrm>
            <a:prstGeom prst="rect">
              <a:avLst/>
            </a:prstGeom>
            <a:gradFill rotWithShape="1">
              <a:gsLst>
                <a:gs pos="0">
                  <a:srgbClr val="006699"/>
                </a:gs>
                <a:gs pos="100000">
                  <a:srgbClr val="006699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miter lim="800000"/>
              <a:headEnd/>
              <a:tailEnd/>
            </a:ln>
            <a:effectLst/>
            <a:scene3d>
              <a:camera prst="legacyPerspectiveFront">
                <a:rot lat="0" lon="1500000" rev="0"/>
              </a:camera>
              <a:lightRig rig="legacyFlat4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006699"/>
              </a:extrusion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94" name="Text Box 15"/>
            <p:cNvSpPr txBox="1">
              <a:spLocks noChangeArrowheads="1"/>
            </p:cNvSpPr>
            <p:nvPr/>
          </p:nvSpPr>
          <p:spPr bwMode="gray">
            <a:xfrm>
              <a:off x="2256" y="2682"/>
              <a:ext cx="116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/>
              <a:endParaRPr lang="en-US" sz="2400" dirty="0"/>
            </a:p>
          </p:txBody>
        </p:sp>
        <p:sp>
          <p:nvSpPr>
            <p:cNvPr id="95" name="Text Box 16"/>
            <p:cNvSpPr txBox="1">
              <a:spLocks noChangeArrowheads="1"/>
            </p:cNvSpPr>
            <p:nvPr/>
          </p:nvSpPr>
          <p:spPr bwMode="gray">
            <a:xfrm>
              <a:off x="1296" y="2654"/>
              <a:ext cx="214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400" b="1"/>
                <a:t>2</a:t>
              </a:r>
            </a:p>
          </p:txBody>
        </p:sp>
      </p:grpSp>
      <p:sp>
        <p:nvSpPr>
          <p:cNvPr id="4" name="Прямоугольник 3"/>
          <p:cNvSpPr/>
          <p:nvPr/>
        </p:nvSpPr>
        <p:spPr>
          <a:xfrm>
            <a:off x="2807843" y="1490574"/>
            <a:ext cx="5958967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/>
              <a:t>способствовать</a:t>
            </a:r>
            <a:r>
              <a:rPr lang="ru-RU" sz="2400" b="1" dirty="0"/>
              <a:t> </a:t>
            </a:r>
            <a:r>
              <a:rPr lang="ru-RU" sz="2400" dirty="0"/>
              <a:t>осознанному восприятию своего внутреннего мира и его составляющих, пробуждению интереса к саморазвитию и самообразованию, пониманию того, что комфортное существование в обществе зависит от каждого человека и его стремления становиться лучше.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2807843" y="4633954"/>
            <a:ext cx="4572000" cy="193899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400" dirty="0"/>
              <a:t>продолжить формирование понятия «духовный мир человека», получить знание о составляющих духовного мира человека.</a:t>
            </a:r>
          </a:p>
        </p:txBody>
      </p:sp>
    </p:spTree>
    <p:extLst>
      <p:ext uri="{BB962C8B-B14F-4D97-AF65-F5344CB8AC3E}">
        <p14:creationId xmlns:p14="http://schemas.microsoft.com/office/powerpoint/2010/main" val="1301402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99032" y="170592"/>
            <a:ext cx="7552944" cy="896209"/>
          </a:xfrm>
        </p:spPr>
        <p:txBody>
          <a:bodyPr/>
          <a:lstStyle/>
          <a:p>
            <a:r>
              <a:rPr lang="ru-RU" b="1" dirty="0" smtClean="0">
                <a:solidFill>
                  <a:srgbClr val="6F267F"/>
                </a:solidFill>
              </a:rPr>
              <a:t>Задачи урока:</a:t>
            </a:r>
            <a:endParaRPr lang="en-US" b="1" dirty="0">
              <a:solidFill>
                <a:srgbClr val="6F267F"/>
              </a:solidFill>
            </a:endParaRPr>
          </a:p>
        </p:txBody>
      </p:sp>
      <p:grpSp>
        <p:nvGrpSpPr>
          <p:cNvPr id="81" name="Group 2"/>
          <p:cNvGrpSpPr>
            <a:grpSpLocks/>
          </p:cNvGrpSpPr>
          <p:nvPr/>
        </p:nvGrpSpPr>
        <p:grpSpPr bwMode="auto">
          <a:xfrm>
            <a:off x="2691384" y="4421298"/>
            <a:ext cx="5105400" cy="555625"/>
            <a:chOff x="1248" y="1440"/>
            <a:chExt cx="3216" cy="350"/>
          </a:xfrm>
        </p:grpSpPr>
        <p:sp>
          <p:nvSpPr>
            <p:cNvPr id="82" name="Line 3"/>
            <p:cNvSpPr>
              <a:spLocks noChangeShapeType="1"/>
            </p:cNvSpPr>
            <p:nvPr/>
          </p:nvSpPr>
          <p:spPr bwMode="gray">
            <a:xfrm>
              <a:off x="1440" y="1790"/>
              <a:ext cx="3024" cy="0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3" name="Rectangle 4"/>
            <p:cNvSpPr>
              <a:spLocks noChangeArrowheads="1"/>
            </p:cNvSpPr>
            <p:nvPr/>
          </p:nvSpPr>
          <p:spPr bwMode="gray">
            <a:xfrm rot="3419336">
              <a:off x="1261" y="1427"/>
              <a:ext cx="302" cy="328"/>
            </a:xfrm>
            <a:prstGeom prst="rect">
              <a:avLst/>
            </a:prstGeom>
            <a:gradFill rotWithShape="1">
              <a:gsLst>
                <a:gs pos="0">
                  <a:srgbClr val="FF7C80"/>
                </a:gs>
                <a:gs pos="100000">
                  <a:srgbClr val="FF7C80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miter lim="800000"/>
              <a:headEnd/>
              <a:tailEnd/>
            </a:ln>
            <a:effectLst/>
            <a:scene3d>
              <a:camera prst="legacyPerspectiveFront">
                <a:rot lat="0" lon="1500000" rev="0"/>
              </a:camera>
              <a:lightRig rig="legacyFlat4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FF7C80"/>
              </a:extrusion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84" name="Text Box 5"/>
            <p:cNvSpPr txBox="1">
              <a:spLocks noChangeArrowheads="1"/>
            </p:cNvSpPr>
            <p:nvPr/>
          </p:nvSpPr>
          <p:spPr bwMode="gray">
            <a:xfrm>
              <a:off x="2256" y="1482"/>
              <a:ext cx="116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/>
              <a:endParaRPr lang="en-US" sz="2400" dirty="0"/>
            </a:p>
          </p:txBody>
        </p:sp>
        <p:sp>
          <p:nvSpPr>
            <p:cNvPr id="85" name="Text Box 6"/>
            <p:cNvSpPr txBox="1">
              <a:spLocks noChangeArrowheads="1"/>
            </p:cNvSpPr>
            <p:nvPr/>
          </p:nvSpPr>
          <p:spPr bwMode="gray">
            <a:xfrm>
              <a:off x="1296" y="1454"/>
              <a:ext cx="214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400" b="1" dirty="0"/>
                <a:t>4</a:t>
              </a:r>
            </a:p>
          </p:txBody>
        </p:sp>
      </p:grpSp>
      <p:grpSp>
        <p:nvGrpSpPr>
          <p:cNvPr id="86" name="Group 7"/>
          <p:cNvGrpSpPr>
            <a:grpSpLocks/>
          </p:cNvGrpSpPr>
          <p:nvPr/>
        </p:nvGrpSpPr>
        <p:grpSpPr bwMode="auto">
          <a:xfrm>
            <a:off x="2691384" y="1679448"/>
            <a:ext cx="5105400" cy="555625"/>
            <a:chOff x="1248" y="2030"/>
            <a:chExt cx="3216" cy="350"/>
          </a:xfrm>
        </p:grpSpPr>
        <p:sp>
          <p:nvSpPr>
            <p:cNvPr id="87" name="Line 8"/>
            <p:cNvSpPr>
              <a:spLocks noChangeShapeType="1"/>
            </p:cNvSpPr>
            <p:nvPr/>
          </p:nvSpPr>
          <p:spPr bwMode="gray">
            <a:xfrm>
              <a:off x="1440" y="2380"/>
              <a:ext cx="3024" cy="0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8" name="Rectangle 9"/>
            <p:cNvSpPr>
              <a:spLocks noChangeArrowheads="1"/>
            </p:cNvSpPr>
            <p:nvPr/>
          </p:nvSpPr>
          <p:spPr bwMode="gray">
            <a:xfrm rot="3419336">
              <a:off x="1261" y="2017"/>
              <a:ext cx="302" cy="328"/>
            </a:xfrm>
            <a:prstGeom prst="rect">
              <a:avLst/>
            </a:prstGeom>
            <a:gradFill rotWithShape="1">
              <a:gsLst>
                <a:gs pos="0">
                  <a:srgbClr val="99CC00"/>
                </a:gs>
                <a:gs pos="100000">
                  <a:srgbClr val="99CC00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miter lim="800000"/>
              <a:headEnd/>
              <a:tailEnd/>
            </a:ln>
            <a:effectLst/>
            <a:scene3d>
              <a:camera prst="legacyPerspectiveFront">
                <a:rot lat="0" lon="1500000" rev="0"/>
              </a:camera>
              <a:lightRig rig="legacyFlat4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99CC00"/>
              </a:extrusion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89" name="Text Box 10"/>
            <p:cNvSpPr txBox="1">
              <a:spLocks noChangeArrowheads="1"/>
            </p:cNvSpPr>
            <p:nvPr/>
          </p:nvSpPr>
          <p:spPr bwMode="gray">
            <a:xfrm>
              <a:off x="2256" y="2072"/>
              <a:ext cx="116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/>
              <a:endParaRPr lang="en-US" sz="2400" dirty="0"/>
            </a:p>
          </p:txBody>
        </p:sp>
        <p:sp>
          <p:nvSpPr>
            <p:cNvPr id="90" name="Text Box 11"/>
            <p:cNvSpPr txBox="1">
              <a:spLocks noChangeArrowheads="1"/>
            </p:cNvSpPr>
            <p:nvPr/>
          </p:nvSpPr>
          <p:spPr bwMode="gray">
            <a:xfrm>
              <a:off x="1296" y="2044"/>
              <a:ext cx="214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400" b="1"/>
                <a:t>1</a:t>
              </a:r>
            </a:p>
          </p:txBody>
        </p:sp>
      </p:grpSp>
      <p:grpSp>
        <p:nvGrpSpPr>
          <p:cNvPr id="91" name="Group 12"/>
          <p:cNvGrpSpPr>
            <a:grpSpLocks/>
          </p:cNvGrpSpPr>
          <p:nvPr/>
        </p:nvGrpSpPr>
        <p:grpSpPr bwMode="auto">
          <a:xfrm>
            <a:off x="2691384" y="2517648"/>
            <a:ext cx="5105400" cy="555625"/>
            <a:chOff x="1248" y="2640"/>
            <a:chExt cx="3216" cy="350"/>
          </a:xfrm>
        </p:grpSpPr>
        <p:sp>
          <p:nvSpPr>
            <p:cNvPr id="92" name="Line 13"/>
            <p:cNvSpPr>
              <a:spLocks noChangeShapeType="1"/>
            </p:cNvSpPr>
            <p:nvPr/>
          </p:nvSpPr>
          <p:spPr bwMode="gray">
            <a:xfrm>
              <a:off x="1440" y="2990"/>
              <a:ext cx="3024" cy="0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3" name="Rectangle 14"/>
            <p:cNvSpPr>
              <a:spLocks noChangeArrowheads="1"/>
            </p:cNvSpPr>
            <p:nvPr/>
          </p:nvSpPr>
          <p:spPr bwMode="gray">
            <a:xfrm rot="3419336">
              <a:off x="1261" y="2627"/>
              <a:ext cx="302" cy="328"/>
            </a:xfrm>
            <a:prstGeom prst="rect">
              <a:avLst/>
            </a:prstGeom>
            <a:gradFill rotWithShape="1">
              <a:gsLst>
                <a:gs pos="0">
                  <a:srgbClr val="006699"/>
                </a:gs>
                <a:gs pos="100000">
                  <a:srgbClr val="006699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miter lim="800000"/>
              <a:headEnd/>
              <a:tailEnd/>
            </a:ln>
            <a:effectLst/>
            <a:scene3d>
              <a:camera prst="legacyPerspectiveFront">
                <a:rot lat="0" lon="1500000" rev="0"/>
              </a:camera>
              <a:lightRig rig="legacyFlat4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006699"/>
              </a:extrusion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94" name="Text Box 15"/>
            <p:cNvSpPr txBox="1">
              <a:spLocks noChangeArrowheads="1"/>
            </p:cNvSpPr>
            <p:nvPr/>
          </p:nvSpPr>
          <p:spPr bwMode="gray">
            <a:xfrm>
              <a:off x="2256" y="2682"/>
              <a:ext cx="116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/>
              <a:endParaRPr lang="en-US" sz="2400" dirty="0"/>
            </a:p>
          </p:txBody>
        </p:sp>
        <p:sp>
          <p:nvSpPr>
            <p:cNvPr id="95" name="Text Box 16"/>
            <p:cNvSpPr txBox="1">
              <a:spLocks noChangeArrowheads="1"/>
            </p:cNvSpPr>
            <p:nvPr/>
          </p:nvSpPr>
          <p:spPr bwMode="gray">
            <a:xfrm>
              <a:off x="1296" y="2654"/>
              <a:ext cx="214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400" b="1"/>
                <a:t>2</a:t>
              </a:r>
            </a:p>
          </p:txBody>
        </p:sp>
      </p:grpSp>
      <p:grpSp>
        <p:nvGrpSpPr>
          <p:cNvPr id="96" name="Group 17"/>
          <p:cNvGrpSpPr>
            <a:grpSpLocks/>
          </p:cNvGrpSpPr>
          <p:nvPr/>
        </p:nvGrpSpPr>
        <p:grpSpPr bwMode="auto">
          <a:xfrm>
            <a:off x="2691384" y="3355848"/>
            <a:ext cx="5105400" cy="555625"/>
            <a:chOff x="1248" y="3230"/>
            <a:chExt cx="3216" cy="350"/>
          </a:xfrm>
        </p:grpSpPr>
        <p:sp>
          <p:nvSpPr>
            <p:cNvPr id="97" name="Line 18"/>
            <p:cNvSpPr>
              <a:spLocks noChangeShapeType="1"/>
            </p:cNvSpPr>
            <p:nvPr/>
          </p:nvSpPr>
          <p:spPr bwMode="gray">
            <a:xfrm>
              <a:off x="1441" y="3579"/>
              <a:ext cx="3023" cy="1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8" name="Rectangle 19"/>
            <p:cNvSpPr>
              <a:spLocks noChangeArrowheads="1"/>
            </p:cNvSpPr>
            <p:nvPr/>
          </p:nvSpPr>
          <p:spPr bwMode="gray">
            <a:xfrm rot="3419336">
              <a:off x="1261" y="3217"/>
              <a:ext cx="302" cy="328"/>
            </a:xfrm>
            <a:prstGeom prst="rect">
              <a:avLst/>
            </a:prstGeom>
            <a:gradFill rotWithShape="1">
              <a:gsLst>
                <a:gs pos="0">
                  <a:srgbClr val="FF9933"/>
                </a:gs>
                <a:gs pos="100000">
                  <a:srgbClr val="FF9933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miter lim="800000"/>
              <a:headEnd/>
              <a:tailEnd/>
            </a:ln>
            <a:effectLst/>
            <a:scene3d>
              <a:camera prst="legacyPerspectiveFront">
                <a:rot lat="0" lon="1500000" rev="0"/>
              </a:camera>
              <a:lightRig rig="legacyFlat4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FF9933"/>
              </a:extrusion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99" name="Text Box 20"/>
            <p:cNvSpPr txBox="1">
              <a:spLocks noChangeArrowheads="1"/>
            </p:cNvSpPr>
            <p:nvPr/>
          </p:nvSpPr>
          <p:spPr bwMode="gray">
            <a:xfrm>
              <a:off x="2256" y="3272"/>
              <a:ext cx="116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/>
              <a:endParaRPr lang="en-US" sz="2400" dirty="0"/>
            </a:p>
          </p:txBody>
        </p:sp>
        <p:sp>
          <p:nvSpPr>
            <p:cNvPr id="100" name="Text Box 21"/>
            <p:cNvSpPr txBox="1">
              <a:spLocks noChangeArrowheads="1"/>
            </p:cNvSpPr>
            <p:nvPr/>
          </p:nvSpPr>
          <p:spPr bwMode="gray">
            <a:xfrm>
              <a:off x="1296" y="3244"/>
              <a:ext cx="214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400" b="1"/>
                <a:t>3</a:t>
              </a:r>
            </a:p>
          </p:txBody>
        </p:sp>
      </p:grpSp>
      <p:grpSp>
        <p:nvGrpSpPr>
          <p:cNvPr id="101" name="Group 22"/>
          <p:cNvGrpSpPr>
            <a:grpSpLocks/>
          </p:cNvGrpSpPr>
          <p:nvPr/>
        </p:nvGrpSpPr>
        <p:grpSpPr bwMode="auto">
          <a:xfrm>
            <a:off x="2822115" y="5305330"/>
            <a:ext cx="5105400" cy="555625"/>
            <a:chOff x="1248" y="3230"/>
            <a:chExt cx="3216" cy="350"/>
          </a:xfrm>
        </p:grpSpPr>
        <p:sp>
          <p:nvSpPr>
            <p:cNvPr id="102" name="Line 23"/>
            <p:cNvSpPr>
              <a:spLocks noChangeShapeType="1"/>
            </p:cNvSpPr>
            <p:nvPr/>
          </p:nvSpPr>
          <p:spPr bwMode="gray">
            <a:xfrm>
              <a:off x="1440" y="3580"/>
              <a:ext cx="3024" cy="0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" name="Rectangle 24"/>
            <p:cNvSpPr>
              <a:spLocks noChangeArrowheads="1"/>
            </p:cNvSpPr>
            <p:nvPr/>
          </p:nvSpPr>
          <p:spPr bwMode="gray">
            <a:xfrm rot="3419336">
              <a:off x="1261" y="3217"/>
              <a:ext cx="302" cy="328"/>
            </a:xfrm>
            <a:prstGeom prst="rect">
              <a:avLst/>
            </a:prstGeom>
            <a:gradFill rotWithShape="1">
              <a:gsLst>
                <a:gs pos="0">
                  <a:srgbClr val="990099"/>
                </a:gs>
                <a:gs pos="100000">
                  <a:srgbClr val="990099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miter lim="800000"/>
              <a:headEnd/>
              <a:tailEnd/>
            </a:ln>
            <a:effectLst/>
            <a:scene3d>
              <a:camera prst="legacyPerspectiveFront">
                <a:rot lat="0" lon="1500000" rev="0"/>
              </a:camera>
              <a:lightRig rig="legacyFlat4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990099"/>
              </a:extrusion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104" name="Text Box 25"/>
            <p:cNvSpPr txBox="1">
              <a:spLocks noChangeArrowheads="1"/>
            </p:cNvSpPr>
            <p:nvPr/>
          </p:nvSpPr>
          <p:spPr bwMode="gray">
            <a:xfrm>
              <a:off x="2256" y="3272"/>
              <a:ext cx="116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/>
              <a:endParaRPr lang="en-US" sz="2400" dirty="0"/>
            </a:p>
          </p:txBody>
        </p:sp>
        <p:sp>
          <p:nvSpPr>
            <p:cNvPr id="105" name="Text Box 26"/>
            <p:cNvSpPr txBox="1">
              <a:spLocks noChangeArrowheads="1"/>
            </p:cNvSpPr>
            <p:nvPr/>
          </p:nvSpPr>
          <p:spPr bwMode="gray">
            <a:xfrm>
              <a:off x="1296" y="3244"/>
              <a:ext cx="214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400" b="1"/>
                <a:t>5</a:t>
              </a:r>
            </a:p>
          </p:txBody>
        </p:sp>
      </p:grpSp>
      <p:sp>
        <p:nvSpPr>
          <p:cNvPr id="4" name="Прямоугольник 3"/>
          <p:cNvSpPr/>
          <p:nvPr/>
        </p:nvSpPr>
        <p:spPr>
          <a:xfrm>
            <a:off x="3520440" y="1561755"/>
            <a:ext cx="457200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pPr lvl="0"/>
            <a:r>
              <a:rPr lang="ru-RU" sz="2000" dirty="0"/>
              <a:t>Познакомить учащихся с основными понятиями урока;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3520440" y="2411382"/>
            <a:ext cx="524637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000" dirty="0"/>
              <a:t>Дать осознанное представление о составляющих духовного мира человека;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3520440" y="3225603"/>
            <a:ext cx="457200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000" dirty="0"/>
              <a:t>Показать значимость образования в развитии духовного мира человека;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3520440" y="4197600"/>
            <a:ext cx="457200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000" dirty="0" smtClean="0"/>
              <a:t>Показать значимость </a:t>
            </a:r>
            <a:r>
              <a:rPr lang="ru-RU" sz="2000" dirty="0"/>
              <a:t>книг в культурном обогащении человека;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3556254" y="5153069"/>
            <a:ext cx="457200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000" dirty="0"/>
              <a:t>Познакомить учащихся с культурой поведения в различных ситуациях.</a:t>
            </a:r>
          </a:p>
        </p:txBody>
      </p:sp>
    </p:spTree>
    <p:extLst>
      <p:ext uri="{BB962C8B-B14F-4D97-AF65-F5344CB8AC3E}">
        <p14:creationId xmlns:p14="http://schemas.microsoft.com/office/powerpoint/2010/main" val="4191663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99032" y="170592"/>
            <a:ext cx="7552944" cy="896209"/>
          </a:xfrm>
        </p:spPr>
        <p:txBody>
          <a:bodyPr/>
          <a:lstStyle/>
          <a:p>
            <a:r>
              <a:rPr lang="ru-RU" b="1" dirty="0" smtClean="0">
                <a:solidFill>
                  <a:srgbClr val="6F267F"/>
                </a:solidFill>
              </a:rPr>
              <a:t>План урока:</a:t>
            </a:r>
            <a:endParaRPr lang="en-US" b="1" dirty="0">
              <a:solidFill>
                <a:srgbClr val="6F267F"/>
              </a:solidFill>
            </a:endParaRPr>
          </a:p>
        </p:txBody>
      </p:sp>
      <p:grpSp>
        <p:nvGrpSpPr>
          <p:cNvPr id="81" name="Group 2"/>
          <p:cNvGrpSpPr>
            <a:grpSpLocks/>
          </p:cNvGrpSpPr>
          <p:nvPr/>
        </p:nvGrpSpPr>
        <p:grpSpPr bwMode="auto">
          <a:xfrm>
            <a:off x="2764282" y="4536345"/>
            <a:ext cx="5105400" cy="555625"/>
            <a:chOff x="1248" y="1440"/>
            <a:chExt cx="3216" cy="350"/>
          </a:xfrm>
        </p:grpSpPr>
        <p:sp>
          <p:nvSpPr>
            <p:cNvPr id="82" name="Line 3"/>
            <p:cNvSpPr>
              <a:spLocks noChangeShapeType="1"/>
            </p:cNvSpPr>
            <p:nvPr/>
          </p:nvSpPr>
          <p:spPr bwMode="gray">
            <a:xfrm>
              <a:off x="1440" y="1790"/>
              <a:ext cx="3024" cy="0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3" name="Rectangle 4"/>
            <p:cNvSpPr>
              <a:spLocks noChangeArrowheads="1"/>
            </p:cNvSpPr>
            <p:nvPr/>
          </p:nvSpPr>
          <p:spPr bwMode="gray">
            <a:xfrm rot="3419336">
              <a:off x="1261" y="1427"/>
              <a:ext cx="302" cy="328"/>
            </a:xfrm>
            <a:prstGeom prst="rect">
              <a:avLst/>
            </a:prstGeom>
            <a:gradFill rotWithShape="1">
              <a:gsLst>
                <a:gs pos="0">
                  <a:srgbClr val="FF7C80"/>
                </a:gs>
                <a:gs pos="100000">
                  <a:srgbClr val="FF7C80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miter lim="800000"/>
              <a:headEnd/>
              <a:tailEnd/>
            </a:ln>
            <a:effectLst/>
            <a:scene3d>
              <a:camera prst="legacyPerspectiveFront">
                <a:rot lat="0" lon="1500000" rev="0"/>
              </a:camera>
              <a:lightRig rig="legacyFlat4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FF7C80"/>
              </a:extrusion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84" name="Text Box 5"/>
            <p:cNvSpPr txBox="1">
              <a:spLocks noChangeArrowheads="1"/>
            </p:cNvSpPr>
            <p:nvPr/>
          </p:nvSpPr>
          <p:spPr bwMode="gray">
            <a:xfrm>
              <a:off x="2256" y="1482"/>
              <a:ext cx="116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/>
              <a:endParaRPr lang="en-US" sz="2400" dirty="0"/>
            </a:p>
          </p:txBody>
        </p:sp>
        <p:sp>
          <p:nvSpPr>
            <p:cNvPr id="85" name="Text Box 6"/>
            <p:cNvSpPr txBox="1">
              <a:spLocks noChangeArrowheads="1"/>
            </p:cNvSpPr>
            <p:nvPr/>
          </p:nvSpPr>
          <p:spPr bwMode="gray">
            <a:xfrm>
              <a:off x="1296" y="1454"/>
              <a:ext cx="214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400" b="1"/>
                <a:t>4</a:t>
              </a:r>
            </a:p>
          </p:txBody>
        </p:sp>
      </p:grpSp>
      <p:grpSp>
        <p:nvGrpSpPr>
          <p:cNvPr id="86" name="Group 7"/>
          <p:cNvGrpSpPr>
            <a:grpSpLocks/>
          </p:cNvGrpSpPr>
          <p:nvPr/>
        </p:nvGrpSpPr>
        <p:grpSpPr bwMode="auto">
          <a:xfrm>
            <a:off x="2691384" y="1679448"/>
            <a:ext cx="5105400" cy="555625"/>
            <a:chOff x="1248" y="2030"/>
            <a:chExt cx="3216" cy="350"/>
          </a:xfrm>
        </p:grpSpPr>
        <p:sp>
          <p:nvSpPr>
            <p:cNvPr id="87" name="Line 8"/>
            <p:cNvSpPr>
              <a:spLocks noChangeShapeType="1"/>
            </p:cNvSpPr>
            <p:nvPr/>
          </p:nvSpPr>
          <p:spPr bwMode="gray">
            <a:xfrm>
              <a:off x="1440" y="2380"/>
              <a:ext cx="3024" cy="0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8" name="Rectangle 9"/>
            <p:cNvSpPr>
              <a:spLocks noChangeArrowheads="1"/>
            </p:cNvSpPr>
            <p:nvPr/>
          </p:nvSpPr>
          <p:spPr bwMode="gray">
            <a:xfrm rot="3419336">
              <a:off x="1261" y="2017"/>
              <a:ext cx="302" cy="328"/>
            </a:xfrm>
            <a:prstGeom prst="rect">
              <a:avLst/>
            </a:prstGeom>
            <a:gradFill rotWithShape="1">
              <a:gsLst>
                <a:gs pos="0">
                  <a:srgbClr val="99CC00"/>
                </a:gs>
                <a:gs pos="100000">
                  <a:srgbClr val="99CC00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miter lim="800000"/>
              <a:headEnd/>
              <a:tailEnd/>
            </a:ln>
            <a:effectLst/>
            <a:scene3d>
              <a:camera prst="legacyPerspectiveFront">
                <a:rot lat="0" lon="1500000" rev="0"/>
              </a:camera>
              <a:lightRig rig="legacyFlat4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99CC00"/>
              </a:extrusion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89" name="Text Box 10"/>
            <p:cNvSpPr txBox="1">
              <a:spLocks noChangeArrowheads="1"/>
            </p:cNvSpPr>
            <p:nvPr/>
          </p:nvSpPr>
          <p:spPr bwMode="gray">
            <a:xfrm>
              <a:off x="2256" y="2072"/>
              <a:ext cx="116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/>
              <a:endParaRPr lang="en-US" sz="2400" dirty="0"/>
            </a:p>
          </p:txBody>
        </p:sp>
        <p:sp>
          <p:nvSpPr>
            <p:cNvPr id="90" name="Text Box 11"/>
            <p:cNvSpPr txBox="1">
              <a:spLocks noChangeArrowheads="1"/>
            </p:cNvSpPr>
            <p:nvPr/>
          </p:nvSpPr>
          <p:spPr bwMode="gray">
            <a:xfrm>
              <a:off x="1296" y="2044"/>
              <a:ext cx="214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400" b="1"/>
                <a:t>1</a:t>
              </a:r>
            </a:p>
          </p:txBody>
        </p:sp>
      </p:grpSp>
      <p:grpSp>
        <p:nvGrpSpPr>
          <p:cNvPr id="91" name="Group 12"/>
          <p:cNvGrpSpPr>
            <a:grpSpLocks/>
          </p:cNvGrpSpPr>
          <p:nvPr/>
        </p:nvGrpSpPr>
        <p:grpSpPr bwMode="auto">
          <a:xfrm>
            <a:off x="2691384" y="2517648"/>
            <a:ext cx="5105400" cy="555625"/>
            <a:chOff x="1248" y="2640"/>
            <a:chExt cx="3216" cy="350"/>
          </a:xfrm>
        </p:grpSpPr>
        <p:sp>
          <p:nvSpPr>
            <p:cNvPr id="92" name="Line 13"/>
            <p:cNvSpPr>
              <a:spLocks noChangeShapeType="1"/>
            </p:cNvSpPr>
            <p:nvPr/>
          </p:nvSpPr>
          <p:spPr bwMode="gray">
            <a:xfrm>
              <a:off x="1440" y="2990"/>
              <a:ext cx="3024" cy="0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3" name="Rectangle 14"/>
            <p:cNvSpPr>
              <a:spLocks noChangeArrowheads="1"/>
            </p:cNvSpPr>
            <p:nvPr/>
          </p:nvSpPr>
          <p:spPr bwMode="gray">
            <a:xfrm rot="3419336">
              <a:off x="1261" y="2627"/>
              <a:ext cx="302" cy="328"/>
            </a:xfrm>
            <a:prstGeom prst="rect">
              <a:avLst/>
            </a:prstGeom>
            <a:gradFill rotWithShape="1">
              <a:gsLst>
                <a:gs pos="0">
                  <a:srgbClr val="006699"/>
                </a:gs>
                <a:gs pos="100000">
                  <a:srgbClr val="006699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miter lim="800000"/>
              <a:headEnd/>
              <a:tailEnd/>
            </a:ln>
            <a:effectLst/>
            <a:scene3d>
              <a:camera prst="legacyPerspectiveFront">
                <a:rot lat="0" lon="1500000" rev="0"/>
              </a:camera>
              <a:lightRig rig="legacyFlat4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006699"/>
              </a:extrusion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94" name="Text Box 15"/>
            <p:cNvSpPr txBox="1">
              <a:spLocks noChangeArrowheads="1"/>
            </p:cNvSpPr>
            <p:nvPr/>
          </p:nvSpPr>
          <p:spPr bwMode="gray">
            <a:xfrm>
              <a:off x="2256" y="2682"/>
              <a:ext cx="116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/>
              <a:endParaRPr lang="en-US" sz="2400" dirty="0"/>
            </a:p>
          </p:txBody>
        </p:sp>
        <p:sp>
          <p:nvSpPr>
            <p:cNvPr id="95" name="Text Box 16"/>
            <p:cNvSpPr txBox="1">
              <a:spLocks noChangeArrowheads="1"/>
            </p:cNvSpPr>
            <p:nvPr/>
          </p:nvSpPr>
          <p:spPr bwMode="gray">
            <a:xfrm>
              <a:off x="1296" y="2654"/>
              <a:ext cx="214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400" b="1"/>
                <a:t>2</a:t>
              </a:r>
            </a:p>
          </p:txBody>
        </p:sp>
      </p:grpSp>
      <p:grpSp>
        <p:nvGrpSpPr>
          <p:cNvPr id="96" name="Group 17"/>
          <p:cNvGrpSpPr>
            <a:grpSpLocks/>
          </p:cNvGrpSpPr>
          <p:nvPr/>
        </p:nvGrpSpPr>
        <p:grpSpPr bwMode="auto">
          <a:xfrm>
            <a:off x="2689517" y="3513527"/>
            <a:ext cx="5663946" cy="555625"/>
            <a:chOff x="1248" y="3230"/>
            <a:chExt cx="3216" cy="350"/>
          </a:xfrm>
        </p:grpSpPr>
        <p:sp>
          <p:nvSpPr>
            <p:cNvPr id="97" name="Line 18"/>
            <p:cNvSpPr>
              <a:spLocks noChangeShapeType="1"/>
            </p:cNvSpPr>
            <p:nvPr/>
          </p:nvSpPr>
          <p:spPr bwMode="gray">
            <a:xfrm>
              <a:off x="1441" y="3579"/>
              <a:ext cx="3023" cy="1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8" name="Rectangle 19"/>
            <p:cNvSpPr>
              <a:spLocks noChangeArrowheads="1"/>
            </p:cNvSpPr>
            <p:nvPr/>
          </p:nvSpPr>
          <p:spPr bwMode="gray">
            <a:xfrm rot="3419336">
              <a:off x="1261" y="3217"/>
              <a:ext cx="302" cy="328"/>
            </a:xfrm>
            <a:prstGeom prst="rect">
              <a:avLst/>
            </a:prstGeom>
            <a:gradFill rotWithShape="1">
              <a:gsLst>
                <a:gs pos="0">
                  <a:srgbClr val="FF9933"/>
                </a:gs>
                <a:gs pos="100000">
                  <a:srgbClr val="FF9933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miter lim="800000"/>
              <a:headEnd/>
              <a:tailEnd/>
            </a:ln>
            <a:effectLst/>
            <a:scene3d>
              <a:camera prst="legacyPerspectiveFront">
                <a:rot lat="0" lon="1500000" rev="0"/>
              </a:camera>
              <a:lightRig rig="legacyFlat4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FF9933"/>
              </a:extrusion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99" name="Text Box 20"/>
            <p:cNvSpPr txBox="1">
              <a:spLocks noChangeArrowheads="1"/>
            </p:cNvSpPr>
            <p:nvPr/>
          </p:nvSpPr>
          <p:spPr bwMode="gray">
            <a:xfrm>
              <a:off x="2256" y="3272"/>
              <a:ext cx="116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/>
              <a:endParaRPr lang="en-US" sz="2400" dirty="0"/>
            </a:p>
          </p:txBody>
        </p:sp>
        <p:sp>
          <p:nvSpPr>
            <p:cNvPr id="100" name="Text Box 21"/>
            <p:cNvSpPr txBox="1">
              <a:spLocks noChangeArrowheads="1"/>
            </p:cNvSpPr>
            <p:nvPr/>
          </p:nvSpPr>
          <p:spPr bwMode="gray">
            <a:xfrm>
              <a:off x="1296" y="3244"/>
              <a:ext cx="214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400" b="1" dirty="0"/>
                <a:t>3</a:t>
              </a:r>
            </a:p>
          </p:txBody>
        </p:sp>
      </p:grpSp>
      <p:grpSp>
        <p:nvGrpSpPr>
          <p:cNvPr id="101" name="Group 22"/>
          <p:cNvGrpSpPr>
            <a:grpSpLocks/>
          </p:cNvGrpSpPr>
          <p:nvPr/>
        </p:nvGrpSpPr>
        <p:grpSpPr bwMode="auto">
          <a:xfrm>
            <a:off x="2765933" y="5530120"/>
            <a:ext cx="5105400" cy="555625"/>
            <a:chOff x="1248" y="3230"/>
            <a:chExt cx="3216" cy="350"/>
          </a:xfrm>
        </p:grpSpPr>
        <p:sp>
          <p:nvSpPr>
            <p:cNvPr id="102" name="Line 23"/>
            <p:cNvSpPr>
              <a:spLocks noChangeShapeType="1"/>
            </p:cNvSpPr>
            <p:nvPr/>
          </p:nvSpPr>
          <p:spPr bwMode="gray">
            <a:xfrm>
              <a:off x="1440" y="3580"/>
              <a:ext cx="3024" cy="0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" name="Rectangle 24"/>
            <p:cNvSpPr>
              <a:spLocks noChangeArrowheads="1"/>
            </p:cNvSpPr>
            <p:nvPr/>
          </p:nvSpPr>
          <p:spPr bwMode="gray">
            <a:xfrm rot="3419336">
              <a:off x="1261" y="3217"/>
              <a:ext cx="302" cy="328"/>
            </a:xfrm>
            <a:prstGeom prst="rect">
              <a:avLst/>
            </a:prstGeom>
            <a:gradFill rotWithShape="1">
              <a:gsLst>
                <a:gs pos="0">
                  <a:srgbClr val="990099"/>
                </a:gs>
                <a:gs pos="100000">
                  <a:srgbClr val="990099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miter lim="800000"/>
              <a:headEnd/>
              <a:tailEnd/>
            </a:ln>
            <a:effectLst/>
            <a:scene3d>
              <a:camera prst="legacyPerspectiveFront">
                <a:rot lat="0" lon="1500000" rev="0"/>
              </a:camera>
              <a:lightRig rig="legacyFlat4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990099"/>
              </a:extrusion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104" name="Text Box 25"/>
            <p:cNvSpPr txBox="1">
              <a:spLocks noChangeArrowheads="1"/>
            </p:cNvSpPr>
            <p:nvPr/>
          </p:nvSpPr>
          <p:spPr bwMode="gray">
            <a:xfrm>
              <a:off x="2256" y="3272"/>
              <a:ext cx="116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/>
              <a:endParaRPr lang="en-US" sz="2400" dirty="0"/>
            </a:p>
          </p:txBody>
        </p:sp>
        <p:sp>
          <p:nvSpPr>
            <p:cNvPr id="105" name="Text Box 26"/>
            <p:cNvSpPr txBox="1">
              <a:spLocks noChangeArrowheads="1"/>
            </p:cNvSpPr>
            <p:nvPr/>
          </p:nvSpPr>
          <p:spPr bwMode="gray">
            <a:xfrm>
              <a:off x="1296" y="3244"/>
              <a:ext cx="214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400" b="1"/>
                <a:t>5</a:t>
              </a:r>
            </a:p>
          </p:txBody>
        </p:sp>
      </p:grpSp>
      <p:sp>
        <p:nvSpPr>
          <p:cNvPr id="3" name="Прямоугольник 2"/>
          <p:cNvSpPr/>
          <p:nvPr/>
        </p:nvSpPr>
        <p:spPr>
          <a:xfrm>
            <a:off x="3495590" y="1635367"/>
            <a:ext cx="462677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2800" dirty="0"/>
              <a:t>Что значит «духовный мир»?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3594142" y="2526528"/>
            <a:ext cx="294375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/>
              <a:t>Твоя образованность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3495590" y="3238155"/>
            <a:ext cx="548839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/>
              <a:t>Книга и чтение – важная часть культуры человека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3660126" y="4460348"/>
            <a:ext cx="222246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/>
              <a:t>Твои </a:t>
            </a:r>
            <a:r>
              <a:rPr lang="ru-RU" sz="2400" dirty="0"/>
              <a:t>интересы</a:t>
            </a:r>
            <a:endParaRPr lang="ru-RU" sz="28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3707553" y="5539000"/>
            <a:ext cx="352365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/>
              <a:t>Твоя культура поведения </a:t>
            </a:r>
          </a:p>
        </p:txBody>
      </p:sp>
    </p:spTree>
    <p:extLst>
      <p:ext uri="{BB962C8B-B14F-4D97-AF65-F5344CB8AC3E}">
        <p14:creationId xmlns:p14="http://schemas.microsoft.com/office/powerpoint/2010/main" val="1190207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2954" y="732155"/>
            <a:ext cx="4634865" cy="2148205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Театр Музыкальной Комедии во время блокады Ленинграда</a:t>
            </a:r>
            <a:endParaRPr lang="ru-RU" dirty="0"/>
          </a:p>
        </p:txBody>
      </p:sp>
      <p:pic>
        <p:nvPicPr>
          <p:cNvPr id="1026" name="Picture 2" descr="https://pp.userapi.com/c846123/v846123102/15501c/TEsmcq4Im8o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2054" y="937896"/>
            <a:ext cx="2388933" cy="3588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pp.userapi.com/c846123/v846123102/155024/bmrKEjPurwo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050" y="3428999"/>
            <a:ext cx="5715000" cy="3200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906276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77390" y="342266"/>
            <a:ext cx="7166610" cy="1325563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ru-RU" sz="3200" b="1" dirty="0"/>
              <a:t>«Не хлебом единым жив человек»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17220" y="2211705"/>
            <a:ext cx="3966210" cy="4377690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 fontScale="92500"/>
          </a:bodyPr>
          <a:lstStyle/>
          <a:p>
            <a:r>
              <a:rPr lang="ru-RU" i="1" dirty="0"/>
              <a:t>Зелёным цветом обозначьте то, что вы считаете духовными ценностями, а красным - материальные</a:t>
            </a:r>
            <a:r>
              <a:rPr lang="ru-RU" i="1" dirty="0" smtClean="0"/>
              <a:t>.</a:t>
            </a:r>
            <a:endParaRPr lang="ru-RU" dirty="0"/>
          </a:p>
          <a:p>
            <a:r>
              <a:rPr lang="ru-RU" i="1" dirty="0" smtClean="0">
                <a:solidFill>
                  <a:srgbClr val="C00000"/>
                </a:solidFill>
              </a:rPr>
              <a:t>Все </a:t>
            </a:r>
            <a:r>
              <a:rPr lang="ru-RU" i="1" dirty="0">
                <a:solidFill>
                  <a:srgbClr val="C00000"/>
                </a:solidFill>
              </a:rPr>
              <a:t>мы знаем, что означает материально богатый человек, а что означает – духовно богатый человек?</a:t>
            </a:r>
            <a:endParaRPr lang="ru-RU" dirty="0">
              <a:solidFill>
                <a:srgbClr val="C00000"/>
              </a:solidFill>
            </a:endParaRPr>
          </a:p>
          <a:p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9890" y="2091690"/>
            <a:ext cx="4269810" cy="46177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58386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ÐÐ°ÑÑÐ¸Ð½ÐºÐ¸ Ð¿Ð¾ Ð·Ð°Ð¿ÑÐ¾ÑÑ Ð·Ð½Ð°Ð½Ð¸Ñ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7524" y="2377916"/>
            <a:ext cx="2469906" cy="16340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Скругленный прямоугольник 4"/>
          <p:cNvSpPr/>
          <p:nvPr/>
        </p:nvSpPr>
        <p:spPr>
          <a:xfrm>
            <a:off x="4251960" y="1106805"/>
            <a:ext cx="2498884" cy="85725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 smtClean="0"/>
              <a:t>Физкультура</a:t>
            </a:r>
            <a:endParaRPr lang="ru-RU" sz="2400" dirty="0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6541770" y="2212419"/>
            <a:ext cx="2498884" cy="857250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/>
              <a:t>Математика</a:t>
            </a:r>
            <a:endParaRPr lang="ru-RU" sz="2400" dirty="0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7086600" y="731520"/>
            <a:ext cx="1714024" cy="590550"/>
          </a:xfrm>
          <a:prstGeom prst="round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/>
              <a:t>ИЗО</a:t>
            </a:r>
            <a:endParaRPr lang="ru-RU" sz="2400" dirty="0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1538214" y="1964055"/>
            <a:ext cx="2099310" cy="85725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 smtClean="0"/>
              <a:t>Биология</a:t>
            </a:r>
            <a:endParaRPr lang="ru-RU" sz="2400" dirty="0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1359657" y="5606415"/>
            <a:ext cx="2498884" cy="857250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/>
              <a:t>География</a:t>
            </a:r>
            <a:endParaRPr lang="ru-RU" sz="2400" dirty="0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6541770" y="4095750"/>
            <a:ext cx="1832134" cy="762000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/>
              <a:t>История</a:t>
            </a:r>
            <a:endParaRPr lang="ru-RU" sz="2400" dirty="0"/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262377" y="3256359"/>
            <a:ext cx="2498884" cy="857250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 smtClean="0"/>
              <a:t>Русский язык</a:t>
            </a:r>
            <a:endParaRPr lang="ru-RU" sz="2400" dirty="0"/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3858541" y="4589145"/>
            <a:ext cx="1894321" cy="85725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 smtClean="0"/>
              <a:t>Музыка</a:t>
            </a:r>
            <a:endParaRPr lang="ru-RU" sz="2400" dirty="0"/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1511819" y="598170"/>
            <a:ext cx="2498884" cy="85725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 smtClean="0"/>
              <a:t>Технология</a:t>
            </a:r>
            <a:endParaRPr lang="ru-RU" sz="2400" dirty="0"/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6118860" y="5429250"/>
            <a:ext cx="2498884" cy="857250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 smtClean="0"/>
              <a:t>Литература</a:t>
            </a:r>
            <a:endParaRPr lang="ru-RU" sz="2400" dirty="0"/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811530" y="4429125"/>
            <a:ext cx="2498884" cy="8572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 smtClean="0"/>
              <a:t>Иностранный язык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1903460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1508759" y="4128250"/>
            <a:ext cx="3783330" cy="66294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i="1" dirty="0"/>
              <a:t>Хлеб питает </a:t>
            </a:r>
            <a:r>
              <a:rPr lang="ru-RU" sz="2400" i="1" dirty="0" smtClean="0"/>
              <a:t>тело,</a:t>
            </a:r>
            <a:endParaRPr lang="ru-RU" dirty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422909" y="5710832"/>
            <a:ext cx="3783330" cy="66294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i="1" dirty="0" smtClean="0"/>
              <a:t>а </a:t>
            </a:r>
            <a:r>
              <a:rPr lang="ru-RU" sz="2400" i="1" dirty="0"/>
              <a:t>в радость</a:t>
            </a:r>
            <a:r>
              <a:rPr lang="ru-RU" sz="2400" i="1" dirty="0" smtClean="0"/>
              <a:t>.</a:t>
            </a:r>
            <a:endParaRPr lang="ru-RU" sz="2400" dirty="0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422909" y="1397496"/>
            <a:ext cx="4074795" cy="973634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i="1" dirty="0" smtClean="0"/>
              <a:t>Хорошую </a:t>
            </a:r>
            <a:r>
              <a:rPr lang="ru-RU" sz="2400" i="1" dirty="0"/>
              <a:t>книгу читать не в тягость,</a:t>
            </a:r>
            <a:endParaRPr lang="ru-RU" sz="2400" dirty="0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4727257" y="4983985"/>
            <a:ext cx="4105275" cy="859334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i="1" dirty="0" smtClean="0"/>
              <a:t>а </a:t>
            </a:r>
            <a:r>
              <a:rPr lang="ru-RU" sz="2400" i="1" dirty="0"/>
              <a:t>за тридевять земель унесет.</a:t>
            </a:r>
            <a:endParaRPr lang="ru-RU" sz="2400" dirty="0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505776" y="2760613"/>
            <a:ext cx="3783330" cy="66294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i="1" dirty="0"/>
              <a:t>Книга не самолет, </a:t>
            </a:r>
            <a:endParaRPr lang="ru-RU" sz="2400" dirty="0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888230" y="793790"/>
            <a:ext cx="3783330" cy="66294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i="1" dirty="0"/>
              <a:t>а книга - разум</a:t>
            </a:r>
            <a:r>
              <a:rPr lang="ru-RU" sz="2800" i="1" dirty="0" smtClean="0"/>
              <a:t>.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33426966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5625 -0.01991 C 0.05573 -0.02176 0.05573 -0.02384 0.05486 -0.02523 C 0.05122 -0.03148 0.03473 -0.05254 0.02865 -0.05486 C 0.0158 -0.07199 -0.00295 -0.07893 -0.01389 -0.09977 C -0.01302 -0.11296 -0.0092 -0.13379 -0.0125 -0.14676 C -0.01336 -0.15 -0.01649 -0.15092 -0.01805 -0.15324 C -0.01979 -0.15602 -0.02031 -0.15926 -0.02205 -0.16204 C -0.0276 -0.17083 -0.02968 -0.16991 -0.03316 -0.17778 C -0.03975 -0.19236 -0.03941 -0.20926 -0.04392 -0.22477 C -0.04843 -0.23889 -0.05191 -0.2544 -0.05364 -0.26967 C -0.0533 -0.27546 -0.05312 -0.28125 -0.05243 -0.2868 C -0.05104 -0.29676 -0.04392 -0.30324 -0.03993 -0.31134 C -0.03802 -0.32083 -0.03871 -0.31551 -0.03871 -0.32639 " pathEditMode="relative" rAng="0" ptsTypes="ffffffffffffA">
                                      <p:cBhvr>
                                        <p:cTn id="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503" y="-1532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1.48148E-6 C 0.00643 -0.00347 0.01251 -0.00833 0.01858 -0.01296 C 0.02796 -0.01968 0.03872 -0.02292 0.04844 -0.02847 C 0.07553 -0.04445 0.03872 -0.02431 0.06233 -0.03958 C 0.07778 -0.04954 0.09428 -0.05741 0.10973 -0.06783 C 0.13316 -0.0838 0.15539 -0.10301 0.17848 -0.11945 C 0.18455 -0.12361 0.19115 -0.1257 0.19723 -0.12986 C 0.2066 -0.13658 0.2158 -0.14537 0.22483 -0.15301 C 0.23594 -0.16204 0.24671 -0.17639 0.2573 -0.18658 C 0.27032 -0.19954 0.28403 -0.20949 0.29723 -0.22222 C 0.30539 -0.22986 0.31112 -0.24121 0.3198 -0.24722 C 0.32674 -0.25741 0.33507 -0.26528 0.34219 -0.27546 C 0.35348 -0.29167 0.36355 -0.30926 0.37483 -0.32523 C 0.37987 -0.34028 0.37414 -0.32523 0.38108 -0.3375 C 0.38612 -0.34653 0.38907 -0.35671 0.3948 -0.36412 C 0.39827 -0.37477 0.40261 -0.38542 0.4073 -0.39445 C 0.40834 -0.39653 0.41007 -0.39792 0.41094 -0.39977 C 0.41494 -0.40857 0.41563 -0.41806 0.4198 -0.42639 C 0.42153 -0.43634 0.42501 -0.44537 0.42726 -0.45486 C 0.429 -0.47246 0.43369 -0.49144 0.43855 -0.5081 C 0.43976 -0.52292 0.44271 -0.53843 0.44601 -0.55255 C 0.44636 -0.5588 0.4474 -0.57986 0.44844 -0.58796 C 0.45018 -0.59908 0.44983 -0.58982 0.44983 -0.59514 " pathEditMode="relative" rAng="0" ptsTypes="ffffffffffffffffffffffA">
                                      <p:cBhvr>
                                        <p:cTn id="1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500" y="-2995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67362E-19 -3.33333E-6 C 0.01701 0.02431 0.00538 0.07732 0.0224 0.1 C 0.02361 0.10556 0.02448 0.11135 0.02621 0.11667 C 0.02778 0.1213 0.03125 0.1301 0.03125 0.1301 C 0.03246 0.1419 0.03576 0.15186 0.0375 0.16343 C 0.03837 0.16899 0.03993 0.1801 0.03993 0.1801 C 0.0408 0.2007 0.04253 0.21667 0.04496 0.23681 C 0.04531 0.23959 0.04566 0.24236 0.04618 0.24514 C 0.04687 0.24861 0.04861 0.2551 0.04861 0.2551 C 0.04826 0.26574 0.04809 0.27616 0.0474 0.28681 C 0.04722 0.29005 0.0467 0.29352 0.04618 0.29676 C 0.04549 0.30116 0.04375 0.30996 0.04375 0.30996 C 0.04253 0.34213 0.04149 0.35417 0.03611 0.38172 C 0.03455 0.39005 0.03333 0.39723 0.02865 0.40348 C 0.02535 0.41505 0.02396 0.42755 0.01996 0.43843 C 0.01823 0.45255 0.01962 0.44445 0.01615 0.45834 C 0.01528 0.46158 0.01371 0.46829 0.01371 0.46829 C 0.01441 0.47223 0.01615 0.47755 0.01615 0.48172 " pathEditMode="relative" ptsTypes="fffffffffffffffffA">
                                      <p:cBhvr>
                                        <p:cTn id="1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1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03070" y="365126"/>
            <a:ext cx="6812280" cy="1325563"/>
          </a:xfr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>
              <a:tabLst>
                <a:tab pos="2239963" algn="l"/>
              </a:tabLst>
            </a:pPr>
            <a:r>
              <a:rPr lang="ru-RU" sz="2400" i="1" dirty="0"/>
              <a:t>Представь, что у тебя есть два часа свободного времени. Как ты им распорядишься? Сколько времени потратишь</a:t>
            </a:r>
            <a:r>
              <a:rPr lang="ru-RU" sz="2400" b="1" i="1" dirty="0"/>
              <a:t>:</a:t>
            </a:r>
            <a:endParaRPr lang="ru-RU" sz="2400" dirty="0"/>
          </a:p>
        </p:txBody>
      </p:sp>
      <p:pic>
        <p:nvPicPr>
          <p:cNvPr id="4098" name="Picture 2" descr="ÐÐ°ÑÑÐ¸Ð½ÐºÐ¸ Ð¿Ð¾ Ð·Ð°Ð¿ÑÐ¾ÑÑ Ð´ÐµÐ»Ñ Ð²ÑÐµÐ¼Ñ Ð¿Ð¾ÑÐµÑÐµ ÑÐ°Ñ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9430" y="4912884"/>
            <a:ext cx="1692910" cy="1671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Скругленный прямоугольник 3"/>
          <p:cNvSpPr/>
          <p:nvPr/>
        </p:nvSpPr>
        <p:spPr>
          <a:xfrm>
            <a:off x="2080260" y="2148840"/>
            <a:ext cx="5829300" cy="265176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lvl="0"/>
            <a:r>
              <a:rPr lang="ru-RU" sz="2400" dirty="0"/>
              <a:t>На просмотр телевизора ________</a:t>
            </a:r>
          </a:p>
          <a:p>
            <a:pPr lvl="0"/>
            <a:r>
              <a:rPr lang="ru-RU" sz="2400" dirty="0"/>
              <a:t>Игру на компьютере________</a:t>
            </a:r>
          </a:p>
          <a:p>
            <a:pPr lvl="0"/>
            <a:r>
              <a:rPr lang="ru-RU" sz="2400" dirty="0"/>
              <a:t>Чтение книги_________</a:t>
            </a:r>
          </a:p>
          <a:p>
            <a:pPr lvl="0"/>
            <a:r>
              <a:rPr lang="ru-RU" sz="2400" dirty="0" err="1" smtClean="0"/>
              <a:t>Соц.сети</a:t>
            </a:r>
            <a:r>
              <a:rPr lang="ru-RU" sz="2400" dirty="0" smtClean="0"/>
              <a:t> и интернет_________</a:t>
            </a:r>
            <a:endParaRPr lang="ru-RU" sz="2400" dirty="0"/>
          </a:p>
          <a:p>
            <a:pPr lvl="0"/>
            <a:r>
              <a:rPr lang="ru-RU" sz="2400" dirty="0"/>
              <a:t>Прогулку и игры с друзьями _________</a:t>
            </a:r>
          </a:p>
        </p:txBody>
      </p:sp>
    </p:spTree>
    <p:extLst>
      <p:ext uri="{BB962C8B-B14F-4D97-AF65-F5344CB8AC3E}">
        <p14:creationId xmlns:p14="http://schemas.microsoft.com/office/powerpoint/2010/main" val="3520487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156</TotalTime>
  <Words>309</Words>
  <Application>Microsoft Office PowerPoint</Application>
  <PresentationFormat>Экран (4:3)</PresentationFormat>
  <Paragraphs>60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Office Theme</vt:lpstr>
      <vt:lpstr>Тема урока: Твой духовный мир</vt:lpstr>
      <vt:lpstr>Цели урока:</vt:lpstr>
      <vt:lpstr>Задачи урока:</vt:lpstr>
      <vt:lpstr>План урока:</vt:lpstr>
      <vt:lpstr>Театр Музыкальной Комедии во время блокады Ленинграда</vt:lpstr>
      <vt:lpstr>«Не хлебом единым жив человек»</vt:lpstr>
      <vt:lpstr>Презентация PowerPoint</vt:lpstr>
      <vt:lpstr>Презентация PowerPoint</vt:lpstr>
      <vt:lpstr>Представь, что у тебя есть два часа свободного времени. Как ты им распорядишься? Сколько времени потратишь: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Name of presentation</dc:title>
  <dc:creator>user</dc:creator>
  <cp:lastModifiedBy>Admin</cp:lastModifiedBy>
  <cp:revision>32</cp:revision>
  <dcterms:created xsi:type="dcterms:W3CDTF">2018-09-04T12:10:47Z</dcterms:created>
  <dcterms:modified xsi:type="dcterms:W3CDTF">2020-04-09T08:17:53Z</dcterms:modified>
</cp:coreProperties>
</file>