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4"/>
  </p:notesMasterIdLst>
  <p:sldIdLst>
    <p:sldId id="257" r:id="rId2"/>
    <p:sldId id="259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5" r:id="rId11"/>
    <p:sldId id="276" r:id="rId12"/>
    <p:sldId id="273" r:id="rId13"/>
    <p:sldId id="279" r:id="rId14"/>
    <p:sldId id="278" r:id="rId15"/>
    <p:sldId id="283" r:id="rId16"/>
    <p:sldId id="280" r:id="rId17"/>
    <p:sldId id="281" r:id="rId18"/>
    <p:sldId id="263" r:id="rId19"/>
    <p:sldId id="284" r:id="rId20"/>
    <p:sldId id="285" r:id="rId21"/>
    <p:sldId id="287" r:id="rId22"/>
    <p:sldId id="28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дежда Мамедова" initials="НМ" lastIdx="1" clrIdx="0">
    <p:extLst>
      <p:ext uri="{19B8F6BF-5375-455C-9EA6-DF929625EA0E}">
        <p15:presenceInfo xmlns:p15="http://schemas.microsoft.com/office/powerpoint/2012/main" userId="d075d0667bbd8de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commentAuthors" Target="commentAuthor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44423-BAA6-43C7-8410-1E4CBD319FB7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D5A85-ECA3-4016-ACAF-B26993E27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67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dirty="0"/>
              <a:t>Фон с сайта </a:t>
            </a:r>
            <a:r>
              <a:rPr lang="en-US" dirty="0"/>
              <a:t>www.fotoblog.by</a:t>
            </a:r>
            <a:r>
              <a:rPr lang="ru-RU" dirty="0"/>
              <a:t>/</a:t>
            </a:r>
          </a:p>
        </p:txBody>
      </p:sp>
      <p:sp>
        <p:nvSpPr>
          <p:cNvPr id="6041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CB46CC-41BD-4605-A6F0-C7F9A4C4B87A}" type="slidenum">
              <a:rPr lang="ru-RU" sz="1200">
                <a:latin typeface="Calibri" pitchFamily="34" charset="0"/>
              </a:rPr>
              <a:pPr algn="r"/>
              <a:t>21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/>
              <a:t>Фон с сайта </a:t>
            </a:r>
            <a:r>
              <a:rPr lang="en-US"/>
              <a:t>www.fotoblog.by</a:t>
            </a:r>
            <a:r>
              <a:rPr lang="ru-RU"/>
              <a:t>/</a:t>
            </a:r>
          </a:p>
        </p:txBody>
      </p:sp>
      <p:sp>
        <p:nvSpPr>
          <p:cNvPr id="6246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41B6A45-CCAB-4FC6-BA75-788CE823571D}" type="slidenum">
              <a:rPr lang="ru-RU" sz="1200">
                <a:latin typeface="Calibri" pitchFamily="34" charset="0"/>
              </a:rPr>
              <a:pPr algn="r"/>
              <a:t>22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1E85-B3AF-4338-94AA-3A4A069F8DA0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4B81069-07CF-4940-B85C-9247446B74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1E85-B3AF-4338-94AA-3A4A069F8DA0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1069-07CF-4940-B85C-9247446B74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1E85-B3AF-4338-94AA-3A4A069F8DA0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1069-07CF-4940-B85C-9247446B74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F5C12-AC4A-4BF6-9648-62D5370B6AB5}" type="datetimeFigureOut">
              <a:rPr lang="ru-RU"/>
              <a:pPr>
                <a:defRPr/>
              </a:pPr>
              <a:t>27.07.2020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40A07-A661-4F48-B2E0-F817390A5E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671195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1E85-B3AF-4338-94AA-3A4A069F8DA0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4B81069-07CF-4940-B85C-9247446B74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1E85-B3AF-4338-94AA-3A4A069F8DA0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1069-07CF-4940-B85C-9247446B74C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1E85-B3AF-4338-94AA-3A4A069F8DA0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1069-07CF-4940-B85C-9247446B74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1E85-B3AF-4338-94AA-3A4A069F8DA0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4B81069-07CF-4940-B85C-9247446B74C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1E85-B3AF-4338-94AA-3A4A069F8DA0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1069-07CF-4940-B85C-9247446B74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1E85-B3AF-4338-94AA-3A4A069F8DA0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1069-07CF-4940-B85C-9247446B74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1E85-B3AF-4338-94AA-3A4A069F8DA0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1069-07CF-4940-B85C-9247446B74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1E85-B3AF-4338-94AA-3A4A069F8DA0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1069-07CF-4940-B85C-9247446B74C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3.jpe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0A41E85-B3AF-4338-94AA-3A4A069F8DA0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4B81069-07CF-4940-B85C-9247446B74C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3.jpeg" /><Relationship Id="rId4" Type="http://schemas.openxmlformats.org/officeDocument/2006/relationships/image" Target="../media/image12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6.jpeg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8.jpeg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4.jpeg" /><Relationship Id="rId4" Type="http://schemas.openxmlformats.org/officeDocument/2006/relationships/image" Target="../media/image23.jpeg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 /><Relationship Id="rId13" Type="http://schemas.openxmlformats.org/officeDocument/2006/relationships/image" Target="../media/image34.jpeg" /><Relationship Id="rId3" Type="http://schemas.openxmlformats.org/officeDocument/2006/relationships/audio" Target="../media/audio1.wav" /><Relationship Id="rId7" Type="http://schemas.openxmlformats.org/officeDocument/2006/relationships/image" Target="../media/image28.jpeg" /><Relationship Id="rId12" Type="http://schemas.openxmlformats.org/officeDocument/2006/relationships/image" Target="../media/image33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7.jpeg" /><Relationship Id="rId11" Type="http://schemas.openxmlformats.org/officeDocument/2006/relationships/image" Target="../media/image32.jpeg" /><Relationship Id="rId5" Type="http://schemas.openxmlformats.org/officeDocument/2006/relationships/image" Target="../media/image26.jpeg" /><Relationship Id="rId10" Type="http://schemas.openxmlformats.org/officeDocument/2006/relationships/image" Target="../media/image31.jpeg" /><Relationship Id="rId4" Type="http://schemas.openxmlformats.org/officeDocument/2006/relationships/image" Target="../media/image25.jpeg" /><Relationship Id="rId9" Type="http://schemas.openxmlformats.org/officeDocument/2006/relationships/image" Target="../media/image30.jpe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5.png" /><Relationship Id="rId4" Type="http://schemas.openxmlformats.org/officeDocument/2006/relationships/image" Target="../media/image25.jpeg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8596" y="357165"/>
            <a:ext cx="6735692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zhitsaC" pitchFamily="34" charset="0"/>
              </a:rPr>
              <a:t>Крещение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285860"/>
            <a:ext cx="4000528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zhitsaC" pitchFamily="34" charset="0"/>
              </a:rPr>
              <a:t>Руси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0" y="5157788"/>
            <a:ext cx="468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zhitsa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2993" y="2557616"/>
            <a:ext cx="7786688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IzhitsaC" pitchFamily="34" charset="0"/>
              </a:rPr>
              <a:t>«Всякая душа да будет покорна высшим властям, ибо нет власти не от Бога; существующие же власти от Бога установлены. Посему противящиеся </a:t>
            </a:r>
          </a:p>
          <a:p>
            <a:pPr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IzhitsaC" pitchFamily="34" charset="0"/>
              </a:rPr>
              <a:t>власти противятся Божию  </a:t>
            </a:r>
          </a:p>
          <a:p>
            <a:pPr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IzhitsaC" pitchFamily="34" charset="0"/>
              </a:rPr>
              <a:t>установлению…»»   (Мф.3.8)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962DF06-F26E-1346-8675-36BADB3069B9}"/>
              </a:ext>
            </a:extLst>
          </p:cNvPr>
          <p:cNvSpPr/>
          <p:nvPr/>
        </p:nvSpPr>
        <p:spPr>
          <a:xfrm>
            <a:off x="94680" y="5157788"/>
            <a:ext cx="8712968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ln w="1905"/>
              <a:solidFill>
                <a:schemeClr val="tx2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IzhitsaC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5BC36D-36C2-FC4A-BDDA-98393F54FAF8}"/>
              </a:ext>
            </a:extLst>
          </p:cNvPr>
          <p:cNvSpPr txBox="1"/>
          <p:nvPr/>
        </p:nvSpPr>
        <p:spPr>
          <a:xfrm>
            <a:off x="3808644" y="3364596"/>
            <a:ext cx="3098347" cy="1390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B8C23D-D6CF-184A-9132-831D0D4B56DE}"/>
              </a:ext>
            </a:extLst>
          </p:cNvPr>
          <p:cNvSpPr txBox="1"/>
          <p:nvPr/>
        </p:nvSpPr>
        <p:spPr>
          <a:xfrm>
            <a:off x="4572000" y="5619452"/>
            <a:ext cx="45788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ru-RU" b="1" i="1">
                <a:ln w="1905"/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zhitsaC" pitchFamily="34" charset="0"/>
              </a:rPr>
              <a:t>Библиотекарь МБОУ «Золотополенская ОШ» Сорока Л.В</a:t>
            </a:r>
          </a:p>
        </p:txBody>
      </p:sp>
    </p:spTree>
    <p:extLst>
      <p:ext uri="{BB962C8B-B14F-4D97-AF65-F5344CB8AC3E}">
        <p14:creationId xmlns:p14="http://schemas.microsoft.com/office/powerpoint/2010/main" val="2302089218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latin typeface="+mn-lt"/>
              </a:rPr>
              <a:t>Религиозные реформы князя Владимира</a:t>
            </a:r>
            <a:r>
              <a:rPr lang="ru-RU" sz="3600" dirty="0">
                <a:latin typeface="Times New Roman" pitchFamily="18" charset="0"/>
              </a:rPr>
              <a:t>.</a:t>
            </a:r>
          </a:p>
        </p:txBody>
      </p:sp>
      <p:sp>
        <p:nvSpPr>
          <p:cNvPr id="39938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ru-RU" sz="2800" b="1" dirty="0"/>
              <a:t>Владимир провел две религиозные реформы: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b="1" dirty="0"/>
              <a:t>--- реформирование язычества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b="1" dirty="0"/>
              <a:t>---обращение к христианству.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b="1" dirty="0"/>
              <a:t>Первая сводилась к тому, что Владимир отобрал из огромного числа языческих богов несколько главных, среди которых выделялись Перун, покровитель княжеской дружины, а также божества южных восточнославянских областей.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b="1" dirty="0"/>
              <a:t>Вторая привела к принятию на Руси христианства.</a:t>
            </a:r>
          </a:p>
        </p:txBody>
      </p:sp>
    </p:spTree>
    <p:extLst>
      <p:ext uri="{BB962C8B-B14F-4D97-AF65-F5344CB8AC3E}">
        <p14:creationId xmlns:p14="http://schemas.microsoft.com/office/powerpoint/2010/main" val="921299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body" idx="4294967295"/>
          </p:nvPr>
        </p:nvSpPr>
        <p:spPr>
          <a:xfrm>
            <a:off x="0" y="1"/>
            <a:ext cx="9144000" cy="692695"/>
          </a:xfrm>
        </p:spPr>
        <p:txBody>
          <a:bodyPr>
            <a:normAutofit/>
          </a:bodyPr>
          <a:lstStyle/>
          <a:p>
            <a:pPr>
              <a:lnSpc>
                <a:spcPts val="1700"/>
              </a:lnSpc>
            </a:pPr>
            <a:endParaRPr lang="ru-RU" sz="2800" b="1" dirty="0"/>
          </a:p>
          <a:p>
            <a:pPr>
              <a:lnSpc>
                <a:spcPts val="1700"/>
              </a:lnSpc>
              <a:buFont typeface="Arial" charset="0"/>
              <a:buNone/>
            </a:pPr>
            <a:r>
              <a:rPr lang="ru-RU" sz="2800" b="1" dirty="0"/>
              <a:t>                  </a:t>
            </a:r>
            <a:r>
              <a:rPr lang="ru-RU" b="1" dirty="0"/>
              <a:t>Пантеон языческих богов</a:t>
            </a:r>
          </a:p>
        </p:txBody>
      </p:sp>
      <p:pic>
        <p:nvPicPr>
          <p:cNvPr id="40962" name="Picture 3" descr="Яри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808" y="3824931"/>
            <a:ext cx="2169086" cy="301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4" descr="Веле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908720"/>
            <a:ext cx="2664296" cy="369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5" descr="Небо и Земл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8184" y="4247240"/>
            <a:ext cx="19431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6" descr="Жив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12894" y="1124966"/>
            <a:ext cx="3987512" cy="295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2698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7.p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14282" y="142853"/>
            <a:ext cx="8715436" cy="6429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8313" y="144463"/>
            <a:ext cx="835818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Незабываемая красота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7590" y="4437112"/>
            <a:ext cx="4433124" cy="193899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«И пришли мы в Греческую землю, и ввели нас туда, где служат они Богу своему, и не знали — на небе или на земле мы… </a:t>
            </a:r>
            <a:endParaRPr lang="ru-RU" sz="2400" dirty="0">
              <a:latin typeface="+mn-lt"/>
            </a:endParaRPr>
          </a:p>
        </p:txBody>
      </p:sp>
      <p:pic>
        <p:nvPicPr>
          <p:cNvPr id="36868" name="Рисунок 8" descr="Карпущенко Валерий Николаевич 1958 Византийский прием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1875" y="1038290"/>
            <a:ext cx="3906589" cy="558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5" descr="stambul31София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715" y="1044721"/>
            <a:ext cx="4676130" cy="312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1665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58422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+mn-lt"/>
              </a:rPr>
              <a:t>Причины выбора князем Владимиром византийского христианства.</a:t>
            </a:r>
            <a:r>
              <a:rPr lang="ru-RU" sz="4000" dirty="0">
                <a:latin typeface="+mn-lt"/>
              </a:rPr>
              <a:t> </a:t>
            </a:r>
          </a:p>
        </p:txBody>
      </p:sp>
      <p:sp>
        <p:nvSpPr>
          <p:cNvPr id="44034" name="Rectangle 3"/>
          <p:cNvSpPr>
            <a:spLocks noGrp="1"/>
          </p:cNvSpPr>
          <p:nvPr>
            <p:ph idx="1"/>
          </p:nvPr>
        </p:nvSpPr>
        <p:spPr>
          <a:xfrm>
            <a:off x="395536" y="2132856"/>
            <a:ext cx="8507413" cy="424847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ru-RU" sz="2800" dirty="0"/>
              <a:t>Ведущее положение светской власти (</a:t>
            </a:r>
            <a:r>
              <a:rPr lang="ru-RU" sz="2800" dirty="0" err="1"/>
              <a:t>цезарепапизм</a:t>
            </a:r>
            <a:r>
              <a:rPr lang="ru-RU" sz="2800" dirty="0"/>
              <a:t>).</a:t>
            </a:r>
          </a:p>
          <a:p>
            <a:pPr>
              <a:lnSpc>
                <a:spcPct val="80000"/>
              </a:lnSpc>
            </a:pPr>
            <a:r>
              <a:rPr lang="ru-RU" sz="2800" dirty="0"/>
              <a:t>Православная служба велась на местных языках.</a:t>
            </a:r>
          </a:p>
          <a:p>
            <a:pPr>
              <a:lnSpc>
                <a:spcPct val="80000"/>
              </a:lnSpc>
            </a:pPr>
            <a:r>
              <a:rPr lang="ru-RU" sz="2800" dirty="0"/>
              <a:t>Утверждались моральные и нравственные нормы. </a:t>
            </a:r>
          </a:p>
          <a:p>
            <a:pPr>
              <a:lnSpc>
                <a:spcPct val="80000"/>
              </a:lnSpc>
            </a:pPr>
            <a:r>
              <a:rPr lang="ru-RU" sz="2800" dirty="0"/>
              <a:t>Отсутствие ограничений(нет запретов, обрезания).</a:t>
            </a:r>
          </a:p>
          <a:p>
            <a:pPr>
              <a:lnSpc>
                <a:spcPct val="80000"/>
              </a:lnSpc>
            </a:pPr>
            <a:r>
              <a:rPr lang="ru-RU" sz="2800" dirty="0"/>
              <a:t>Христианству присущи нравственные нормы,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800" dirty="0"/>
              <a:t>    укрепляющие семью и общество. Главное в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800" dirty="0"/>
              <a:t>    христианстве не богатство и власть, а совершенствование души.</a:t>
            </a:r>
          </a:p>
          <a:p>
            <a:pPr>
              <a:lnSpc>
                <a:spcPct val="80000"/>
              </a:lnSpc>
            </a:pPr>
            <a:r>
              <a:rPr lang="ru-RU" sz="2800" dirty="0"/>
              <a:t>Красота, этика и эстетика богослужений.</a:t>
            </a:r>
          </a:p>
          <a:p>
            <a:pPr>
              <a:lnSpc>
                <a:spcPct val="80000"/>
              </a:lnSpc>
            </a:pPr>
            <a:r>
              <a:rPr lang="ru-RU" sz="2800" dirty="0"/>
              <a:t>Исчерпание возможностей язычества.</a:t>
            </a:r>
          </a:p>
          <a:p>
            <a:pPr>
              <a:lnSpc>
                <a:spcPct val="80000"/>
              </a:lnSpc>
            </a:pPr>
            <a:r>
              <a:rPr lang="ru-RU" sz="2800" dirty="0"/>
              <a:t>Высокий уровень византийской культуры.</a:t>
            </a:r>
          </a:p>
          <a:p>
            <a:pPr>
              <a:lnSpc>
                <a:spcPct val="80000"/>
              </a:lnSpc>
            </a:pPr>
            <a:r>
              <a:rPr lang="ru-RU" sz="2800" dirty="0"/>
              <a:t>Расширение международных связей, торговли.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490942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Рисунок7.p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14282" y="142853"/>
            <a:ext cx="8715436" cy="6429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00113" y="179388"/>
            <a:ext cx="7572375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Выбор князя Владимира и бояр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951" y="4509120"/>
            <a:ext cx="4515899" cy="23083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/>
              <a:t>Владимира удивил грек своей проповедью о другом свете, о воскресении людей и о жизни вечной. Вспомнили бояре и о княгине Ольге: «Если бы плох был закон греческий, то не приняла бы его бабка твоя Ольга, а была она мудрейшей из всех людей».</a:t>
            </a:r>
            <a:endParaRPr lang="ru-RU" dirty="0"/>
          </a:p>
        </p:txBody>
      </p:sp>
      <p:pic>
        <p:nvPicPr>
          <p:cNvPr id="43012" name="Рисунок 7" descr="Крещение кн. Ольги. С.Кириллов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798513"/>
            <a:ext cx="4271962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4" descr="Иван ЭГГИНК (1787-1867). Великий князь Владимир выбирает веру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51" y="843726"/>
            <a:ext cx="4549049" cy="313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768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ChangeArrowheads="1"/>
          </p:cNvSpPr>
          <p:nvPr/>
        </p:nvSpPr>
        <p:spPr bwMode="auto">
          <a:xfrm>
            <a:off x="76200" y="160338"/>
            <a:ext cx="9005888" cy="66294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9156" name="Text Box 5"/>
          <p:cNvSpPr txBox="1">
            <a:spLocks noChangeArrowheads="1"/>
          </p:cNvSpPr>
          <p:nvPr/>
        </p:nvSpPr>
        <p:spPr bwMode="auto">
          <a:xfrm>
            <a:off x="1295400" y="228600"/>
            <a:ext cx="6781800" cy="396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ПРИНЯТИЕ ПРАВОСЛАВИЯ КИЕВСКОЙ РУСЬЮ</a:t>
            </a:r>
          </a:p>
        </p:txBody>
      </p:sp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6400800" y="3810000"/>
            <a:ext cx="2514600" cy="1111250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spAutoFit/>
            <a:flatTx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ru-RU" sz="1400">
                <a:latin typeface="Times New Roman" pitchFamily="18" charset="0"/>
              </a:rPr>
              <a:t>Великосветской верхушке импонировало подчинение церкви светской власти, возможность совершения богослужения на родном языке.</a:t>
            </a:r>
          </a:p>
        </p:txBody>
      </p:sp>
      <p:sp>
        <p:nvSpPr>
          <p:cNvPr id="49158" name="Text Box 7"/>
          <p:cNvSpPr txBox="1">
            <a:spLocks noChangeArrowheads="1"/>
          </p:cNvSpPr>
          <p:nvPr/>
        </p:nvSpPr>
        <p:spPr bwMode="auto">
          <a:xfrm>
            <a:off x="6400800" y="1946275"/>
            <a:ext cx="2514600" cy="1436688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spAutoFit/>
            <a:flatTx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ru-RU" sz="1400">
                <a:latin typeface="Times New Roman" pitchFamily="18" charset="0"/>
              </a:rPr>
              <a:t>Русь нуждалась в религии с единым, лишенным этнических различий Богом, свободным от родоплеменных традиций. Этим требованиям и соответствовал христианский Бог.</a:t>
            </a:r>
          </a:p>
        </p:txBody>
      </p:sp>
      <p:sp>
        <p:nvSpPr>
          <p:cNvPr id="49159" name="Text Box 8"/>
          <p:cNvSpPr txBox="1">
            <a:spLocks noChangeArrowheads="1"/>
          </p:cNvSpPr>
          <p:nvPr/>
        </p:nvSpPr>
        <p:spPr bwMode="auto">
          <a:xfrm>
            <a:off x="6400800" y="5267325"/>
            <a:ext cx="2514600" cy="771525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spAutoFit/>
            <a:flatTx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ru-RU" sz="1400">
                <a:latin typeface="Times New Roman" pitchFamily="18" charset="0"/>
              </a:rPr>
              <a:t>Введение новой религии соответствовало потребностям общественного прогресса.</a:t>
            </a:r>
          </a:p>
        </p:txBody>
      </p:sp>
      <p:sp>
        <p:nvSpPr>
          <p:cNvPr id="67593" name="AutoShape 9"/>
          <p:cNvSpPr>
            <a:spLocks noChangeArrowheads="1"/>
          </p:cNvSpPr>
          <p:nvPr/>
        </p:nvSpPr>
        <p:spPr bwMode="auto">
          <a:xfrm>
            <a:off x="3457575" y="2324100"/>
            <a:ext cx="2209800" cy="1905000"/>
          </a:xfrm>
          <a:prstGeom prst="hexagon">
            <a:avLst>
              <a:gd name="adj" fmla="val 29000"/>
              <a:gd name="vf" fmla="val 115470"/>
            </a:avLst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defRPr/>
            </a:pPr>
            <a:r>
              <a:rPr lang="ru-RU" sz="16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ПРИЧИНЫ </a:t>
            </a:r>
          </a:p>
          <a:p>
            <a:pPr algn="ctr" eaLnBrk="0" hangingPunct="0">
              <a:defRPr/>
            </a:pPr>
            <a:r>
              <a:rPr lang="ru-RU" sz="16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ВЫБОРА </a:t>
            </a:r>
          </a:p>
          <a:p>
            <a:pPr algn="ctr" eaLnBrk="0" hangingPunct="0">
              <a:defRPr/>
            </a:pPr>
            <a:r>
              <a:rPr lang="ru-RU" sz="16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ПРАВОСЛАВИЯ</a:t>
            </a:r>
          </a:p>
        </p:txBody>
      </p:sp>
      <p:sp>
        <p:nvSpPr>
          <p:cNvPr id="49161" name="AutoShape 10"/>
          <p:cNvSpPr>
            <a:spLocks noChangeArrowheads="1"/>
          </p:cNvSpPr>
          <p:nvPr/>
        </p:nvSpPr>
        <p:spPr bwMode="auto">
          <a:xfrm>
            <a:off x="3000375" y="3038475"/>
            <a:ext cx="381000" cy="5334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ru-RU"/>
          </a:p>
        </p:txBody>
      </p:sp>
      <p:sp>
        <p:nvSpPr>
          <p:cNvPr id="49162" name="AutoShape 11"/>
          <p:cNvSpPr>
            <a:spLocks noChangeArrowheads="1"/>
          </p:cNvSpPr>
          <p:nvPr/>
        </p:nvSpPr>
        <p:spPr bwMode="auto">
          <a:xfrm>
            <a:off x="5791200" y="2971800"/>
            <a:ext cx="333375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ru-RU"/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228600" y="1936750"/>
            <a:ext cx="2590800" cy="1628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spAutoFit/>
            <a:flatTx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Все древнеславянские боги скроены по племенным масштабам. Поэтому боги одних племен не имели никакого значения для других племен. Нужна была объединяющая идей единого бога.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49164" name="Text Box 13"/>
          <p:cNvSpPr txBox="1">
            <a:spLocks noChangeArrowheads="1"/>
          </p:cNvSpPr>
          <p:nvPr/>
        </p:nvSpPr>
        <p:spPr bwMode="auto">
          <a:xfrm>
            <a:off x="228600" y="4029075"/>
            <a:ext cx="2590800" cy="2012950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spAutoFit/>
            <a:flatTx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ru-RU" sz="1400">
                <a:latin typeface="Times New Roman" pitchFamily="18" charset="0"/>
              </a:rPr>
              <a:t>Киевская Русь имела более тесные торговые и культурные контакты с Византией и Западной Европой, где уже господствовало христианство. Для упрочения этих контактов необходима была общая с ними идейная платформа, т.к. в то время русичи считались «варварами».</a:t>
            </a:r>
          </a:p>
        </p:txBody>
      </p:sp>
      <p:sp>
        <p:nvSpPr>
          <p:cNvPr id="49166" name="AutoShape 15"/>
          <p:cNvSpPr>
            <a:spLocks noChangeArrowheads="1"/>
          </p:cNvSpPr>
          <p:nvPr/>
        </p:nvSpPr>
        <p:spPr bwMode="auto">
          <a:xfrm>
            <a:off x="1524000" y="1143000"/>
            <a:ext cx="64770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ru-RU"/>
          </a:p>
        </p:txBody>
      </p:sp>
      <p:sp>
        <p:nvSpPr>
          <p:cNvPr id="49167" name="AutoShape 16"/>
          <p:cNvSpPr>
            <a:spLocks noChangeArrowheads="1"/>
          </p:cNvSpPr>
          <p:nvPr/>
        </p:nvSpPr>
        <p:spPr bwMode="auto">
          <a:xfrm>
            <a:off x="3200400" y="4876800"/>
            <a:ext cx="28956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234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Содержимое 4" descr="EV6_2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620" y="1124744"/>
            <a:ext cx="3888580" cy="453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468313" y="404813"/>
            <a:ext cx="8012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4140200" y="981075"/>
            <a:ext cx="4608513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dirty="0"/>
              <a:t>В 988 году был предпринят поход Владимира на византийский </a:t>
            </a:r>
            <a:r>
              <a:rPr lang="ru-RU" sz="2200" dirty="0" err="1"/>
              <a:t>г.Корсунь</a:t>
            </a:r>
            <a:r>
              <a:rPr lang="ru-RU" sz="2200" dirty="0"/>
              <a:t> (Херсонес). После длительной осады город был взят войском Владимира. Византийским императорам Василию и Константину был поставлен ультиматум: или они выдают свою сестру Анну замуж за Киевского князя, или Владимир идёт войной на Византию. Однако императоры поставили Владимиру своё условие: чтобы жениться на византийской царевне Анне, он должен принять христианство.</a:t>
            </a:r>
            <a:endParaRPr lang="ru-RU" sz="2200" b="1" i="1" dirty="0"/>
          </a:p>
        </p:txBody>
      </p:sp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1116013" y="0"/>
            <a:ext cx="66246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latin typeface="Times New Roman" pitchFamily="18" charset="0"/>
              </a:rPr>
              <a:t>Крещение князя Владимира.</a:t>
            </a:r>
            <a:endParaRPr lang="ru-RU" sz="3600" i="1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433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Содержимое 3" descr="EV6_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496634"/>
            <a:ext cx="7776864" cy="624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692275" y="0"/>
            <a:ext cx="563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Крещение Руси 988 год</a:t>
            </a:r>
          </a:p>
        </p:txBody>
      </p:sp>
    </p:spTree>
    <p:extLst>
      <p:ext uri="{BB962C8B-B14F-4D97-AF65-F5344CB8AC3E}">
        <p14:creationId xmlns:p14="http://schemas.microsoft.com/office/powerpoint/2010/main" val="3689251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r>
              <a:rPr lang="ru-RU" sz="3200">
                <a:latin typeface="IzhitsaC"/>
              </a:rPr>
              <a:t>Значение религии для государства</a:t>
            </a:r>
          </a:p>
        </p:txBody>
      </p:sp>
      <p:sp>
        <p:nvSpPr>
          <p:cNvPr id="23554" name="Rectangle 3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3457054"/>
          </a:xfrm>
        </p:spPr>
        <p:txBody>
          <a:bodyPr>
            <a:normAutofit/>
          </a:bodyPr>
          <a:lstStyle/>
          <a:p>
            <a:r>
              <a:rPr lang="ru-RU" sz="2600" dirty="0"/>
              <a:t>Религия – важнейшая черта государственности как идеология.</a:t>
            </a:r>
          </a:p>
          <a:p>
            <a:r>
              <a:rPr lang="ru-RU" sz="2600" dirty="0"/>
              <a:t>Она должна отвечать требованиям государства и власти.</a:t>
            </a:r>
          </a:p>
          <a:p>
            <a:r>
              <a:rPr lang="ru-RU" sz="2600" dirty="0"/>
              <a:t>Если религия перестаёт отвечать современным требованиям государственной власти, то </a:t>
            </a:r>
            <a:r>
              <a:rPr lang="ru-RU" sz="2600" dirty="0" err="1"/>
              <a:t>проис</a:t>
            </a:r>
            <a:r>
              <a:rPr lang="ru-RU" sz="2600" dirty="0"/>
              <a:t>- ходит смена религиозных верований.</a:t>
            </a:r>
          </a:p>
        </p:txBody>
      </p:sp>
    </p:spTree>
    <p:extLst>
      <p:ext uri="{BB962C8B-B14F-4D97-AF65-F5344CB8AC3E}">
        <p14:creationId xmlns:p14="http://schemas.microsoft.com/office/powerpoint/2010/main" val="799687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206" y="836712"/>
            <a:ext cx="3759746" cy="366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Содержимое 7" descr="RG41_4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640" y="4749007"/>
            <a:ext cx="1368425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Рисунок 8" descr="RG41_20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112" y="4749007"/>
            <a:ext cx="1630363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Text Box 7"/>
          <p:cNvSpPr txBox="1">
            <a:spLocks noChangeArrowheads="1"/>
          </p:cNvSpPr>
          <p:nvPr/>
        </p:nvSpPr>
        <p:spPr bwMode="auto">
          <a:xfrm>
            <a:off x="1166813" y="207963"/>
            <a:ext cx="707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00FF"/>
                </a:solidFill>
                <a:latin typeface="Arial" charset="0"/>
              </a:rPr>
              <a:t>Распространение христианства на Руси</a:t>
            </a:r>
            <a:r>
              <a:rPr lang="ru-RU">
                <a:latin typeface="Arial" charset="0"/>
              </a:rPr>
              <a:t> </a:t>
            </a:r>
          </a:p>
        </p:txBody>
      </p:sp>
      <p:pic>
        <p:nvPicPr>
          <p:cNvPr id="54279" name="Picture 8" descr="После крещен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28643" y="1412776"/>
            <a:ext cx="4728837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0" name="Text Box 9"/>
          <p:cNvSpPr txBox="1">
            <a:spLocks noChangeArrowheads="1"/>
          </p:cNvSpPr>
          <p:nvPr/>
        </p:nvSpPr>
        <p:spPr bwMode="auto">
          <a:xfrm>
            <a:off x="3995936" y="6093296"/>
            <a:ext cx="282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 dirty="0">
                <a:latin typeface="Arial" charset="0"/>
              </a:rPr>
              <a:t>После крещения Руси.</a:t>
            </a:r>
          </a:p>
        </p:txBody>
      </p:sp>
    </p:spTree>
    <p:extLst>
      <p:ext uri="{BB962C8B-B14F-4D97-AF65-F5344CB8AC3E}">
        <p14:creationId xmlns:p14="http://schemas.microsoft.com/office/powerpoint/2010/main" val="1550562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08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IzhitsaC" pitchFamily="34" charset="0"/>
              </a:rPr>
              <a:t>Задачи урока: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785813"/>
            <a:ext cx="8229600" cy="5500687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1.Раскрыть прогрессивное значение принятия христианства на Руси и показать его сложный процесс.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2.Расширить представления о язычестве.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3.Оценить значение принятия христианства.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4.Формировать умения самостоятельной исследовательской работы и анализа информации.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5.Развивать познавательный интерес к истории Отечества.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6.Через символы привести учащихся к пониманию целостности важного исторического явления.</a:t>
            </a:r>
          </a:p>
        </p:txBody>
      </p:sp>
    </p:spTree>
    <p:extLst>
      <p:ext uri="{BB962C8B-B14F-4D97-AF65-F5344CB8AC3E}">
        <p14:creationId xmlns:p14="http://schemas.microsoft.com/office/powerpoint/2010/main" val="155370707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25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25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25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25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25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325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936625"/>
          </a:xfrm>
        </p:spPr>
        <p:txBody>
          <a:bodyPr>
            <a:normAutofit fontScale="90000"/>
          </a:bodyPr>
          <a:lstStyle/>
          <a:p>
            <a:r>
              <a:rPr lang="ru-RU" sz="3600" b="1" i="1">
                <a:latin typeface="Times New Roman" pitchFamily="18" charset="0"/>
              </a:rPr>
              <a:t>Историческое значение крещения Руси.</a:t>
            </a:r>
          </a:p>
        </p:txBody>
      </p:sp>
      <p:sp>
        <p:nvSpPr>
          <p:cNvPr id="55298" name="Rectangle 3"/>
          <p:cNvSpPr>
            <a:spLocks noGrp="1"/>
          </p:cNvSpPr>
          <p:nvPr>
            <p:ph idx="1"/>
          </p:nvPr>
        </p:nvSpPr>
        <p:spPr>
          <a:xfrm>
            <a:off x="395536" y="1700808"/>
            <a:ext cx="8496300" cy="45259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ru-RU" sz="2800" b="1" dirty="0"/>
              <a:t>Историческое значение этого времени заключалось в следующем: </a:t>
            </a:r>
          </a:p>
          <a:p>
            <a:pPr>
              <a:lnSpc>
                <a:spcPct val="80000"/>
              </a:lnSpc>
            </a:pPr>
            <a:r>
              <a:rPr lang="ru-RU" sz="2800" b="1" dirty="0"/>
              <a:t>приобщение славянского мира к ценностям христианства; </a:t>
            </a:r>
          </a:p>
          <a:p>
            <a:pPr>
              <a:lnSpc>
                <a:spcPct val="80000"/>
              </a:lnSpc>
            </a:pPr>
            <a:r>
              <a:rPr lang="ru-RU" sz="2800" b="1" dirty="0"/>
              <a:t>условие для  сотрудничества с христианскими государствами Европы;</a:t>
            </a:r>
          </a:p>
          <a:p>
            <a:pPr>
              <a:lnSpc>
                <a:spcPct val="80000"/>
              </a:lnSpc>
            </a:pPr>
            <a:r>
              <a:rPr lang="ru-RU" sz="2800" b="1" dirty="0"/>
              <a:t>формирование единой культурно-политической общности;</a:t>
            </a:r>
          </a:p>
          <a:p>
            <a:pPr>
              <a:lnSpc>
                <a:spcPct val="80000"/>
              </a:lnSpc>
            </a:pPr>
            <a:r>
              <a:rPr lang="ru-RU" sz="2800" b="1" dirty="0"/>
              <a:t>введение славянской письменности</a:t>
            </a:r>
          </a:p>
          <a:p>
            <a:pPr>
              <a:lnSpc>
                <a:spcPct val="80000"/>
              </a:lnSpc>
            </a:pPr>
            <a:r>
              <a:rPr lang="ru-RU" sz="2800" b="1" dirty="0"/>
              <a:t>появление каменной архитектуры, иконописи, фресковой живописи и др. культурных новшеств;</a:t>
            </a:r>
          </a:p>
          <a:p>
            <a:pPr>
              <a:lnSpc>
                <a:spcPct val="80000"/>
              </a:lnSpc>
            </a:pPr>
            <a:r>
              <a:rPr lang="ru-RU" sz="2800" b="1" dirty="0"/>
              <a:t>изменения в области брачно-семейных отношений;</a:t>
            </a:r>
          </a:p>
          <a:p>
            <a:pPr>
              <a:lnSpc>
                <a:spcPct val="80000"/>
              </a:lnSpc>
            </a:pPr>
            <a:r>
              <a:rPr lang="ru-RU" sz="2800" b="1" dirty="0"/>
              <a:t> вытеснение языческих обычаев новым христианским законом;</a:t>
            </a:r>
          </a:p>
          <a:p>
            <a:pPr>
              <a:lnSpc>
                <a:spcPct val="80000"/>
              </a:lnSpc>
            </a:pP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1190796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Рисунок 3" descr="Рисунок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рещение Руси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Прямоугольник 5"/>
          <p:cNvSpPr>
            <a:spLocks noChangeArrowheads="1"/>
          </p:cNvSpPr>
          <p:nvPr/>
        </p:nvSpPr>
        <p:spPr bwMode="auto">
          <a:xfrm>
            <a:off x="0" y="6488113"/>
            <a:ext cx="2457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alibri" pitchFamily="34" charset="0"/>
              </a:rPr>
              <a:t>Фреска Крещение Руси</a:t>
            </a:r>
          </a:p>
        </p:txBody>
      </p:sp>
      <p:pic>
        <p:nvPicPr>
          <p:cNvPr id="8" name="Рисунок 7" descr="Крещение Руси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Икона Крещение Руси в миссионерском православном приходе Йоханнесбурга</a:t>
            </a:r>
          </a:p>
        </p:txBody>
      </p:sp>
      <p:pic>
        <p:nvPicPr>
          <p:cNvPr id="10" name="Рисунок 9" descr="Крещение Руси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Крещение Руси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Крещение Руси. Современная фреска в церкви Параскевы Пятницы в Бутово</a:t>
            </a:r>
          </a:p>
        </p:txBody>
      </p:sp>
      <p:pic>
        <p:nvPicPr>
          <p:cNvPr id="13" name="Рисунок 12" descr="Крещение Руси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Крещение Руси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Крещение Руси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Крещение Руси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0" y="5643563"/>
            <a:ext cx="23574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2060"/>
                </a:solidFill>
                <a:latin typeface="Calibri" pitchFamily="34" charset="0"/>
              </a:rPr>
              <a:t>Крещение Руси Иконописец игумен Зинон</a:t>
            </a:r>
          </a:p>
        </p:txBody>
      </p:sp>
      <p:pic>
        <p:nvPicPr>
          <p:cNvPr id="18" name="Рисунок 17" descr="Крещение Руси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8767794"/>
      </p:ext>
    </p:extLst>
  </p:cSld>
  <p:clrMapOvr>
    <a:masterClrMapping/>
  </p:clrMapOvr>
  <p:transition spd="slow" advTm="67000">
    <p:plus/>
    <p:sndAc>
      <p:stSnd>
        <p:snd r:embed="rId3" name="SP000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5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3" presetClass="entr" presetSubtype="5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3" presetClass="entr" presetSubtype="5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000"/>
                            </p:stCondLst>
                            <p:childTnLst>
                              <p:par>
                                <p:cTn id="27" presetID="3" presetClass="entr" presetSubtype="5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000"/>
                            </p:stCondLst>
                            <p:childTnLst>
                              <p:par>
                                <p:cTn id="31" presetID="3" presetClass="entr" presetSubtype="5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6000"/>
                            </p:stCondLst>
                            <p:childTnLst>
                              <p:par>
                                <p:cTn id="35" presetID="3" presetClass="entr" presetSubtype="5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3000"/>
                            </p:stCondLst>
                            <p:childTnLst>
                              <p:par>
                                <p:cTn id="39" presetID="3" presetClass="entr" presetSubtype="5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5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0"/>
                            </p:stCondLst>
                            <p:childTnLst>
                              <p:par>
                                <p:cTn id="46" presetID="3" presetClass="entr" presetSubtype="5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Рисунок 3" descr="Рисунок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19-7- осмиконечный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79588" y="0"/>
            <a:ext cx="5584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6194565"/>
      </p:ext>
    </p:extLst>
  </p:cSld>
  <p:clrMapOvr>
    <a:masterClrMapping/>
  </p:clrMapOvr>
  <p:transition spd="slow" advTm="19000">
    <p:blinds dir="vert"/>
    <p:sndAc>
      <p:stSnd>
        <p:snd r:embed="rId3" name="zv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88" name="Group 10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868843619"/>
              </p:ext>
            </p:extLst>
          </p:nvPr>
        </p:nvGraphicFramePr>
        <p:xfrm>
          <a:off x="395288" y="765175"/>
          <a:ext cx="8229600" cy="5613084"/>
        </p:xfrm>
        <a:graphic>
          <a:graphicData uri="http://schemas.openxmlformats.org/drawingml/2006/table">
            <a:tbl>
              <a:tblPr/>
              <a:tblGrid>
                <a:gridCol w="201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3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Род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Верховное божество Неба и Земли, главенствующий над солнцем, водами, грозами.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Перун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повелитель Грома и Молний, покровитель воинов и военного искусства.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Купала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Божество лета, растительности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Ярило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Божество Солнца, олицетворение Весны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Велес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Божество - покровитель скота, богатства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Сварог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Властитель неба, повелитель дождей,туч.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Стрибог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Повелитель  ветров, бурь, ураганов.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Симаргл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Повелитель подземного царства, хозяин жизни и смерти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Мокошь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Покровительница женщин, рукоделия, торговли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>
          <a:xfrm>
            <a:off x="1943100" y="0"/>
            <a:ext cx="7200900" cy="765175"/>
          </a:xfrm>
        </p:spPr>
        <p:txBody>
          <a:bodyPr>
            <a:normAutofit fontScale="90000"/>
          </a:bodyPr>
          <a:lstStyle/>
          <a:p>
            <a:r>
              <a:rPr lang="ru-RU" sz="3600"/>
              <a:t>Характеристика славянских богов</a:t>
            </a:r>
          </a:p>
        </p:txBody>
      </p:sp>
    </p:spTree>
    <p:extLst>
      <p:ext uri="{BB962C8B-B14F-4D97-AF65-F5344CB8AC3E}">
        <p14:creationId xmlns:p14="http://schemas.microsoft.com/office/powerpoint/2010/main" val="3760036387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7164288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                 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Домовой</a:t>
            </a:r>
          </a:p>
        </p:txBody>
      </p:sp>
      <p:pic>
        <p:nvPicPr>
          <p:cNvPr id="27650" name="Picture 4" descr="домовой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784" y="906083"/>
            <a:ext cx="3657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0360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58825" y="0"/>
            <a:ext cx="8385175" cy="762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             Водяной</a:t>
            </a:r>
            <a:r>
              <a:rPr lang="ru-RU" sz="4000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</a:t>
            </a:r>
          </a:p>
        </p:txBody>
      </p:sp>
      <p:pic>
        <p:nvPicPr>
          <p:cNvPr id="28675" name="Picture 4" descr="водян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836712"/>
            <a:ext cx="4206101" cy="58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5622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2743200" y="990600"/>
            <a:ext cx="6400800" cy="56619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ЛЕШИЙ</a:t>
            </a:r>
          </a:p>
        </p:txBody>
      </p:sp>
      <p:pic>
        <p:nvPicPr>
          <p:cNvPr id="29699" name="Picture 4" descr="леш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744" y="116632"/>
            <a:ext cx="3744416" cy="6368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1946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131840" y="284181"/>
            <a:ext cx="2520057" cy="4048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</a:t>
            </a: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Перун</a:t>
            </a:r>
          </a:p>
        </p:txBody>
      </p:sp>
      <p:pic>
        <p:nvPicPr>
          <p:cNvPr id="2" name="Picture 4" descr="перу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760" y="688994"/>
            <a:ext cx="4088864" cy="611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8757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123728" y="0"/>
            <a:ext cx="4032448" cy="76517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sz="4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Велес</a:t>
            </a:r>
          </a:p>
        </p:txBody>
      </p:sp>
      <p:pic>
        <p:nvPicPr>
          <p:cNvPr id="31746" name="Picture 4" descr="велес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712" y="692696"/>
            <a:ext cx="5253286" cy="589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8470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r>
              <a:rPr lang="ru-RU" sz="3200" b="1" i="1">
                <a:latin typeface="Times New Roman" pitchFamily="18" charset="0"/>
              </a:rPr>
              <a:t>Образы славянских богов и духов.</a:t>
            </a:r>
          </a:p>
        </p:txBody>
      </p:sp>
      <p:sp>
        <p:nvSpPr>
          <p:cNvPr id="32770" name="Rectangle 7"/>
          <p:cNvSpPr>
            <a:spLocks noGrp="1"/>
          </p:cNvSpPr>
          <p:nvPr>
            <p:ph sz="half" idx="1"/>
          </p:nvPr>
        </p:nvSpPr>
        <p:spPr>
          <a:xfrm>
            <a:off x="0" y="836613"/>
            <a:ext cx="6516688" cy="4752975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ru-RU" sz="3200"/>
              <a:t>ВЫВОД:</a:t>
            </a:r>
          </a:p>
          <a:p>
            <a:pPr>
              <a:buFont typeface="Arial" charset="0"/>
              <a:buNone/>
            </a:pPr>
            <a:r>
              <a:rPr lang="ru-RU" sz="3200"/>
              <a:t>Образы славянских богов</a:t>
            </a:r>
          </a:p>
          <a:p>
            <a:pPr>
              <a:buFont typeface="Arial" charset="0"/>
              <a:buNone/>
            </a:pPr>
            <a:r>
              <a:rPr lang="ru-RU" sz="3200"/>
              <a:t>не получили определённости, </a:t>
            </a:r>
          </a:p>
          <a:p>
            <a:pPr>
              <a:buFont typeface="Arial" charset="0"/>
              <a:buNone/>
            </a:pPr>
            <a:r>
              <a:rPr lang="ru-RU" sz="3200"/>
              <a:t>как в древнегреческой и </a:t>
            </a:r>
          </a:p>
          <a:p>
            <a:pPr>
              <a:buFont typeface="Arial" charset="0"/>
              <a:buNone/>
            </a:pPr>
            <a:r>
              <a:rPr lang="ru-RU" sz="3200"/>
              <a:t>древнеримской мифологии.</a:t>
            </a:r>
          </a:p>
          <a:p>
            <a:pPr>
              <a:buFont typeface="Arial" charset="0"/>
              <a:buNone/>
            </a:pPr>
            <a:r>
              <a:rPr lang="ru-RU" sz="3200"/>
              <a:t>Разнообразие божеств не позволяло</a:t>
            </a:r>
          </a:p>
          <a:p>
            <a:pPr>
              <a:buFont typeface="Arial" charset="0"/>
              <a:buNone/>
            </a:pPr>
            <a:r>
              <a:rPr lang="ru-RU" sz="3200"/>
              <a:t>великому князю полностью</a:t>
            </a:r>
          </a:p>
          <a:p>
            <a:pPr>
              <a:buFont typeface="Arial" charset="0"/>
              <a:buNone/>
            </a:pPr>
            <a:r>
              <a:rPr lang="ru-RU" sz="3200"/>
              <a:t>подчинять славянские племена.</a:t>
            </a:r>
          </a:p>
          <a:p>
            <a:pPr>
              <a:buFont typeface="Arial" charset="0"/>
              <a:buNone/>
            </a:pPr>
            <a:endParaRPr lang="ru-RU"/>
          </a:p>
        </p:txBody>
      </p:sp>
      <p:pic>
        <p:nvPicPr>
          <p:cNvPr id="32771" name="Picture 4" descr="домовой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1938" y="765175"/>
            <a:ext cx="212725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домовой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4292600"/>
            <a:ext cx="196056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61396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211</TotalTime>
  <Words>808</Words>
  <Application>Microsoft Office PowerPoint</Application>
  <PresentationFormat>Экран (4:3)</PresentationFormat>
  <Paragraphs>107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Презентация PowerPoint</vt:lpstr>
      <vt:lpstr>Задачи урока:</vt:lpstr>
      <vt:lpstr>Характеристика славянских богов</vt:lpstr>
      <vt:lpstr>                     Домовой</vt:lpstr>
      <vt:lpstr>                Водяной  </vt:lpstr>
      <vt:lpstr>Презентация PowerPoint</vt:lpstr>
      <vt:lpstr>       Перун</vt:lpstr>
      <vt:lpstr>          Велес</vt:lpstr>
      <vt:lpstr>Образы славянских богов и духов.</vt:lpstr>
      <vt:lpstr>Религиозные реформы князя Владимира.</vt:lpstr>
      <vt:lpstr>Презентация PowerPoint</vt:lpstr>
      <vt:lpstr>Презентация PowerPoint</vt:lpstr>
      <vt:lpstr>Причины выбора князем Владимиром византийского христианства. </vt:lpstr>
      <vt:lpstr>Презентация PowerPoint</vt:lpstr>
      <vt:lpstr>Презентация PowerPoint</vt:lpstr>
      <vt:lpstr>Презентация PowerPoint</vt:lpstr>
      <vt:lpstr>Презентация PowerPoint</vt:lpstr>
      <vt:lpstr>Значение религии для государства</vt:lpstr>
      <vt:lpstr>Презентация PowerPoint</vt:lpstr>
      <vt:lpstr>Историческое значение крещения Руси.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MIKKEL</dc:creator>
  <cp:lastModifiedBy>Надежда Мамедова</cp:lastModifiedBy>
  <cp:revision>34</cp:revision>
  <dcterms:created xsi:type="dcterms:W3CDTF">2016-06-27T12:43:36Z</dcterms:created>
  <dcterms:modified xsi:type="dcterms:W3CDTF">2020-07-27T10:25:46Z</dcterms:modified>
</cp:coreProperties>
</file>